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8"/>
  </p:notesMasterIdLst>
  <p:handoutMasterIdLst>
    <p:handoutMasterId r:id="rId89"/>
  </p:handoutMasterIdLst>
  <p:sldIdLst>
    <p:sldId id="257" r:id="rId2"/>
    <p:sldId id="463" r:id="rId3"/>
    <p:sldId id="580" r:id="rId4"/>
    <p:sldId id="581" r:id="rId5"/>
    <p:sldId id="526" r:id="rId6"/>
    <p:sldId id="538" r:id="rId7"/>
    <p:sldId id="535" r:id="rId8"/>
    <p:sldId id="536" r:id="rId9"/>
    <p:sldId id="490" r:id="rId10"/>
    <p:sldId id="494" r:id="rId11"/>
    <p:sldId id="527" r:id="rId12"/>
    <p:sldId id="528" r:id="rId13"/>
    <p:sldId id="529" r:id="rId14"/>
    <p:sldId id="530" r:id="rId15"/>
    <p:sldId id="502" r:id="rId16"/>
    <p:sldId id="546" r:id="rId17"/>
    <p:sldId id="547" r:id="rId18"/>
    <p:sldId id="548" r:id="rId19"/>
    <p:sldId id="499" r:id="rId20"/>
    <p:sldId id="500" r:id="rId21"/>
    <p:sldId id="498" r:id="rId22"/>
    <p:sldId id="495" r:id="rId23"/>
    <p:sldId id="492" r:id="rId24"/>
    <p:sldId id="557" r:id="rId25"/>
    <p:sldId id="550" r:id="rId26"/>
    <p:sldId id="551" r:id="rId27"/>
    <p:sldId id="556" r:id="rId28"/>
    <p:sldId id="559" r:id="rId29"/>
    <p:sldId id="560" r:id="rId30"/>
    <p:sldId id="558" r:id="rId31"/>
    <p:sldId id="503" r:id="rId32"/>
    <p:sldId id="544" r:id="rId33"/>
    <p:sldId id="561" r:id="rId34"/>
    <p:sldId id="562" r:id="rId35"/>
    <p:sldId id="493" r:id="rId36"/>
    <p:sldId id="549" r:id="rId37"/>
    <p:sldId id="496" r:id="rId38"/>
    <p:sldId id="505" r:id="rId39"/>
    <p:sldId id="504" r:id="rId40"/>
    <p:sldId id="506" r:id="rId41"/>
    <p:sldId id="543" r:id="rId42"/>
    <p:sldId id="573" r:id="rId43"/>
    <p:sldId id="574" r:id="rId44"/>
    <p:sldId id="575" r:id="rId45"/>
    <p:sldId id="576" r:id="rId46"/>
    <p:sldId id="578" r:id="rId47"/>
    <p:sldId id="579" r:id="rId48"/>
    <p:sldId id="577" r:id="rId49"/>
    <p:sldId id="545" r:id="rId50"/>
    <p:sldId id="507" r:id="rId51"/>
    <p:sldId id="508" r:id="rId52"/>
    <p:sldId id="563" r:id="rId53"/>
    <p:sldId id="564" r:id="rId54"/>
    <p:sldId id="565" r:id="rId55"/>
    <p:sldId id="534" r:id="rId56"/>
    <p:sldId id="567" r:id="rId57"/>
    <p:sldId id="568" r:id="rId58"/>
    <p:sldId id="569" r:id="rId59"/>
    <p:sldId id="570" r:id="rId60"/>
    <p:sldId id="571" r:id="rId61"/>
    <p:sldId id="540" r:id="rId62"/>
    <p:sldId id="566" r:id="rId63"/>
    <p:sldId id="541" r:id="rId64"/>
    <p:sldId id="542" r:id="rId65"/>
    <p:sldId id="539" r:id="rId66"/>
    <p:sldId id="509" r:id="rId67"/>
    <p:sldId id="532" r:id="rId68"/>
    <p:sldId id="533" r:id="rId69"/>
    <p:sldId id="531" r:id="rId70"/>
    <p:sldId id="524" r:id="rId71"/>
    <p:sldId id="510" r:id="rId72"/>
    <p:sldId id="519" r:id="rId73"/>
    <p:sldId id="520" r:id="rId74"/>
    <p:sldId id="521" r:id="rId75"/>
    <p:sldId id="522" r:id="rId76"/>
    <p:sldId id="523" r:id="rId77"/>
    <p:sldId id="511" r:id="rId78"/>
    <p:sldId id="512" r:id="rId79"/>
    <p:sldId id="513" r:id="rId80"/>
    <p:sldId id="514" r:id="rId81"/>
    <p:sldId id="515" r:id="rId82"/>
    <p:sldId id="516" r:id="rId83"/>
    <p:sldId id="517" r:id="rId84"/>
    <p:sldId id="572" r:id="rId85"/>
    <p:sldId id="518" r:id="rId86"/>
    <p:sldId id="491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33"/>
    <a:srgbClr val="0000FF"/>
    <a:srgbClr val="000000"/>
    <a:srgbClr val="FFFF00"/>
    <a:srgbClr val="CCECFF"/>
    <a:srgbClr val="EF240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6DFDB624-3D81-43A0-A9EE-3023CB97B8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8147D159-E5FA-4745-9631-C4F645C2ED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C9960-5416-4F84-BE9D-57AA9DF23158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0B2E3-EDAF-45F9-9485-FBC3C5436EF8}" type="slidenum">
              <a:rPr lang="zh-TW" altLang="en-US" smtClean="0"/>
              <a:pPr/>
              <a:t>68</a:t>
            </a:fld>
            <a:endParaRPr lang="en-US" altLang="zh-TW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38663" cy="3403600"/>
          </a:xfrm>
          <a:ln w="12700"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xfrm>
            <a:off x="903288" y="4349750"/>
            <a:ext cx="5049837" cy="4083050"/>
          </a:xfrm>
          <a:noFill/>
          <a:ln w="9525"/>
        </p:spPr>
        <p:txBody>
          <a:bodyPr lIns="92075" tIns="46038" rIns="92075" bIns="46038"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5F431-EB8E-4649-B5B9-60D5D9EAF8E3}" type="slidenum">
              <a:rPr lang="zh-TW" altLang="en-US" smtClean="0"/>
              <a:pPr/>
              <a:t>69</a:t>
            </a:fld>
            <a:endParaRPr lang="en-US" altLang="zh-TW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38663" cy="3403600"/>
          </a:xfrm>
          <a:ln w="12700" cap="flat">
            <a:solidFill>
              <a:schemeClr val="tx1"/>
            </a:solidFill>
          </a:ln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xfrm>
            <a:off x="903288" y="4349750"/>
            <a:ext cx="5049837" cy="4083050"/>
          </a:xfrm>
          <a:noFill/>
          <a:ln w="9525"/>
        </p:spPr>
        <p:txBody>
          <a:bodyPr lIns="92075" tIns="46038" rIns="92075" bIns="46038"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32DA3-337A-4588-B8E2-3AF1B5AE82B1}" type="slidenum">
              <a:rPr lang="zh-TW" altLang="en-US" smtClean="0"/>
              <a:pPr/>
              <a:t>77</a:t>
            </a:fld>
            <a:endParaRPr lang="en-US" altLang="zh-TW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 smtClean="0"/>
              <a:t>Simple explanation. Privacy.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576FE-ABF4-4A44-8F96-00CC6CBDBA2C}" type="slidenum">
              <a:rPr lang="zh-TW" altLang="en-US" smtClean="0"/>
              <a:pPr/>
              <a:t>78</a:t>
            </a:fld>
            <a:endParaRPr lang="en-US" altLang="zh-TW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zh-TW" smtClean="0"/>
              <a:t>SIM: Computation Capability and Programming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zh-TW" smtClean="0"/>
              <a:t>Time difference / clock and distance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EFBA7-2543-4FCE-8317-A7343FF77EF2}" type="slidenum">
              <a:rPr lang="zh-TW" altLang="en-US" smtClean="0"/>
              <a:pPr/>
              <a:t>79</a:t>
            </a:fld>
            <a:endParaRPr lang="en-US" altLang="zh-TW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zh-TW" altLang="en-US" smtClean="0"/>
              <a:t>1. </a:t>
            </a:r>
            <a:r>
              <a:rPr lang="en-US" altLang="zh-TW" smtClean="0"/>
              <a:t>Network and Handset / Postion center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FD415-6C01-4487-AE71-BB3BD1CC2177}" type="slidenum">
              <a:rPr lang="zh-TW" altLang="en-US" smtClean="0"/>
              <a:pPr/>
              <a:t>85</a:t>
            </a:fld>
            <a:endParaRPr lang="en-US" altLang="zh-TW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zh-TW" altLang="en-US" smtClean="0"/>
              <a:t>1. </a:t>
            </a:r>
            <a:r>
              <a:rPr lang="en-US" altLang="zh-TW" smtClean="0"/>
              <a:t>Applications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385763"/>
            <a:ext cx="2092325" cy="5710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938" y="385763"/>
            <a:ext cx="6126162" cy="5710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385763"/>
            <a:ext cx="8039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5938" y="1270000"/>
            <a:ext cx="4108450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6788" y="1270000"/>
            <a:ext cx="4110037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6788" y="3759200"/>
            <a:ext cx="4110037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385763"/>
            <a:ext cx="8039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5938" y="1270000"/>
            <a:ext cx="4108450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70000"/>
            <a:ext cx="4110037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385763"/>
            <a:ext cx="8039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5938" y="1270000"/>
            <a:ext cx="4108450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6788" y="1270000"/>
            <a:ext cx="4110037" cy="4826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270000"/>
            <a:ext cx="4108450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70000"/>
            <a:ext cx="4110037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385763"/>
            <a:ext cx="80391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Title: 32 pt Arial</a:t>
            </a:r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211138" y="6553200"/>
            <a:ext cx="7561262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53" y="0"/>
              </a:cxn>
              <a:cxn ang="0">
                <a:pos x="4653" y="105"/>
              </a:cxn>
              <a:cxn ang="0">
                <a:pos x="0" y="105"/>
              </a:cxn>
              <a:cxn ang="0">
                <a:pos x="0" y="0"/>
              </a:cxn>
            </a:cxnLst>
            <a:rect l="0" t="0" r="r" b="b"/>
            <a:pathLst>
              <a:path w="4654" h="106">
                <a:moveTo>
                  <a:pt x="0" y="0"/>
                </a:moveTo>
                <a:lnTo>
                  <a:pt x="4653" y="0"/>
                </a:lnTo>
                <a:lnTo>
                  <a:pt x="4653" y="105"/>
                </a:lnTo>
                <a:lnTo>
                  <a:pt x="0" y="10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6A2FC"/>
              </a:gs>
              <a:gs pos="100000">
                <a:srgbClr val="86A2FC">
                  <a:gamma/>
                  <a:tint val="30196"/>
                  <a:invGamma/>
                </a:srgbClr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11138" y="0"/>
            <a:ext cx="8721725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94" y="0"/>
              </a:cxn>
              <a:cxn ang="0">
                <a:pos x="5494" y="105"/>
              </a:cxn>
              <a:cxn ang="0">
                <a:pos x="0" y="105"/>
              </a:cxn>
              <a:cxn ang="0">
                <a:pos x="0" y="0"/>
              </a:cxn>
            </a:cxnLst>
            <a:rect l="0" t="0" r="r" b="b"/>
            <a:pathLst>
              <a:path w="5495" h="106">
                <a:moveTo>
                  <a:pt x="0" y="0"/>
                </a:moveTo>
                <a:lnTo>
                  <a:pt x="5494" y="0"/>
                </a:lnTo>
                <a:lnTo>
                  <a:pt x="5494" y="105"/>
                </a:lnTo>
                <a:lnTo>
                  <a:pt x="0" y="10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6A2FC">
                  <a:gamma/>
                  <a:tint val="30196"/>
                  <a:invGamma/>
                </a:srgbClr>
              </a:gs>
              <a:gs pos="100000">
                <a:srgbClr val="86A2FC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270000"/>
            <a:ext cx="8370887" cy="482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PowerPoint 97Template - December 13,1997</a:t>
            </a:r>
          </a:p>
          <a:p>
            <a:pPr lvl="1"/>
            <a:r>
              <a:rPr lang="en-US" altLang="zh-TW" smtClean="0"/>
              <a:t>Two</a:t>
            </a:r>
          </a:p>
          <a:p>
            <a:pPr lvl="2"/>
            <a:r>
              <a:rPr lang="en-US" altLang="zh-TW" smtClean="0"/>
              <a:t>Three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52400" y="6240463"/>
            <a:ext cx="457200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1" hangingPunct="1">
              <a:lnSpc>
                <a:spcPct val="90000"/>
              </a:lnSpc>
              <a:defRPr/>
            </a:pPr>
            <a:r>
              <a:rPr kumimoji="1" lang="en-US" altLang="zh-TW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Wireless &amp; Multimedia Network Laboratory</a:t>
            </a:r>
            <a:r>
              <a:rPr lang="en-US" altLang="zh-TW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</a:t>
            </a:r>
            <a:endParaRPr lang="en-US" altLang="zh-TW" sz="1600">
              <a:solidFill>
                <a:schemeClr val="bg2"/>
              </a:solidFill>
            </a:endParaRPr>
          </a:p>
        </p:txBody>
      </p:sp>
      <p:pic>
        <p:nvPicPr>
          <p:cNvPr id="9223" name="Picture 8" descr="csielogo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228600"/>
            <a:ext cx="685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wireles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620871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新細明體" pitchFamily="18" charset="-12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新細明體" pitchFamily="18" charset="-12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新細明體" pitchFamily="18" charset="-12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新細明體" pitchFamily="18" charset="-12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新細明體" pitchFamily="18" charset="-12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280988" indent="-280988" algn="l" defTabSz="762000" rtl="0" eaLnBrk="0" fontAlgn="base" hangingPunct="0">
        <a:spcBef>
          <a:spcPct val="40000"/>
        </a:spcBef>
        <a:spcAft>
          <a:spcPct val="0"/>
        </a:spcAft>
        <a:buClr>
          <a:srgbClr val="0000FF"/>
        </a:buClr>
        <a:buSzPct val="125000"/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CC66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336675" indent="-384175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hlink"/>
        </a:buClr>
        <a:buSzPct val="125000"/>
        <a:buFont typeface="Wingdings" pitchFamily="2" charset="2"/>
        <a:buChar char="s"/>
        <a:defRPr sz="1600">
          <a:solidFill>
            <a:srgbClr val="000000"/>
          </a:solidFill>
          <a:latin typeface="+mn-lt"/>
          <a:ea typeface="+mn-ea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7432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2004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6576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1148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7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10.wmf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3733800"/>
            <a:ext cx="6477000" cy="1143000"/>
          </a:xfrm>
        </p:spPr>
        <p:txBody>
          <a:bodyPr/>
          <a:lstStyle/>
          <a:p>
            <a:pPr>
              <a:defRPr/>
            </a:pPr>
            <a:r>
              <a:rPr lang="en-US" altLang="zh-TW" sz="24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  <a:t>Radio Propagation: Issues &amp; Models</a:t>
            </a:r>
            <a:br>
              <a:rPr lang="en-US" altLang="zh-TW" sz="2400" dirty="0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</a:br>
            <a:r>
              <a:rPr lang="en-US" altLang="zh-TW" sz="2400" dirty="0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</a:br>
            <a:r>
              <a:rPr lang="en-US" altLang="zh-TW" sz="2400" dirty="0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  <a:t>Dr. Eric </a:t>
            </a:r>
            <a:r>
              <a:rPr lang="en-US" altLang="zh-TW" sz="2400" dirty="0" err="1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  <a:t>Hsiaokuang</a:t>
            </a:r>
            <a:r>
              <a:rPr lang="en-US" altLang="zh-TW" sz="2400" dirty="0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  <a:t> Wu</a:t>
            </a:r>
            <a:r>
              <a:rPr lang="zh-TW" altLang="en-US" sz="2400" dirty="0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  <a:t>　　</a:t>
            </a:r>
            <a:r>
              <a:rPr lang="zh-TW" altLang="en-US" sz="2400" dirty="0" smtClean="0">
                <a:solidFill>
                  <a:srgbClr val="4D4D4D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2400" dirty="0" smtClean="0">
                <a:solidFill>
                  <a:srgbClr val="4D4D4D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en-US" altLang="zh-TW" sz="2400" b="0" i="1" dirty="0" smtClean="0">
                <a:solidFill>
                  <a:srgbClr val="4D4D4D"/>
                </a:solidFill>
                <a:effectLst/>
                <a:latin typeface="Times New Roman" pitchFamily="18" charset="0"/>
                <a:ea typeface="標楷體" pitchFamily="65" charset="-120"/>
              </a:rPr>
              <a:t>http://wmlab.csie.ncu.tw</a:t>
            </a:r>
            <a:endParaRPr lang="en-US" altLang="zh-TW" sz="2400" dirty="0" smtClean="0">
              <a:solidFill>
                <a:srgbClr val="4D4D4D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0243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257800"/>
            <a:ext cx="2667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854200" y="1447800"/>
            <a:ext cx="577215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36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無線網路多媒體系統</a:t>
            </a:r>
          </a:p>
          <a:p>
            <a:pPr algn="ctr"/>
            <a:r>
              <a:rPr lang="en-US" altLang="zh-TW" sz="3600" b="1">
                <a:solidFill>
                  <a:schemeClr val="hlink"/>
                </a:solidFill>
                <a:ea typeface="標楷體" pitchFamily="65" charset="-120"/>
              </a:rPr>
              <a:t>Wireless Multimedia System</a:t>
            </a:r>
            <a:br>
              <a:rPr lang="en-US" altLang="zh-TW" sz="3600" b="1">
                <a:solidFill>
                  <a:schemeClr val="hlink"/>
                </a:solidFill>
                <a:ea typeface="標楷體" pitchFamily="65" charset="-120"/>
              </a:rPr>
            </a:br>
            <a:endParaRPr lang="en-US" altLang="zh-TW" sz="3600" b="1">
              <a:solidFill>
                <a:schemeClr val="hlink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Simplified View of a Digital Radio Link</a:t>
            </a:r>
          </a:p>
        </p:txBody>
      </p:sp>
      <p:sp>
        <p:nvSpPr>
          <p:cNvPr id="17411" name="Rectangle 79"/>
          <p:cNvSpPr>
            <a:spLocks noChangeArrowheads="1"/>
          </p:cNvSpPr>
          <p:nvPr/>
        </p:nvSpPr>
        <p:spPr bwMode="auto">
          <a:xfrm>
            <a:off x="838200" y="12954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Source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17412" name="Rectangle 80"/>
          <p:cNvSpPr>
            <a:spLocks noChangeArrowheads="1"/>
          </p:cNvSpPr>
          <p:nvPr/>
        </p:nvSpPr>
        <p:spPr bwMode="auto">
          <a:xfrm>
            <a:off x="838200" y="1828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Source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17413" name="Rectangle 82"/>
          <p:cNvSpPr>
            <a:spLocks noChangeArrowheads="1"/>
          </p:cNvSpPr>
          <p:nvPr/>
        </p:nvSpPr>
        <p:spPr bwMode="auto">
          <a:xfrm>
            <a:off x="19050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Multiplex</a:t>
            </a:r>
          </a:p>
        </p:txBody>
      </p:sp>
      <p:sp>
        <p:nvSpPr>
          <p:cNvPr id="17414" name="Rectangle 83"/>
          <p:cNvSpPr>
            <a:spLocks noChangeArrowheads="1"/>
          </p:cNvSpPr>
          <p:nvPr/>
        </p:nvSpPr>
        <p:spPr bwMode="auto">
          <a:xfrm>
            <a:off x="28956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Multiple</a:t>
            </a:r>
          </a:p>
          <a:p>
            <a:pPr algn="ctr"/>
            <a:r>
              <a:rPr lang="en-US" altLang="zh-TW" sz="1400"/>
              <a:t>Access</a:t>
            </a:r>
          </a:p>
        </p:txBody>
      </p:sp>
      <p:sp>
        <p:nvSpPr>
          <p:cNvPr id="17415" name="Rectangle 84"/>
          <p:cNvSpPr>
            <a:spLocks noChangeArrowheads="1"/>
          </p:cNvSpPr>
          <p:nvPr/>
        </p:nvSpPr>
        <p:spPr bwMode="auto">
          <a:xfrm>
            <a:off x="38862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Channel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17416" name="Rectangle 85"/>
          <p:cNvSpPr>
            <a:spLocks noChangeArrowheads="1"/>
          </p:cNvSpPr>
          <p:nvPr/>
        </p:nvSpPr>
        <p:spPr bwMode="auto">
          <a:xfrm>
            <a:off x="48768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Modulator</a:t>
            </a:r>
          </a:p>
        </p:txBody>
      </p:sp>
      <p:sp>
        <p:nvSpPr>
          <p:cNvPr id="17417" name="Rectangle 86"/>
          <p:cNvSpPr>
            <a:spLocks noChangeArrowheads="1"/>
          </p:cNvSpPr>
          <p:nvPr/>
        </p:nvSpPr>
        <p:spPr bwMode="auto">
          <a:xfrm>
            <a:off x="58674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Power</a:t>
            </a:r>
          </a:p>
          <a:p>
            <a:pPr algn="ctr"/>
            <a:r>
              <a:rPr lang="en-US" altLang="zh-TW" sz="1400"/>
              <a:t>Amplifier</a:t>
            </a:r>
          </a:p>
        </p:txBody>
      </p:sp>
      <p:sp>
        <p:nvSpPr>
          <p:cNvPr id="17418" name="Line 88"/>
          <p:cNvSpPr>
            <a:spLocks noChangeShapeType="1"/>
          </p:cNvSpPr>
          <p:nvPr/>
        </p:nvSpPr>
        <p:spPr bwMode="auto">
          <a:xfrm>
            <a:off x="6629400" y="1828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9" name="Line 89"/>
          <p:cNvSpPr>
            <a:spLocks noChangeShapeType="1"/>
          </p:cNvSpPr>
          <p:nvPr/>
        </p:nvSpPr>
        <p:spPr bwMode="auto">
          <a:xfrm flipV="1">
            <a:off x="7239000" y="1066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0" name="Rectangle 90"/>
          <p:cNvSpPr>
            <a:spLocks noChangeArrowheads="1"/>
          </p:cNvSpPr>
          <p:nvPr/>
        </p:nvSpPr>
        <p:spPr bwMode="auto">
          <a:xfrm>
            <a:off x="3810000" y="1447800"/>
            <a:ext cx="1905000" cy="609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7421" name="Line 91"/>
          <p:cNvSpPr>
            <a:spLocks noChangeShapeType="1"/>
          </p:cNvSpPr>
          <p:nvPr/>
        </p:nvSpPr>
        <p:spPr bwMode="auto">
          <a:xfrm flipV="1">
            <a:off x="5181600" y="198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2" name="Rectangle 92"/>
          <p:cNvSpPr>
            <a:spLocks noChangeArrowheads="1"/>
          </p:cNvSpPr>
          <p:nvPr/>
        </p:nvSpPr>
        <p:spPr bwMode="auto">
          <a:xfrm>
            <a:off x="914400" y="46482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Source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17423" name="Rectangle 93"/>
          <p:cNvSpPr>
            <a:spLocks noChangeArrowheads="1"/>
          </p:cNvSpPr>
          <p:nvPr/>
        </p:nvSpPr>
        <p:spPr bwMode="auto">
          <a:xfrm>
            <a:off x="914400" y="51816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Source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17424" name="Rectangle 94"/>
          <p:cNvSpPr>
            <a:spLocks noChangeArrowheads="1"/>
          </p:cNvSpPr>
          <p:nvPr/>
        </p:nvSpPr>
        <p:spPr bwMode="auto">
          <a:xfrm>
            <a:off x="1828800" y="4876800"/>
            <a:ext cx="9144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Demultiplex</a:t>
            </a:r>
          </a:p>
        </p:txBody>
      </p:sp>
      <p:sp>
        <p:nvSpPr>
          <p:cNvPr id="17425" name="Rectangle 95"/>
          <p:cNvSpPr>
            <a:spLocks noChangeArrowheads="1"/>
          </p:cNvSpPr>
          <p:nvPr/>
        </p:nvSpPr>
        <p:spPr bwMode="auto">
          <a:xfrm>
            <a:off x="2971800" y="4876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Multiple</a:t>
            </a:r>
          </a:p>
          <a:p>
            <a:pPr algn="ctr"/>
            <a:r>
              <a:rPr lang="en-US" altLang="zh-TW" sz="1400"/>
              <a:t>Access</a:t>
            </a:r>
          </a:p>
        </p:txBody>
      </p:sp>
      <p:sp>
        <p:nvSpPr>
          <p:cNvPr id="17426" name="Rectangle 96"/>
          <p:cNvSpPr>
            <a:spLocks noChangeArrowheads="1"/>
          </p:cNvSpPr>
          <p:nvPr/>
        </p:nvSpPr>
        <p:spPr bwMode="auto">
          <a:xfrm>
            <a:off x="3962400" y="4876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Channel</a:t>
            </a:r>
          </a:p>
          <a:p>
            <a:pPr algn="ctr"/>
            <a:r>
              <a:rPr lang="en-US" altLang="zh-TW" sz="1400"/>
              <a:t>Decoder</a:t>
            </a:r>
          </a:p>
        </p:txBody>
      </p:sp>
      <p:sp>
        <p:nvSpPr>
          <p:cNvPr id="17427" name="Rectangle 97"/>
          <p:cNvSpPr>
            <a:spLocks noChangeArrowheads="1"/>
          </p:cNvSpPr>
          <p:nvPr/>
        </p:nvSpPr>
        <p:spPr bwMode="auto">
          <a:xfrm>
            <a:off x="4953000" y="4876800"/>
            <a:ext cx="9144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Demodulator</a:t>
            </a:r>
          </a:p>
          <a:p>
            <a:pPr algn="ctr"/>
            <a:r>
              <a:rPr lang="en-US" altLang="zh-TW" sz="1400"/>
              <a:t>&amp; Equalizer</a:t>
            </a:r>
          </a:p>
        </p:txBody>
      </p:sp>
      <p:sp>
        <p:nvSpPr>
          <p:cNvPr id="17428" name="Rectangle 98"/>
          <p:cNvSpPr>
            <a:spLocks noChangeArrowheads="1"/>
          </p:cNvSpPr>
          <p:nvPr/>
        </p:nvSpPr>
        <p:spPr bwMode="auto">
          <a:xfrm>
            <a:off x="6629400" y="4876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RF</a:t>
            </a:r>
          </a:p>
          <a:p>
            <a:pPr algn="ctr"/>
            <a:r>
              <a:rPr lang="en-US" altLang="zh-TW" sz="1400"/>
              <a:t>Filter</a:t>
            </a:r>
          </a:p>
        </p:txBody>
      </p:sp>
      <p:sp>
        <p:nvSpPr>
          <p:cNvPr id="17429" name="Line 99"/>
          <p:cNvSpPr>
            <a:spLocks noChangeShapeType="1"/>
          </p:cNvSpPr>
          <p:nvPr/>
        </p:nvSpPr>
        <p:spPr bwMode="auto">
          <a:xfrm>
            <a:off x="7391400" y="5181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0" name="Line 100"/>
          <p:cNvSpPr>
            <a:spLocks noChangeShapeType="1"/>
          </p:cNvSpPr>
          <p:nvPr/>
        </p:nvSpPr>
        <p:spPr bwMode="auto">
          <a:xfrm flipV="1">
            <a:off x="8001000" y="4419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1" name="Rectangle 101"/>
          <p:cNvSpPr>
            <a:spLocks noChangeArrowheads="1"/>
          </p:cNvSpPr>
          <p:nvPr/>
        </p:nvSpPr>
        <p:spPr bwMode="auto">
          <a:xfrm>
            <a:off x="3886200" y="4800600"/>
            <a:ext cx="2133600" cy="609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7432" name="Line 102"/>
          <p:cNvSpPr>
            <a:spLocks noChangeShapeType="1"/>
          </p:cNvSpPr>
          <p:nvPr/>
        </p:nvSpPr>
        <p:spPr bwMode="auto">
          <a:xfrm flipV="1">
            <a:off x="52578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3" name="Rectangle 103"/>
          <p:cNvSpPr>
            <a:spLocks noChangeArrowheads="1"/>
          </p:cNvSpPr>
          <p:nvPr/>
        </p:nvSpPr>
        <p:spPr bwMode="auto">
          <a:xfrm>
            <a:off x="7543800" y="2590800"/>
            <a:ext cx="1219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Radio</a:t>
            </a:r>
          </a:p>
          <a:p>
            <a:pPr algn="ctr"/>
            <a:r>
              <a:rPr lang="en-US" altLang="zh-TW"/>
              <a:t>Channel</a:t>
            </a:r>
          </a:p>
        </p:txBody>
      </p:sp>
      <p:sp>
        <p:nvSpPr>
          <p:cNvPr id="17434" name="Line 107"/>
          <p:cNvSpPr>
            <a:spLocks noChangeShapeType="1"/>
          </p:cNvSpPr>
          <p:nvPr/>
        </p:nvSpPr>
        <p:spPr bwMode="auto">
          <a:xfrm>
            <a:off x="533400" y="1524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5" name="Line 108"/>
          <p:cNvSpPr>
            <a:spLocks noChangeShapeType="1"/>
          </p:cNvSpPr>
          <p:nvPr/>
        </p:nvSpPr>
        <p:spPr bwMode="auto">
          <a:xfrm>
            <a:off x="457200" y="205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6" name="Line 109"/>
          <p:cNvSpPr>
            <a:spLocks noChangeShapeType="1"/>
          </p:cNvSpPr>
          <p:nvPr/>
        </p:nvSpPr>
        <p:spPr bwMode="auto">
          <a:xfrm>
            <a:off x="1600200" y="160020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7" name="Line 110"/>
          <p:cNvSpPr>
            <a:spLocks noChangeShapeType="1"/>
          </p:cNvSpPr>
          <p:nvPr/>
        </p:nvSpPr>
        <p:spPr bwMode="auto">
          <a:xfrm flipV="1">
            <a:off x="1600200" y="18288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8" name="Line 111"/>
          <p:cNvSpPr>
            <a:spLocks noChangeShapeType="1"/>
          </p:cNvSpPr>
          <p:nvPr/>
        </p:nvSpPr>
        <p:spPr bwMode="auto">
          <a:xfrm>
            <a:off x="2667000" y="1752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9" name="Line 113"/>
          <p:cNvSpPr>
            <a:spLocks noChangeShapeType="1"/>
          </p:cNvSpPr>
          <p:nvPr/>
        </p:nvSpPr>
        <p:spPr bwMode="auto">
          <a:xfrm>
            <a:off x="46482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0" name="Line 114"/>
          <p:cNvSpPr>
            <a:spLocks noChangeShapeType="1"/>
          </p:cNvSpPr>
          <p:nvPr/>
        </p:nvSpPr>
        <p:spPr bwMode="auto">
          <a:xfrm>
            <a:off x="36576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1" name="Line 115"/>
          <p:cNvSpPr>
            <a:spLocks noChangeShapeType="1"/>
          </p:cNvSpPr>
          <p:nvPr/>
        </p:nvSpPr>
        <p:spPr bwMode="auto">
          <a:xfrm>
            <a:off x="56388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2" name="Line 116"/>
          <p:cNvSpPr>
            <a:spLocks noChangeShapeType="1"/>
          </p:cNvSpPr>
          <p:nvPr/>
        </p:nvSpPr>
        <p:spPr bwMode="auto">
          <a:xfrm flipH="1">
            <a:off x="5867400" y="5181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3" name="Line 117"/>
          <p:cNvSpPr>
            <a:spLocks noChangeShapeType="1"/>
          </p:cNvSpPr>
          <p:nvPr/>
        </p:nvSpPr>
        <p:spPr bwMode="auto">
          <a:xfrm flipH="1">
            <a:off x="47244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4" name="Line 118"/>
          <p:cNvSpPr>
            <a:spLocks noChangeShapeType="1"/>
          </p:cNvSpPr>
          <p:nvPr/>
        </p:nvSpPr>
        <p:spPr bwMode="auto">
          <a:xfrm flipH="1">
            <a:off x="37338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5" name="Line 119"/>
          <p:cNvSpPr>
            <a:spLocks noChangeShapeType="1"/>
          </p:cNvSpPr>
          <p:nvPr/>
        </p:nvSpPr>
        <p:spPr bwMode="auto">
          <a:xfrm flipH="1">
            <a:off x="27432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6" name="Line 120"/>
          <p:cNvSpPr>
            <a:spLocks noChangeShapeType="1"/>
          </p:cNvSpPr>
          <p:nvPr/>
        </p:nvSpPr>
        <p:spPr bwMode="auto">
          <a:xfrm flipH="1" flipV="1">
            <a:off x="1676400" y="50292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7" name="Line 121"/>
          <p:cNvSpPr>
            <a:spLocks noChangeShapeType="1"/>
          </p:cNvSpPr>
          <p:nvPr/>
        </p:nvSpPr>
        <p:spPr bwMode="auto">
          <a:xfrm flipH="1">
            <a:off x="1676400" y="52578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8" name="Line 122"/>
          <p:cNvSpPr>
            <a:spLocks noChangeShapeType="1"/>
          </p:cNvSpPr>
          <p:nvPr/>
        </p:nvSpPr>
        <p:spPr bwMode="auto">
          <a:xfrm flipH="1">
            <a:off x="533400" y="4876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49" name="Line 123"/>
          <p:cNvSpPr>
            <a:spLocks noChangeShapeType="1"/>
          </p:cNvSpPr>
          <p:nvPr/>
        </p:nvSpPr>
        <p:spPr bwMode="auto">
          <a:xfrm flipH="1">
            <a:off x="609600" y="5486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50" name="Text Box 124"/>
          <p:cNvSpPr txBox="1">
            <a:spLocks noChangeArrowheads="1"/>
          </p:cNvSpPr>
          <p:nvPr/>
        </p:nvSpPr>
        <p:spPr bwMode="auto">
          <a:xfrm>
            <a:off x="4800600" y="2286000"/>
            <a:ext cx="10334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/>
              <a:t>Carrier f</a:t>
            </a:r>
            <a:r>
              <a:rPr lang="en-US" altLang="zh-TW" sz="1800" baseline="-25000"/>
              <a:t>c</a:t>
            </a:r>
          </a:p>
        </p:txBody>
      </p:sp>
      <p:sp>
        <p:nvSpPr>
          <p:cNvPr id="17451" name="Text Box 125"/>
          <p:cNvSpPr txBox="1">
            <a:spLocks noChangeArrowheads="1"/>
          </p:cNvSpPr>
          <p:nvPr/>
        </p:nvSpPr>
        <p:spPr bwMode="auto">
          <a:xfrm>
            <a:off x="4953000" y="5867400"/>
            <a:ext cx="10334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/>
              <a:t>Carrier f</a:t>
            </a:r>
            <a:r>
              <a:rPr lang="en-US" altLang="zh-TW" sz="1800" baseline="-25000"/>
              <a:t>c</a:t>
            </a:r>
          </a:p>
        </p:txBody>
      </p:sp>
      <p:sp>
        <p:nvSpPr>
          <p:cNvPr id="17452" name="Line 126"/>
          <p:cNvSpPr>
            <a:spLocks noChangeShapeType="1"/>
          </p:cNvSpPr>
          <p:nvPr/>
        </p:nvSpPr>
        <p:spPr bwMode="auto">
          <a:xfrm>
            <a:off x="7391400" y="15240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53" name="Line 127"/>
          <p:cNvSpPr>
            <a:spLocks noChangeShapeType="1"/>
          </p:cNvSpPr>
          <p:nvPr/>
        </p:nvSpPr>
        <p:spPr bwMode="auto">
          <a:xfrm flipH="1">
            <a:off x="7543800" y="1905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54" name="Line 128"/>
          <p:cNvSpPr>
            <a:spLocks noChangeShapeType="1"/>
          </p:cNvSpPr>
          <p:nvPr/>
        </p:nvSpPr>
        <p:spPr bwMode="auto">
          <a:xfrm>
            <a:off x="7543800" y="1905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55" name="Line 129"/>
          <p:cNvSpPr>
            <a:spLocks noChangeShapeType="1"/>
          </p:cNvSpPr>
          <p:nvPr/>
        </p:nvSpPr>
        <p:spPr bwMode="auto">
          <a:xfrm>
            <a:off x="7696200" y="35814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56" name="Line 130"/>
          <p:cNvSpPr>
            <a:spLocks noChangeShapeType="1"/>
          </p:cNvSpPr>
          <p:nvPr/>
        </p:nvSpPr>
        <p:spPr bwMode="auto">
          <a:xfrm flipH="1">
            <a:off x="7848600" y="3962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57" name="Line 131"/>
          <p:cNvSpPr>
            <a:spLocks noChangeShapeType="1"/>
          </p:cNvSpPr>
          <p:nvPr/>
        </p:nvSpPr>
        <p:spPr bwMode="auto">
          <a:xfrm>
            <a:off x="78486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58" name="Text Box 132"/>
          <p:cNvSpPr txBox="1">
            <a:spLocks noChangeArrowheads="1"/>
          </p:cNvSpPr>
          <p:nvPr/>
        </p:nvSpPr>
        <p:spPr bwMode="auto">
          <a:xfrm>
            <a:off x="2193925" y="2681288"/>
            <a:ext cx="2938463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“Limited b/w”</a:t>
            </a:r>
          </a:p>
          <a:p>
            <a:r>
              <a:rPr lang="en-US" altLang="zh-TW" sz="2000"/>
              <a:t>“Highly variable b/w”</a:t>
            </a:r>
          </a:p>
          <a:p>
            <a:r>
              <a:rPr lang="en-US" altLang="zh-TW" sz="2000"/>
              <a:t>“Random &amp; Noisy”</a:t>
            </a:r>
          </a:p>
          <a:p>
            <a:r>
              <a:rPr lang="en-US" altLang="zh-TW" sz="2000"/>
              <a:t>“Spurious Disconnections”</a:t>
            </a:r>
          </a:p>
        </p:txBody>
      </p:sp>
      <p:sp>
        <p:nvSpPr>
          <p:cNvPr id="17459" name="Line 133"/>
          <p:cNvSpPr>
            <a:spLocks noChangeShapeType="1"/>
          </p:cNvSpPr>
          <p:nvPr/>
        </p:nvSpPr>
        <p:spPr bwMode="auto">
          <a:xfrm>
            <a:off x="4800600" y="3276600"/>
            <a:ext cx="213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Digital to Analog Modulation</a:t>
            </a:r>
          </a:p>
        </p:txBody>
      </p:sp>
      <p:pic>
        <p:nvPicPr>
          <p:cNvPr id="18435" name="Picture 4" descr="6-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995988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Digital-Digital-Analog Modulation</a:t>
            </a:r>
          </a:p>
        </p:txBody>
      </p:sp>
      <p:pic>
        <p:nvPicPr>
          <p:cNvPr id="19459" name="Picture 4" descr="6-3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45953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Digital Correlator</a:t>
            </a:r>
          </a:p>
        </p:txBody>
      </p:sp>
      <p:pic>
        <p:nvPicPr>
          <p:cNvPr id="20483" name="Picture 4" descr="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3706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Multiple correlators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Multiple correlators in each receiver</a:t>
            </a:r>
          </a:p>
          <a:p>
            <a:r>
              <a:rPr lang="en-US" altLang="zh-TW" smtClean="0"/>
              <a:t>At any instant of time, the signal carriers in the different correlators are synchronize to signal paths with different propagation times</a:t>
            </a:r>
          </a:p>
          <a:p>
            <a:r>
              <a:rPr lang="en-US" altLang="zh-TW" smtClean="0"/>
              <a:t>A search circuit examines the arriving signal in order to detect the appearance of a new path, then assign a correlator to synchronize the signal on the path</a:t>
            </a:r>
          </a:p>
        </p:txBody>
      </p:sp>
      <p:pic>
        <p:nvPicPr>
          <p:cNvPr id="21508" name="Picture 4" descr="PE0200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213" y="4038600"/>
            <a:ext cx="2170112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PE0168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276600"/>
            <a:ext cx="1031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PE0168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1031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PE0168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724400"/>
            <a:ext cx="1031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PE0168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34000"/>
            <a:ext cx="1031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4114800" y="3886200"/>
            <a:ext cx="1600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4038600" y="4343400"/>
            <a:ext cx="1600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038600" y="4724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038600" y="4724400"/>
            <a:ext cx="1524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Key role for the radio propagation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Radio Propagation determines</a:t>
            </a:r>
          </a:p>
          <a:p>
            <a:pPr lvl="1"/>
            <a:r>
              <a:rPr lang="en-US" altLang="zh-TW" sz="1800" smtClean="0"/>
              <a:t>the area which could be covered</a:t>
            </a:r>
          </a:p>
          <a:p>
            <a:pPr lvl="1"/>
            <a:r>
              <a:rPr lang="en-US" altLang="zh-TW" sz="1800" smtClean="0"/>
              <a:t>The maximum data rate in a system</a:t>
            </a:r>
          </a:p>
          <a:p>
            <a:pPr lvl="1"/>
            <a:r>
              <a:rPr lang="en-US" altLang="zh-TW" sz="1800" smtClean="0"/>
              <a:t>Battery power requirement for mobile transceivers</a:t>
            </a:r>
          </a:p>
        </p:txBody>
      </p:sp>
      <p:pic>
        <p:nvPicPr>
          <p:cNvPr id="22532" name="Picture 4" descr="BD0678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86200"/>
            <a:ext cx="18192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447800"/>
            <a:ext cx="914400" cy="1295400"/>
          </a:xfrm>
          <a:prstGeom prst="rect">
            <a:avLst/>
          </a:prstGeom>
          <a:solidFill>
            <a:srgbClr val="8CF4E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2534" name="Freeform 21"/>
          <p:cNvSpPr>
            <a:spLocks/>
          </p:cNvSpPr>
          <p:nvPr/>
        </p:nvSpPr>
        <p:spPr bwMode="auto">
          <a:xfrm>
            <a:off x="6477000" y="2667000"/>
            <a:ext cx="685800" cy="1295400"/>
          </a:xfrm>
          <a:custGeom>
            <a:avLst/>
            <a:gdLst>
              <a:gd name="T0" fmla="*/ 2147483647 w 240"/>
              <a:gd name="T1" fmla="*/ 0 h 960"/>
              <a:gd name="T2" fmla="*/ 2147483647 w 240"/>
              <a:gd name="T3" fmla="*/ 2147483647 h 960"/>
              <a:gd name="T4" fmla="*/ 2147483647 w 240"/>
              <a:gd name="T5" fmla="*/ 2147483647 h 960"/>
              <a:gd name="T6" fmla="*/ 0 w 240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0"/>
              <a:gd name="T14" fmla="*/ 240 w 24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0">
                <a:moveTo>
                  <a:pt x="240" y="0"/>
                </a:moveTo>
                <a:cubicBezTo>
                  <a:pt x="148" y="208"/>
                  <a:pt x="56" y="416"/>
                  <a:pt x="48" y="480"/>
                </a:cubicBezTo>
                <a:cubicBezTo>
                  <a:pt x="40" y="544"/>
                  <a:pt x="200" y="304"/>
                  <a:pt x="192" y="384"/>
                </a:cubicBezTo>
                <a:cubicBezTo>
                  <a:pt x="184" y="464"/>
                  <a:pt x="92" y="712"/>
                  <a:pt x="0" y="96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5" name="Freeform 22"/>
          <p:cNvSpPr>
            <a:spLocks/>
          </p:cNvSpPr>
          <p:nvPr/>
        </p:nvSpPr>
        <p:spPr bwMode="auto">
          <a:xfrm>
            <a:off x="8001000" y="2667000"/>
            <a:ext cx="457200" cy="1371600"/>
          </a:xfrm>
          <a:custGeom>
            <a:avLst/>
            <a:gdLst>
              <a:gd name="T0" fmla="*/ 0 w 288"/>
              <a:gd name="T1" fmla="*/ 0 h 864"/>
              <a:gd name="T2" fmla="*/ 2147483647 w 288"/>
              <a:gd name="T3" fmla="*/ 2147483647 h 864"/>
              <a:gd name="T4" fmla="*/ 2147483647 w 288"/>
              <a:gd name="T5" fmla="*/ 2147483647 h 864"/>
              <a:gd name="T6" fmla="*/ 2147483647 w 288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864"/>
              <a:gd name="T14" fmla="*/ 288 w 28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864">
                <a:moveTo>
                  <a:pt x="0" y="0"/>
                </a:moveTo>
                <a:cubicBezTo>
                  <a:pt x="32" y="212"/>
                  <a:pt x="64" y="424"/>
                  <a:pt x="96" y="480"/>
                </a:cubicBezTo>
                <a:cubicBezTo>
                  <a:pt x="128" y="536"/>
                  <a:pt x="160" y="272"/>
                  <a:pt x="192" y="336"/>
                </a:cubicBezTo>
                <a:cubicBezTo>
                  <a:pt x="224" y="400"/>
                  <a:pt x="256" y="632"/>
                  <a:pt x="288" y="86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2536" name="Picture 23" descr="3G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23996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8020050" cy="581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8239125" cy="562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642938"/>
            <a:ext cx="8029575" cy="557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Radio Channel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Free Space</a:t>
            </a:r>
          </a:p>
          <a:p>
            <a:r>
              <a:rPr lang="en-US" altLang="zh-TW" smtClean="0"/>
              <a:t>Land Mobile</a:t>
            </a:r>
          </a:p>
          <a:p>
            <a:r>
              <a:rPr lang="en-US" altLang="zh-TW" smtClean="0"/>
              <a:t>Multi-path Propagation</a:t>
            </a:r>
          </a:p>
          <a:p>
            <a:r>
              <a:rPr lang="en-US" altLang="zh-TW" smtClean="0"/>
              <a:t>Shadow</a:t>
            </a:r>
          </a:p>
        </p:txBody>
      </p:sp>
      <p:pic>
        <p:nvPicPr>
          <p:cNvPr id="26628" name="Picture 5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800" y="2592388"/>
            <a:ext cx="279400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Lecture II 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Radio Propagation</a:t>
            </a:r>
          </a:p>
          <a:p>
            <a:pPr lvl="1"/>
            <a:r>
              <a:rPr lang="en-US" altLang="zh-TW" sz="1800" smtClean="0"/>
              <a:t>Physical of radio propagation</a:t>
            </a:r>
          </a:p>
          <a:p>
            <a:pPr lvl="1"/>
            <a:r>
              <a:rPr lang="en-US" altLang="zh-TW" sz="1800" smtClean="0"/>
              <a:t>Two types of propagation models</a:t>
            </a:r>
          </a:p>
          <a:p>
            <a:pPr lvl="1"/>
            <a:r>
              <a:rPr lang="en-US" altLang="zh-TW" sz="1800" smtClean="0"/>
              <a:t>Outdoor vs. Indoor Radio Propagation Model</a:t>
            </a:r>
          </a:p>
          <a:p>
            <a:pPr lvl="1"/>
            <a:r>
              <a:rPr lang="en-US" altLang="zh-TW" sz="1800" smtClean="0"/>
              <a:t>How to do simple “ link budget” calculation</a:t>
            </a:r>
          </a:p>
          <a:p>
            <a:pPr lvl="1"/>
            <a:r>
              <a:rPr lang="en-US" altLang="zh-TW" sz="1800" smtClean="0"/>
              <a:t>Combating the radio channel impairment</a:t>
            </a:r>
          </a:p>
          <a:p>
            <a:pPr lvl="1"/>
            <a:endParaRPr lang="en-US" altLang="zh-TW" sz="1800" smtClean="0"/>
          </a:p>
          <a:p>
            <a:r>
              <a:rPr lang="en-US" altLang="zh-TW" smtClean="0"/>
              <a:t>Wireless Modem Design </a:t>
            </a:r>
          </a:p>
          <a:p>
            <a:r>
              <a:rPr lang="en-US" altLang="zh-TW" smtClean="0"/>
              <a:t>Modern Application: 911 services</a:t>
            </a:r>
          </a:p>
        </p:txBody>
      </p:sp>
      <p:pic>
        <p:nvPicPr>
          <p:cNvPr id="11268" name="Picture 4" descr="PE016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9876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Some Distributions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Normal (Gaussian) </a:t>
            </a:r>
          </a:p>
          <a:p>
            <a:r>
              <a:rPr lang="en-US" altLang="zh-TW" smtClean="0"/>
              <a:t>Log-normal Distribution</a:t>
            </a:r>
          </a:p>
          <a:p>
            <a:r>
              <a:rPr lang="en-US" altLang="zh-TW" smtClean="0"/>
              <a:t>Rayleigh Distribution</a:t>
            </a:r>
          </a:p>
          <a:p>
            <a:r>
              <a:rPr lang="en-US" altLang="zh-TW" smtClean="0"/>
              <a:t>Rician Distribution</a:t>
            </a:r>
          </a:p>
          <a:p>
            <a:pPr lvl="1"/>
            <a:r>
              <a:rPr lang="en-US" altLang="zh-TW" sz="1800" smtClean="0"/>
              <a:t>Dominant path</a:t>
            </a:r>
          </a:p>
          <a:p>
            <a:r>
              <a:rPr lang="en-US" altLang="zh-TW" smtClean="0"/>
              <a:t>Impulse Response</a:t>
            </a:r>
          </a:p>
        </p:txBody>
      </p:sp>
      <p:pic>
        <p:nvPicPr>
          <p:cNvPr id="27652" name="Picture 4" descr="BS005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11797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Propagation Mechanisms in Space with Objects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Reflection (with Transmittance and Absorption)</a:t>
            </a:r>
          </a:p>
          <a:p>
            <a:pPr lvl="1"/>
            <a:r>
              <a:rPr lang="en-US" altLang="zh-TW" sz="1800" smtClean="0"/>
              <a:t>Radio wave impinges on an object </a:t>
            </a:r>
          </a:p>
          <a:p>
            <a:pPr lvl="1"/>
            <a:r>
              <a:rPr lang="en-US" altLang="zh-TW" sz="1800" smtClean="0"/>
              <a:t>Surface of earth, walls, buildings, atmospheric layers</a:t>
            </a:r>
          </a:p>
          <a:p>
            <a:pPr lvl="1"/>
            <a:r>
              <a:rPr lang="en-US" altLang="zh-TW" sz="1800" smtClean="0"/>
              <a:t>If perfect (lossless) dielectric object, then zero absorption</a:t>
            </a:r>
          </a:p>
          <a:p>
            <a:pPr lvl="1"/>
            <a:r>
              <a:rPr lang="en-US" altLang="zh-TW" sz="1800" smtClean="0"/>
              <a:t>If perfect conductor, then 100%reflection</a:t>
            </a:r>
          </a:p>
          <a:p>
            <a:r>
              <a:rPr lang="en-US" altLang="zh-TW" smtClean="0"/>
              <a:t>Diffraction</a:t>
            </a:r>
          </a:p>
          <a:p>
            <a:pPr lvl="1"/>
            <a:r>
              <a:rPr lang="en-US" altLang="zh-TW" sz="1800" smtClean="0"/>
              <a:t>Radio path is obstructed by an impenetrable surface with sharp irregularities (edges)</a:t>
            </a:r>
          </a:p>
          <a:p>
            <a:pPr lvl="1"/>
            <a:r>
              <a:rPr lang="en-US" altLang="zh-TW" sz="1800" smtClean="0"/>
              <a:t>Secondary waves “bend” around the obstacle (Huygen’s principle)</a:t>
            </a:r>
          </a:p>
          <a:p>
            <a:pPr lvl="1"/>
            <a:r>
              <a:rPr lang="en-US" altLang="zh-TW" sz="1800" smtClean="0"/>
              <a:t>Explain how RF energy can travel without LOS</a:t>
            </a:r>
          </a:p>
          <a:p>
            <a:pPr lvl="1"/>
            <a:r>
              <a:rPr lang="en-US" altLang="zh-TW" sz="1800" smtClean="0"/>
              <a:t>“shadowing</a:t>
            </a:r>
          </a:p>
          <a:p>
            <a:r>
              <a:rPr lang="en-US" altLang="zh-TW" smtClean="0"/>
              <a:t>Scattering (diffusion)</a:t>
            </a:r>
          </a:p>
          <a:p>
            <a:pPr lvl="1"/>
            <a:r>
              <a:rPr lang="en-US" altLang="zh-TW" sz="1800" smtClean="0"/>
              <a:t>Similar principles as diffraction, energy reradiated in many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Reflection, Diffraction, and Scattering in Real-Life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endParaRPr lang="zh-TW" altLang="en-US" smtClean="0"/>
          </a:p>
          <a:p>
            <a:pPr>
              <a:lnSpc>
                <a:spcPct val="90000"/>
              </a:lnSpc>
            </a:pPr>
            <a:r>
              <a:rPr lang="en-US" altLang="zh-TW" smtClean="0"/>
              <a:t>Received signal often a sum of contributions from different directions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Random phases make the sum behave as noise (Rayleigh Fading)</a:t>
            </a:r>
          </a:p>
        </p:txBody>
      </p:sp>
      <p:pic>
        <p:nvPicPr>
          <p:cNvPr id="29700" name="Picture 4" descr="BL0038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1600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BL0034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912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IN0056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362200"/>
            <a:ext cx="825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TN0033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057400"/>
            <a:ext cx="12223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838200" y="14478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286000" y="14478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838200" y="20574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838200" y="2057400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2209800" y="2057400"/>
            <a:ext cx="1676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105400" y="1219200"/>
            <a:ext cx="2743200" cy="16002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pic>
        <p:nvPicPr>
          <p:cNvPr id="29710" name="Picture 14" descr="BD0551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524000"/>
            <a:ext cx="55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105400" y="2286000"/>
            <a:ext cx="266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6324600" y="12192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019800" y="1219200"/>
            <a:ext cx="76200" cy="304800"/>
          </a:xfrm>
          <a:prstGeom prst="rect">
            <a:avLst/>
          </a:prstGeom>
          <a:solidFill>
            <a:srgbClr val="EF240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5943600" y="13716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5867400" y="1371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5562600" y="13716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6096000" y="13716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6553200" y="190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553200" y="19050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048000"/>
            <a:ext cx="2638425" cy="186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Small-scale and Large-scale Fading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Signal fades rapidly as receiver moves, but the local average signal changes much more slowly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324600" cy="3995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13"/>
            <a:ext cx="8604250" cy="542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8775"/>
            <a:ext cx="7920038" cy="572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338"/>
            <a:ext cx="8748713" cy="552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661988"/>
            <a:ext cx="7610475" cy="553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657225"/>
            <a:ext cx="8058150" cy="554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666750"/>
            <a:ext cx="7667625" cy="552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Path Loss Model (Large Scale)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2916238" y="1196975"/>
          <a:ext cx="3240087" cy="744538"/>
        </p:xfrm>
        <a:graphic>
          <a:graphicData uri="http://schemas.openxmlformats.org/presentationml/2006/ole">
            <p:oleObj spid="_x0000_s1026" name="Microsoft 方程式編輯器 3.0" r:id="rId3" imgW="1879560" imgH="431640" progId="Equation.3">
              <p:embed/>
            </p:oleObj>
          </a:graphicData>
        </a:graphic>
      </p:graphicFrame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8215313" y="3744913"/>
            <a:ext cx="157162" cy="182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2183" name="Rectangle 7"/>
          <p:cNvSpPr>
            <a:spLocks noChangeArrowheads="1"/>
          </p:cNvSpPr>
          <p:nvPr/>
        </p:nvSpPr>
        <p:spPr bwMode="auto">
          <a:xfrm>
            <a:off x="7705725" y="5318125"/>
            <a:ext cx="12223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 (Hebrew)" charset="-79"/>
              </a:rPr>
              <a:t>INTERNET</a:t>
            </a:r>
          </a:p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 (Hebrew)" charset="-79"/>
              </a:rPr>
              <a:t>BACKBONE</a:t>
            </a:r>
          </a:p>
        </p:txBody>
      </p:sp>
      <p:sp>
        <p:nvSpPr>
          <p:cNvPr id="562184" name="Text Box 8"/>
          <p:cNvSpPr txBox="1">
            <a:spLocks noChangeArrowheads="1"/>
          </p:cNvSpPr>
          <p:nvPr/>
        </p:nvSpPr>
        <p:spPr bwMode="auto">
          <a:xfrm>
            <a:off x="6761163" y="4122738"/>
            <a:ext cx="1398587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Telco Core Network or Private (Fiber) Network</a:t>
            </a:r>
          </a:p>
        </p:txBody>
      </p:sp>
      <p:pic>
        <p:nvPicPr>
          <p:cNvPr id="1031" name="Picture 9" descr="BTS Channel Assembl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4303713"/>
            <a:ext cx="5191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7726363" y="2016125"/>
            <a:ext cx="1166812" cy="1887538"/>
            <a:chOff x="3779" y="857"/>
            <a:chExt cx="796" cy="1189"/>
          </a:xfrm>
        </p:grpSpPr>
        <p:sp>
          <p:nvSpPr>
            <p:cNvPr id="104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780" y="858"/>
              <a:ext cx="795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>
              <a:off x="4081" y="1058"/>
              <a:ext cx="187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V="1">
              <a:off x="4081" y="991"/>
              <a:ext cx="1" cy="16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4055" y="1003"/>
              <a:ext cx="1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4" name="Line 16"/>
            <p:cNvSpPr>
              <a:spLocks noChangeShapeType="1"/>
            </p:cNvSpPr>
            <p:nvPr/>
          </p:nvSpPr>
          <p:spPr bwMode="auto">
            <a:xfrm flipV="1">
              <a:off x="4268" y="994"/>
              <a:ext cx="1" cy="15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5" name="Line 17"/>
            <p:cNvSpPr>
              <a:spLocks noChangeShapeType="1"/>
            </p:cNvSpPr>
            <p:nvPr/>
          </p:nvSpPr>
          <p:spPr bwMode="auto">
            <a:xfrm flipV="1">
              <a:off x="4294" y="1003"/>
              <a:ext cx="1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6" name="Line 18"/>
            <p:cNvSpPr>
              <a:spLocks noChangeShapeType="1"/>
            </p:cNvSpPr>
            <p:nvPr/>
          </p:nvSpPr>
          <p:spPr bwMode="auto">
            <a:xfrm>
              <a:off x="4055" y="1076"/>
              <a:ext cx="84" cy="6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7" name="Line 19"/>
            <p:cNvSpPr>
              <a:spLocks noChangeShapeType="1"/>
            </p:cNvSpPr>
            <p:nvPr/>
          </p:nvSpPr>
          <p:spPr bwMode="auto">
            <a:xfrm flipV="1">
              <a:off x="4186" y="1079"/>
              <a:ext cx="106" cy="6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8" name="Line 20"/>
            <p:cNvSpPr>
              <a:spLocks noChangeShapeType="1"/>
            </p:cNvSpPr>
            <p:nvPr/>
          </p:nvSpPr>
          <p:spPr bwMode="auto">
            <a:xfrm flipV="1">
              <a:off x="4144" y="985"/>
              <a:ext cx="1" cy="7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9" name="Line 21"/>
            <p:cNvSpPr>
              <a:spLocks noChangeShapeType="1"/>
            </p:cNvSpPr>
            <p:nvPr/>
          </p:nvSpPr>
          <p:spPr bwMode="auto">
            <a:xfrm flipV="1">
              <a:off x="4208" y="984"/>
              <a:ext cx="1" cy="7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0" name="Line 22"/>
            <p:cNvSpPr>
              <a:spLocks noChangeShapeType="1"/>
            </p:cNvSpPr>
            <p:nvPr/>
          </p:nvSpPr>
          <p:spPr bwMode="auto">
            <a:xfrm>
              <a:off x="4097" y="1116"/>
              <a:ext cx="1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51" name="Group 23"/>
            <p:cNvGrpSpPr>
              <a:grpSpLocks/>
            </p:cNvGrpSpPr>
            <p:nvPr/>
          </p:nvGrpSpPr>
          <p:grpSpPr bwMode="auto">
            <a:xfrm>
              <a:off x="4097" y="1086"/>
              <a:ext cx="21" cy="52"/>
              <a:chOff x="3782" y="1086"/>
              <a:chExt cx="19" cy="52"/>
            </a:xfrm>
          </p:grpSpPr>
          <p:sp>
            <p:nvSpPr>
              <p:cNvPr id="1105" name="Rectangle 24"/>
              <p:cNvSpPr>
                <a:spLocks noChangeArrowheads="1"/>
              </p:cNvSpPr>
              <p:nvPr/>
            </p:nvSpPr>
            <p:spPr bwMode="auto">
              <a:xfrm>
                <a:off x="3782" y="1086"/>
                <a:ext cx="19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106" name="Rectangle 25"/>
              <p:cNvSpPr>
                <a:spLocks noChangeArrowheads="1"/>
              </p:cNvSpPr>
              <p:nvPr/>
            </p:nvSpPr>
            <p:spPr bwMode="auto">
              <a:xfrm>
                <a:off x="3782" y="1086"/>
                <a:ext cx="19" cy="52"/>
              </a:xfrm>
              <a:prstGeom prst="rect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</p:grpSp>
        <p:grpSp>
          <p:nvGrpSpPr>
            <p:cNvPr id="1052" name="Group 26"/>
            <p:cNvGrpSpPr>
              <a:grpSpLocks/>
            </p:cNvGrpSpPr>
            <p:nvPr/>
          </p:nvGrpSpPr>
          <p:grpSpPr bwMode="auto">
            <a:xfrm>
              <a:off x="4225" y="1088"/>
              <a:ext cx="21" cy="52"/>
              <a:chOff x="3900" y="1088"/>
              <a:chExt cx="19" cy="52"/>
            </a:xfrm>
          </p:grpSpPr>
          <p:sp>
            <p:nvSpPr>
              <p:cNvPr id="1103" name="Rectangle 27"/>
              <p:cNvSpPr>
                <a:spLocks noChangeArrowheads="1"/>
              </p:cNvSpPr>
              <p:nvPr/>
            </p:nvSpPr>
            <p:spPr bwMode="auto">
              <a:xfrm>
                <a:off x="3900" y="1088"/>
                <a:ext cx="19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104" name="Rectangle 28"/>
              <p:cNvSpPr>
                <a:spLocks noChangeArrowheads="1"/>
              </p:cNvSpPr>
              <p:nvPr/>
            </p:nvSpPr>
            <p:spPr bwMode="auto">
              <a:xfrm>
                <a:off x="3900" y="1088"/>
                <a:ext cx="19" cy="52"/>
              </a:xfrm>
              <a:prstGeom prst="rect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</p:grp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4081" y="1058"/>
              <a:ext cx="18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V="1">
              <a:off x="4081" y="991"/>
              <a:ext cx="1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V="1">
              <a:off x="4055" y="1003"/>
              <a:ext cx="1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4268" y="994"/>
              <a:ext cx="1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4294" y="1003"/>
              <a:ext cx="1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4055" y="1076"/>
              <a:ext cx="84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V="1">
              <a:off x="4186" y="1079"/>
              <a:ext cx="106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V="1">
              <a:off x="4144" y="985"/>
              <a:ext cx="1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V="1">
              <a:off x="4208" y="984"/>
              <a:ext cx="1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4097" y="111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63" name="Group 39"/>
            <p:cNvGrpSpPr>
              <a:grpSpLocks/>
            </p:cNvGrpSpPr>
            <p:nvPr/>
          </p:nvGrpSpPr>
          <p:grpSpPr bwMode="auto">
            <a:xfrm>
              <a:off x="4097" y="1086"/>
              <a:ext cx="21" cy="52"/>
              <a:chOff x="3782" y="1086"/>
              <a:chExt cx="19" cy="52"/>
            </a:xfrm>
          </p:grpSpPr>
          <p:sp>
            <p:nvSpPr>
              <p:cNvPr id="1101" name="Rectangle 40"/>
              <p:cNvSpPr>
                <a:spLocks noChangeArrowheads="1"/>
              </p:cNvSpPr>
              <p:nvPr/>
            </p:nvSpPr>
            <p:spPr bwMode="auto">
              <a:xfrm>
                <a:off x="3782" y="1086"/>
                <a:ext cx="19" cy="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102" name="Rectangle 41"/>
              <p:cNvSpPr>
                <a:spLocks noChangeArrowheads="1"/>
              </p:cNvSpPr>
              <p:nvPr/>
            </p:nvSpPr>
            <p:spPr bwMode="auto">
              <a:xfrm>
                <a:off x="3782" y="1086"/>
                <a:ext cx="19" cy="52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</p:grpSp>
        <p:grpSp>
          <p:nvGrpSpPr>
            <p:cNvPr id="1064" name="Group 42"/>
            <p:cNvGrpSpPr>
              <a:grpSpLocks/>
            </p:cNvGrpSpPr>
            <p:nvPr/>
          </p:nvGrpSpPr>
          <p:grpSpPr bwMode="auto">
            <a:xfrm>
              <a:off x="4225" y="1088"/>
              <a:ext cx="21" cy="52"/>
              <a:chOff x="3900" y="1088"/>
              <a:chExt cx="19" cy="52"/>
            </a:xfrm>
          </p:grpSpPr>
          <p:sp>
            <p:nvSpPr>
              <p:cNvPr id="1099" name="Rectangle 43"/>
              <p:cNvSpPr>
                <a:spLocks noChangeArrowheads="1"/>
              </p:cNvSpPr>
              <p:nvPr/>
            </p:nvSpPr>
            <p:spPr bwMode="auto">
              <a:xfrm>
                <a:off x="3900" y="1088"/>
                <a:ext cx="19" cy="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100" name="Rectangle 44"/>
              <p:cNvSpPr>
                <a:spLocks noChangeArrowheads="1"/>
              </p:cNvSpPr>
              <p:nvPr/>
            </p:nvSpPr>
            <p:spPr bwMode="auto">
              <a:xfrm>
                <a:off x="3900" y="1088"/>
                <a:ext cx="19" cy="52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</p:grpSp>
        <p:sp>
          <p:nvSpPr>
            <p:cNvPr id="1065" name="Line 45"/>
            <p:cNvSpPr>
              <a:spLocks noChangeShapeType="1"/>
            </p:cNvSpPr>
            <p:nvPr/>
          </p:nvSpPr>
          <p:spPr bwMode="auto">
            <a:xfrm flipV="1">
              <a:off x="3912" y="1072"/>
              <a:ext cx="260" cy="96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" name="Line 46"/>
            <p:cNvSpPr>
              <a:spLocks noChangeShapeType="1"/>
            </p:cNvSpPr>
            <p:nvPr/>
          </p:nvSpPr>
          <p:spPr bwMode="auto">
            <a:xfrm>
              <a:off x="4172" y="1070"/>
              <a:ext cx="257" cy="96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7" name="Line 47"/>
            <p:cNvSpPr>
              <a:spLocks noChangeShapeType="1"/>
            </p:cNvSpPr>
            <p:nvPr/>
          </p:nvSpPr>
          <p:spPr bwMode="auto">
            <a:xfrm flipV="1">
              <a:off x="3912" y="1828"/>
              <a:ext cx="455" cy="20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8" name="Line 48"/>
            <p:cNvSpPr>
              <a:spLocks noChangeShapeType="1"/>
            </p:cNvSpPr>
            <p:nvPr/>
          </p:nvSpPr>
          <p:spPr bwMode="auto">
            <a:xfrm flipH="1" flipV="1">
              <a:off x="3965" y="1828"/>
              <a:ext cx="470" cy="20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9" name="Line 49"/>
            <p:cNvSpPr>
              <a:spLocks noChangeShapeType="1"/>
            </p:cNvSpPr>
            <p:nvPr/>
          </p:nvSpPr>
          <p:spPr bwMode="auto">
            <a:xfrm>
              <a:off x="3969" y="1831"/>
              <a:ext cx="39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0" name="Line 50"/>
            <p:cNvSpPr>
              <a:spLocks noChangeShapeType="1"/>
            </p:cNvSpPr>
            <p:nvPr/>
          </p:nvSpPr>
          <p:spPr bwMode="auto">
            <a:xfrm flipH="1" flipV="1">
              <a:off x="4013" y="1636"/>
              <a:ext cx="350" cy="19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1" name="Line 51"/>
            <p:cNvSpPr>
              <a:spLocks noChangeShapeType="1"/>
            </p:cNvSpPr>
            <p:nvPr/>
          </p:nvSpPr>
          <p:spPr bwMode="auto">
            <a:xfrm flipV="1">
              <a:off x="3965" y="1644"/>
              <a:ext cx="351" cy="19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2" name="Line 52"/>
            <p:cNvSpPr>
              <a:spLocks noChangeShapeType="1"/>
            </p:cNvSpPr>
            <p:nvPr/>
          </p:nvSpPr>
          <p:spPr bwMode="auto">
            <a:xfrm>
              <a:off x="4020" y="1636"/>
              <a:ext cx="293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3" name="Line 53"/>
            <p:cNvSpPr>
              <a:spLocks noChangeShapeType="1"/>
            </p:cNvSpPr>
            <p:nvPr/>
          </p:nvSpPr>
          <p:spPr bwMode="auto">
            <a:xfrm flipH="1" flipV="1">
              <a:off x="4074" y="1445"/>
              <a:ext cx="236" cy="18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4" name="Line 54"/>
            <p:cNvSpPr>
              <a:spLocks noChangeShapeType="1"/>
            </p:cNvSpPr>
            <p:nvPr/>
          </p:nvSpPr>
          <p:spPr bwMode="auto">
            <a:xfrm flipV="1">
              <a:off x="4027" y="1455"/>
              <a:ext cx="250" cy="17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5" name="Line 55"/>
            <p:cNvSpPr>
              <a:spLocks noChangeShapeType="1"/>
            </p:cNvSpPr>
            <p:nvPr/>
          </p:nvSpPr>
          <p:spPr bwMode="auto">
            <a:xfrm>
              <a:off x="4064" y="1443"/>
              <a:ext cx="209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6" name="Line 56"/>
            <p:cNvSpPr>
              <a:spLocks noChangeShapeType="1"/>
            </p:cNvSpPr>
            <p:nvPr/>
          </p:nvSpPr>
          <p:spPr bwMode="auto">
            <a:xfrm flipV="1">
              <a:off x="4070" y="1276"/>
              <a:ext cx="159" cy="16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7" name="Line 57"/>
            <p:cNvSpPr>
              <a:spLocks noChangeShapeType="1"/>
            </p:cNvSpPr>
            <p:nvPr/>
          </p:nvSpPr>
          <p:spPr bwMode="auto">
            <a:xfrm flipH="1" flipV="1">
              <a:off x="4110" y="1276"/>
              <a:ext cx="145" cy="16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8" name="Line 58"/>
            <p:cNvSpPr>
              <a:spLocks noChangeShapeType="1"/>
            </p:cNvSpPr>
            <p:nvPr/>
          </p:nvSpPr>
          <p:spPr bwMode="auto">
            <a:xfrm>
              <a:off x="4121" y="1273"/>
              <a:ext cx="10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9" name="Line 59"/>
            <p:cNvSpPr>
              <a:spLocks noChangeShapeType="1"/>
            </p:cNvSpPr>
            <p:nvPr/>
          </p:nvSpPr>
          <p:spPr bwMode="auto">
            <a:xfrm flipV="1">
              <a:off x="3912" y="1072"/>
              <a:ext cx="260" cy="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0" name="Line 60"/>
            <p:cNvSpPr>
              <a:spLocks noChangeShapeType="1"/>
            </p:cNvSpPr>
            <p:nvPr/>
          </p:nvSpPr>
          <p:spPr bwMode="auto">
            <a:xfrm>
              <a:off x="4172" y="1070"/>
              <a:ext cx="257" cy="9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1" name="Line 61"/>
            <p:cNvSpPr>
              <a:spLocks noChangeShapeType="1"/>
            </p:cNvSpPr>
            <p:nvPr/>
          </p:nvSpPr>
          <p:spPr bwMode="auto">
            <a:xfrm flipV="1">
              <a:off x="3912" y="1828"/>
              <a:ext cx="455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2" name="Line 62"/>
            <p:cNvSpPr>
              <a:spLocks noChangeShapeType="1"/>
            </p:cNvSpPr>
            <p:nvPr/>
          </p:nvSpPr>
          <p:spPr bwMode="auto">
            <a:xfrm flipH="1" flipV="1">
              <a:off x="3965" y="1828"/>
              <a:ext cx="47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3" name="Line 63"/>
            <p:cNvSpPr>
              <a:spLocks noChangeShapeType="1"/>
            </p:cNvSpPr>
            <p:nvPr/>
          </p:nvSpPr>
          <p:spPr bwMode="auto">
            <a:xfrm>
              <a:off x="3969" y="1831"/>
              <a:ext cx="3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4" name="Line 64"/>
            <p:cNvSpPr>
              <a:spLocks noChangeShapeType="1"/>
            </p:cNvSpPr>
            <p:nvPr/>
          </p:nvSpPr>
          <p:spPr bwMode="auto">
            <a:xfrm flipH="1" flipV="1">
              <a:off x="4013" y="1636"/>
              <a:ext cx="35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5" name="Line 65"/>
            <p:cNvSpPr>
              <a:spLocks noChangeShapeType="1"/>
            </p:cNvSpPr>
            <p:nvPr/>
          </p:nvSpPr>
          <p:spPr bwMode="auto">
            <a:xfrm flipV="1">
              <a:off x="3965" y="1644"/>
              <a:ext cx="351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6" name="Line 66"/>
            <p:cNvSpPr>
              <a:spLocks noChangeShapeType="1"/>
            </p:cNvSpPr>
            <p:nvPr/>
          </p:nvSpPr>
          <p:spPr bwMode="auto">
            <a:xfrm>
              <a:off x="4020" y="1636"/>
              <a:ext cx="29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7" name="Line 67"/>
            <p:cNvSpPr>
              <a:spLocks noChangeShapeType="1"/>
            </p:cNvSpPr>
            <p:nvPr/>
          </p:nvSpPr>
          <p:spPr bwMode="auto">
            <a:xfrm flipH="1" flipV="1">
              <a:off x="4074" y="1445"/>
              <a:ext cx="236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8" name="Line 68"/>
            <p:cNvSpPr>
              <a:spLocks noChangeShapeType="1"/>
            </p:cNvSpPr>
            <p:nvPr/>
          </p:nvSpPr>
          <p:spPr bwMode="auto">
            <a:xfrm flipV="1">
              <a:off x="4027" y="1455"/>
              <a:ext cx="250" cy="1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9" name="Line 69"/>
            <p:cNvSpPr>
              <a:spLocks noChangeShapeType="1"/>
            </p:cNvSpPr>
            <p:nvPr/>
          </p:nvSpPr>
          <p:spPr bwMode="auto">
            <a:xfrm>
              <a:off x="4064" y="1443"/>
              <a:ext cx="20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0" name="Line 70"/>
            <p:cNvSpPr>
              <a:spLocks noChangeShapeType="1"/>
            </p:cNvSpPr>
            <p:nvPr/>
          </p:nvSpPr>
          <p:spPr bwMode="auto">
            <a:xfrm flipV="1">
              <a:off x="4070" y="1276"/>
              <a:ext cx="159" cy="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1" name="Line 71"/>
            <p:cNvSpPr>
              <a:spLocks noChangeShapeType="1"/>
            </p:cNvSpPr>
            <p:nvPr/>
          </p:nvSpPr>
          <p:spPr bwMode="auto">
            <a:xfrm flipH="1" flipV="1">
              <a:off x="4110" y="1276"/>
              <a:ext cx="145" cy="1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2" name="Line 72"/>
            <p:cNvSpPr>
              <a:spLocks noChangeShapeType="1"/>
            </p:cNvSpPr>
            <p:nvPr/>
          </p:nvSpPr>
          <p:spPr bwMode="auto">
            <a:xfrm>
              <a:off x="4121" y="1273"/>
              <a:ext cx="10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3" name="Freeform 73"/>
            <p:cNvSpPr>
              <a:spLocks/>
            </p:cNvSpPr>
            <p:nvPr/>
          </p:nvSpPr>
          <p:spPr bwMode="auto">
            <a:xfrm>
              <a:off x="4284" y="857"/>
              <a:ext cx="281" cy="277"/>
            </a:xfrm>
            <a:custGeom>
              <a:avLst/>
              <a:gdLst>
                <a:gd name="T0" fmla="*/ 329 w 260"/>
                <a:gd name="T1" fmla="*/ 0 h 277"/>
                <a:gd name="T2" fmla="*/ 52 w 260"/>
                <a:gd name="T3" fmla="*/ 180 h 277"/>
                <a:gd name="T4" fmla="*/ 142 w 260"/>
                <a:gd name="T5" fmla="*/ 169 h 277"/>
                <a:gd name="T6" fmla="*/ 0 w 260"/>
                <a:gd name="T7" fmla="*/ 277 h 277"/>
                <a:gd name="T8" fmla="*/ 277 w 260"/>
                <a:gd name="T9" fmla="*/ 128 h 277"/>
                <a:gd name="T10" fmla="*/ 160 w 260"/>
                <a:gd name="T11" fmla="*/ 144 h 277"/>
                <a:gd name="T12" fmla="*/ 329 w 260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260" y="0"/>
                  </a:moveTo>
                  <a:lnTo>
                    <a:pt x="41" y="180"/>
                  </a:lnTo>
                  <a:lnTo>
                    <a:pt x="112" y="169"/>
                  </a:lnTo>
                  <a:lnTo>
                    <a:pt x="0" y="277"/>
                  </a:lnTo>
                  <a:lnTo>
                    <a:pt x="219" y="128"/>
                  </a:lnTo>
                  <a:lnTo>
                    <a:pt x="127" y="14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4" name="Freeform 74"/>
            <p:cNvSpPr>
              <a:spLocks/>
            </p:cNvSpPr>
            <p:nvPr/>
          </p:nvSpPr>
          <p:spPr bwMode="auto">
            <a:xfrm>
              <a:off x="3779" y="857"/>
              <a:ext cx="281" cy="277"/>
            </a:xfrm>
            <a:custGeom>
              <a:avLst/>
              <a:gdLst>
                <a:gd name="T0" fmla="*/ 0 w 260"/>
                <a:gd name="T1" fmla="*/ 0 h 277"/>
                <a:gd name="T2" fmla="*/ 277 w 260"/>
                <a:gd name="T3" fmla="*/ 180 h 277"/>
                <a:gd name="T4" fmla="*/ 187 w 260"/>
                <a:gd name="T5" fmla="*/ 169 h 277"/>
                <a:gd name="T6" fmla="*/ 329 w 260"/>
                <a:gd name="T7" fmla="*/ 277 h 277"/>
                <a:gd name="T8" fmla="*/ 52 w 260"/>
                <a:gd name="T9" fmla="*/ 128 h 277"/>
                <a:gd name="T10" fmla="*/ 169 w 260"/>
                <a:gd name="T11" fmla="*/ 144 h 277"/>
                <a:gd name="T12" fmla="*/ 0 w 260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0" y="0"/>
                  </a:moveTo>
                  <a:lnTo>
                    <a:pt x="219" y="180"/>
                  </a:lnTo>
                  <a:lnTo>
                    <a:pt x="148" y="169"/>
                  </a:lnTo>
                  <a:lnTo>
                    <a:pt x="260" y="277"/>
                  </a:lnTo>
                  <a:lnTo>
                    <a:pt x="41" y="128"/>
                  </a:lnTo>
                  <a:lnTo>
                    <a:pt x="133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5" name="Freeform 75"/>
            <p:cNvSpPr>
              <a:spLocks/>
            </p:cNvSpPr>
            <p:nvPr/>
          </p:nvSpPr>
          <p:spPr bwMode="auto">
            <a:xfrm>
              <a:off x="4284" y="857"/>
              <a:ext cx="281" cy="277"/>
            </a:xfrm>
            <a:custGeom>
              <a:avLst/>
              <a:gdLst>
                <a:gd name="T0" fmla="*/ 329 w 260"/>
                <a:gd name="T1" fmla="*/ 0 h 277"/>
                <a:gd name="T2" fmla="*/ 52 w 260"/>
                <a:gd name="T3" fmla="*/ 180 h 277"/>
                <a:gd name="T4" fmla="*/ 142 w 260"/>
                <a:gd name="T5" fmla="*/ 169 h 277"/>
                <a:gd name="T6" fmla="*/ 0 w 260"/>
                <a:gd name="T7" fmla="*/ 277 h 277"/>
                <a:gd name="T8" fmla="*/ 277 w 260"/>
                <a:gd name="T9" fmla="*/ 128 h 277"/>
                <a:gd name="T10" fmla="*/ 160 w 260"/>
                <a:gd name="T11" fmla="*/ 144 h 277"/>
                <a:gd name="T12" fmla="*/ 329 w 260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260" y="0"/>
                  </a:moveTo>
                  <a:lnTo>
                    <a:pt x="41" y="180"/>
                  </a:lnTo>
                  <a:lnTo>
                    <a:pt x="112" y="169"/>
                  </a:lnTo>
                  <a:lnTo>
                    <a:pt x="0" y="277"/>
                  </a:lnTo>
                  <a:lnTo>
                    <a:pt x="219" y="128"/>
                  </a:lnTo>
                  <a:lnTo>
                    <a:pt x="127" y="14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6" name="Freeform 76"/>
            <p:cNvSpPr>
              <a:spLocks/>
            </p:cNvSpPr>
            <p:nvPr/>
          </p:nvSpPr>
          <p:spPr bwMode="auto">
            <a:xfrm>
              <a:off x="3779" y="857"/>
              <a:ext cx="281" cy="277"/>
            </a:xfrm>
            <a:custGeom>
              <a:avLst/>
              <a:gdLst>
                <a:gd name="T0" fmla="*/ 0 w 260"/>
                <a:gd name="T1" fmla="*/ 0 h 277"/>
                <a:gd name="T2" fmla="*/ 277 w 260"/>
                <a:gd name="T3" fmla="*/ 180 h 277"/>
                <a:gd name="T4" fmla="*/ 187 w 260"/>
                <a:gd name="T5" fmla="*/ 169 h 277"/>
                <a:gd name="T6" fmla="*/ 329 w 260"/>
                <a:gd name="T7" fmla="*/ 277 h 277"/>
                <a:gd name="T8" fmla="*/ 52 w 260"/>
                <a:gd name="T9" fmla="*/ 128 h 277"/>
                <a:gd name="T10" fmla="*/ 169 w 260"/>
                <a:gd name="T11" fmla="*/ 144 h 277"/>
                <a:gd name="T12" fmla="*/ 0 w 260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0" y="0"/>
                  </a:moveTo>
                  <a:lnTo>
                    <a:pt x="219" y="180"/>
                  </a:lnTo>
                  <a:lnTo>
                    <a:pt x="148" y="169"/>
                  </a:lnTo>
                  <a:lnTo>
                    <a:pt x="260" y="277"/>
                  </a:lnTo>
                  <a:lnTo>
                    <a:pt x="41" y="128"/>
                  </a:lnTo>
                  <a:lnTo>
                    <a:pt x="133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7" name="Freeform 77"/>
            <p:cNvSpPr>
              <a:spLocks/>
            </p:cNvSpPr>
            <p:nvPr/>
          </p:nvSpPr>
          <p:spPr bwMode="auto">
            <a:xfrm>
              <a:off x="4288" y="1109"/>
              <a:ext cx="282" cy="277"/>
            </a:xfrm>
            <a:custGeom>
              <a:avLst/>
              <a:gdLst>
                <a:gd name="T0" fmla="*/ 332 w 260"/>
                <a:gd name="T1" fmla="*/ 277 h 277"/>
                <a:gd name="T2" fmla="*/ 52 w 260"/>
                <a:gd name="T3" fmla="*/ 98 h 277"/>
                <a:gd name="T4" fmla="*/ 142 w 260"/>
                <a:gd name="T5" fmla="*/ 108 h 277"/>
                <a:gd name="T6" fmla="*/ 0 w 260"/>
                <a:gd name="T7" fmla="*/ 0 h 277"/>
                <a:gd name="T8" fmla="*/ 280 w 260"/>
                <a:gd name="T9" fmla="*/ 149 h 277"/>
                <a:gd name="T10" fmla="*/ 163 w 260"/>
                <a:gd name="T11" fmla="*/ 134 h 277"/>
                <a:gd name="T12" fmla="*/ 332 w 260"/>
                <a:gd name="T13" fmla="*/ 277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260" y="277"/>
                  </a:moveTo>
                  <a:lnTo>
                    <a:pt x="41" y="98"/>
                  </a:lnTo>
                  <a:lnTo>
                    <a:pt x="112" y="108"/>
                  </a:lnTo>
                  <a:lnTo>
                    <a:pt x="0" y="0"/>
                  </a:lnTo>
                  <a:lnTo>
                    <a:pt x="219" y="149"/>
                  </a:lnTo>
                  <a:lnTo>
                    <a:pt x="127" y="134"/>
                  </a:lnTo>
                  <a:lnTo>
                    <a:pt x="260" y="277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8" name="Freeform 78"/>
            <p:cNvSpPr>
              <a:spLocks/>
            </p:cNvSpPr>
            <p:nvPr/>
          </p:nvSpPr>
          <p:spPr bwMode="auto">
            <a:xfrm>
              <a:off x="4288" y="1109"/>
              <a:ext cx="282" cy="277"/>
            </a:xfrm>
            <a:custGeom>
              <a:avLst/>
              <a:gdLst>
                <a:gd name="T0" fmla="*/ 332 w 260"/>
                <a:gd name="T1" fmla="*/ 277 h 277"/>
                <a:gd name="T2" fmla="*/ 52 w 260"/>
                <a:gd name="T3" fmla="*/ 98 h 277"/>
                <a:gd name="T4" fmla="*/ 142 w 260"/>
                <a:gd name="T5" fmla="*/ 108 h 277"/>
                <a:gd name="T6" fmla="*/ 0 w 260"/>
                <a:gd name="T7" fmla="*/ 0 h 277"/>
                <a:gd name="T8" fmla="*/ 280 w 260"/>
                <a:gd name="T9" fmla="*/ 149 h 277"/>
                <a:gd name="T10" fmla="*/ 163 w 260"/>
                <a:gd name="T11" fmla="*/ 134 h 277"/>
                <a:gd name="T12" fmla="*/ 332 w 260"/>
                <a:gd name="T13" fmla="*/ 277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260" y="277"/>
                  </a:moveTo>
                  <a:lnTo>
                    <a:pt x="41" y="98"/>
                  </a:lnTo>
                  <a:lnTo>
                    <a:pt x="112" y="108"/>
                  </a:lnTo>
                  <a:lnTo>
                    <a:pt x="0" y="0"/>
                  </a:lnTo>
                  <a:lnTo>
                    <a:pt x="219" y="149"/>
                  </a:lnTo>
                  <a:lnTo>
                    <a:pt x="127" y="134"/>
                  </a:lnTo>
                  <a:lnTo>
                    <a:pt x="260" y="277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33" name="Freeform 79"/>
          <p:cNvSpPr>
            <a:spLocks/>
          </p:cNvSpPr>
          <p:nvPr/>
        </p:nvSpPr>
        <p:spPr bwMode="auto">
          <a:xfrm rot="195026">
            <a:off x="2484438" y="2420938"/>
            <a:ext cx="4364037" cy="2357437"/>
          </a:xfrm>
          <a:custGeom>
            <a:avLst/>
            <a:gdLst>
              <a:gd name="T0" fmla="*/ 2147483647 w 2889"/>
              <a:gd name="T1" fmla="*/ 0 h 1296"/>
              <a:gd name="T2" fmla="*/ 2147483647 w 2889"/>
              <a:gd name="T3" fmla="*/ 2147483647 h 1296"/>
              <a:gd name="T4" fmla="*/ 2147483647 w 2889"/>
              <a:gd name="T5" fmla="*/ 2147483647 h 1296"/>
              <a:gd name="T6" fmla="*/ 2147483647 w 2889"/>
              <a:gd name="T7" fmla="*/ 2147483647 h 1296"/>
              <a:gd name="T8" fmla="*/ 2147483647 w 2889"/>
              <a:gd name="T9" fmla="*/ 2147483647 h 1296"/>
              <a:gd name="T10" fmla="*/ 0 w 2889"/>
              <a:gd name="T11" fmla="*/ 2147483647 h 1296"/>
              <a:gd name="T12" fmla="*/ 2147483647 w 2889"/>
              <a:gd name="T13" fmla="*/ 2147483647 h 1296"/>
              <a:gd name="T14" fmla="*/ 2147483647 w 2889"/>
              <a:gd name="T15" fmla="*/ 2147483647 h 1296"/>
              <a:gd name="T16" fmla="*/ 2147483647 w 2889"/>
              <a:gd name="T17" fmla="*/ 2147483647 h 1296"/>
              <a:gd name="T18" fmla="*/ 2147483647 w 2889"/>
              <a:gd name="T19" fmla="*/ 2147483647 h 1296"/>
              <a:gd name="T20" fmla="*/ 2147483647 w 2889"/>
              <a:gd name="T21" fmla="*/ 0 h 12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89"/>
              <a:gd name="T34" fmla="*/ 0 h 1296"/>
              <a:gd name="T35" fmla="*/ 2889 w 2889"/>
              <a:gd name="T36" fmla="*/ 1296 h 12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89" h="1296">
                <a:moveTo>
                  <a:pt x="2889" y="0"/>
                </a:moveTo>
                <a:lnTo>
                  <a:pt x="1764" y="432"/>
                </a:lnTo>
                <a:lnTo>
                  <a:pt x="2016" y="396"/>
                </a:lnTo>
                <a:lnTo>
                  <a:pt x="1044" y="792"/>
                </a:lnTo>
                <a:lnTo>
                  <a:pt x="1296" y="765"/>
                </a:lnTo>
                <a:lnTo>
                  <a:pt x="0" y="1296"/>
                </a:lnTo>
                <a:lnTo>
                  <a:pt x="1764" y="657"/>
                </a:lnTo>
                <a:lnTo>
                  <a:pt x="1521" y="666"/>
                </a:lnTo>
                <a:lnTo>
                  <a:pt x="2502" y="297"/>
                </a:lnTo>
                <a:lnTo>
                  <a:pt x="2187" y="324"/>
                </a:lnTo>
                <a:lnTo>
                  <a:pt x="2889" y="0"/>
                </a:lnTo>
                <a:close/>
              </a:path>
            </a:pathLst>
          </a:custGeom>
          <a:solidFill>
            <a:srgbClr val="FF99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34" name="Picture 80" descr="Out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284663"/>
            <a:ext cx="151288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573463"/>
            <a:ext cx="15573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82"/>
          <p:cNvSpPr>
            <a:spLocks noChangeShapeType="1"/>
          </p:cNvSpPr>
          <p:nvPr/>
        </p:nvSpPr>
        <p:spPr bwMode="auto">
          <a:xfrm>
            <a:off x="5940425" y="5876925"/>
            <a:ext cx="237648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Line 83"/>
          <p:cNvSpPr>
            <a:spLocks noChangeShapeType="1"/>
          </p:cNvSpPr>
          <p:nvPr/>
        </p:nvSpPr>
        <p:spPr bwMode="auto">
          <a:xfrm flipH="1">
            <a:off x="1042988" y="6092825"/>
            <a:ext cx="7273925" cy="0"/>
          </a:xfrm>
          <a:prstGeom prst="line">
            <a:avLst/>
          </a:prstGeom>
          <a:noFill/>
          <a:ln w="57150">
            <a:solidFill>
              <a:srgbClr val="EF240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8" name="Text Box 84"/>
          <p:cNvSpPr txBox="1">
            <a:spLocks noChangeArrowheads="1"/>
          </p:cNvSpPr>
          <p:nvPr/>
        </p:nvSpPr>
        <p:spPr bwMode="auto">
          <a:xfrm>
            <a:off x="6732588" y="5373688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d0</a:t>
            </a:r>
          </a:p>
        </p:txBody>
      </p:sp>
      <p:sp>
        <p:nvSpPr>
          <p:cNvPr id="1039" name="Text Box 85"/>
          <p:cNvSpPr txBox="1">
            <a:spLocks noChangeArrowheads="1"/>
          </p:cNvSpPr>
          <p:nvPr/>
        </p:nvSpPr>
        <p:spPr bwMode="auto">
          <a:xfrm>
            <a:off x="3327400" y="5465763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576263"/>
            <a:ext cx="7639050" cy="570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Analysis of the Propagation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Large Scale Effect</a:t>
            </a:r>
          </a:p>
          <a:p>
            <a:pPr lvl="1"/>
            <a:r>
              <a:rPr lang="en-US" altLang="zh-TW" sz="1800" smtClean="0"/>
              <a:t>The variation of the mean received signal strength over large distance or long time intervals</a:t>
            </a:r>
          </a:p>
          <a:p>
            <a:pPr lvl="1"/>
            <a:endParaRPr lang="en-US" altLang="zh-TW" sz="1800" smtClean="0"/>
          </a:p>
          <a:p>
            <a:r>
              <a:rPr lang="en-US" altLang="zh-TW" smtClean="0"/>
              <a:t>Small Scale Effect</a:t>
            </a:r>
          </a:p>
          <a:p>
            <a:pPr lvl="1"/>
            <a:r>
              <a:rPr lang="en-US" altLang="zh-TW" sz="1800" smtClean="0"/>
              <a:t>The fluctuations of the received signal strength about a local mean, where these fluctuations occur over small distances or short time interval</a:t>
            </a:r>
          </a:p>
        </p:txBody>
      </p:sp>
      <p:pic>
        <p:nvPicPr>
          <p:cNvPr id="38916" name="Picture 4" descr="HM003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14800"/>
            <a:ext cx="21828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Large Scale -&gt; Link Budget</a:t>
            </a:r>
          </a:p>
        </p:txBody>
      </p:sp>
      <p:pic>
        <p:nvPicPr>
          <p:cNvPr id="39939" name="Picture 4" descr="BD073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307816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150"/>
            <a:ext cx="8410575" cy="5268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7813"/>
            <a:ext cx="7762875" cy="5856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Free Space Propagation Model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Used when Transmitter and Receiver have a clear, unobstructed, line of sight (LOS) path</a:t>
            </a:r>
          </a:p>
          <a:p>
            <a:pPr lvl="1"/>
            <a:r>
              <a:rPr lang="en-US" altLang="zh-TW" sz="1800" smtClean="0"/>
              <a:t>e.g. satellite channels, microwave LOS radio links</a:t>
            </a:r>
          </a:p>
          <a:p>
            <a:r>
              <a:rPr lang="en-US" altLang="zh-TW" smtClean="0"/>
              <a:t>Free space power at a receiver antenna at a distance d from transmitter antenna is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Path loss = signal attenuation as a positive quantity in dB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962400" y="2743200"/>
          <a:ext cx="1981200" cy="762000"/>
        </p:xfrm>
        <a:graphic>
          <a:graphicData uri="http://schemas.openxmlformats.org/presentationml/2006/ole">
            <p:oleObj spid="_x0000_s3074" name="Microsoft 方程式編輯器 3.0" r:id="rId3" imgW="1155600" imgH="44424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362200" y="5094288"/>
          <a:ext cx="3505200" cy="1089025"/>
        </p:xfrm>
        <a:graphic>
          <a:graphicData uri="http://schemas.openxmlformats.org/presentationml/2006/ole">
            <p:oleObj spid="_x0000_s3075" name="Equation" r:id="rId4" imgW="2044440" imgH="634680" progId="Equation.3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14400" y="3138488"/>
            <a:ext cx="6494463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where,</a:t>
            </a:r>
          </a:p>
          <a:p>
            <a:pPr lvl="1"/>
            <a:r>
              <a:rPr lang="en-US" altLang="zh-TW" sz="2000"/>
              <a:t>G</a:t>
            </a:r>
            <a:r>
              <a:rPr lang="en-US" altLang="zh-TW" sz="2000" baseline="-25000"/>
              <a:t>t</a:t>
            </a:r>
            <a:r>
              <a:rPr lang="en-US" altLang="zh-TW" sz="2000"/>
              <a:t> and G</a:t>
            </a:r>
            <a:r>
              <a:rPr lang="en-US" altLang="zh-TW" sz="2000" baseline="-25000"/>
              <a:t>r</a:t>
            </a:r>
            <a:r>
              <a:rPr lang="en-US" altLang="zh-TW" sz="2000"/>
              <a:t> are antenna gains</a:t>
            </a:r>
          </a:p>
          <a:p>
            <a:pPr lvl="1">
              <a:buFont typeface="Symbol" pitchFamily="18" charset="2"/>
              <a:buNone/>
            </a:pPr>
            <a:r>
              <a:rPr lang="en-US" altLang="zh-TW" sz="2000"/>
              <a:t>L &gt;= 1 is the system loss factor not related to propagation</a:t>
            </a:r>
          </a:p>
          <a:p>
            <a:pPr lvl="1">
              <a:buFont typeface="Symbol" pitchFamily="18" charset="2"/>
              <a:buNone/>
            </a:pPr>
            <a:r>
              <a:rPr lang="en-US" altLang="zh-TW" sz="2000"/>
              <a:t>(e.g. loss due to filter losses,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8459788" cy="543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Example: Ground Reflection (2-Ray) Model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smtClean="0"/>
          </a:p>
          <a:p>
            <a:endParaRPr lang="zh-TW" altLang="en-US" sz="1800" smtClean="0"/>
          </a:p>
          <a:p>
            <a:endParaRPr lang="zh-TW" altLang="en-US" sz="1800" smtClean="0"/>
          </a:p>
          <a:p>
            <a:endParaRPr lang="zh-TW" altLang="en-US" sz="1800" smtClean="0"/>
          </a:p>
          <a:p>
            <a:endParaRPr lang="zh-TW" altLang="en-US" sz="1800" smtClean="0"/>
          </a:p>
          <a:p>
            <a:endParaRPr lang="zh-TW" altLang="en-US" sz="1800" smtClean="0"/>
          </a:p>
          <a:p>
            <a:r>
              <a:rPr lang="en-US" altLang="zh-TW" sz="1800" smtClean="0"/>
              <a:t>Model found a good predictor for large-scale signal strength over distances of several kilometers for mobile systems with tall towers (heights &gt; 50m) as well as for LOS microcell channels</a:t>
            </a:r>
          </a:p>
          <a:p>
            <a:r>
              <a:rPr lang="en-US" altLang="zh-TW" sz="1800" smtClean="0"/>
              <a:t>Can show (physics) that for large d</a:t>
            </a:r>
          </a:p>
          <a:p>
            <a:endParaRPr lang="en-US" altLang="zh-TW" sz="1800" smtClean="0"/>
          </a:p>
          <a:p>
            <a:endParaRPr lang="en-US" altLang="zh-TW" sz="1800" smtClean="0"/>
          </a:p>
          <a:p>
            <a:r>
              <a:rPr lang="en-US" altLang="zh-TW" sz="1800" smtClean="0"/>
              <a:t>Much more rapid path loss than expected due to free spaces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447800" y="2971800"/>
            <a:ext cx="5943600" cy="228600"/>
          </a:xfrm>
          <a:prstGeom prst="rect">
            <a:avLst/>
          </a:prstGeom>
          <a:solidFill>
            <a:srgbClr val="5F5F5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2057400" y="12954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7162800" y="1981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2057400" y="1295400"/>
            <a:ext cx="5105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2057400" y="1295400"/>
            <a:ext cx="29718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V="1">
            <a:off x="5029200" y="1981200"/>
            <a:ext cx="2133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1752600" y="1295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1752600" y="2590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V="1">
            <a:off x="73152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>
            <a:off x="7315200" y="2743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1" name="Freeform 14"/>
          <p:cNvSpPr>
            <a:spLocks/>
          </p:cNvSpPr>
          <p:nvPr/>
        </p:nvSpPr>
        <p:spPr bwMode="auto">
          <a:xfrm>
            <a:off x="4343400" y="2709863"/>
            <a:ext cx="171450" cy="242887"/>
          </a:xfrm>
          <a:custGeom>
            <a:avLst/>
            <a:gdLst>
              <a:gd name="T0" fmla="*/ 0 w 108"/>
              <a:gd name="T1" fmla="*/ 2147483647 h 153"/>
              <a:gd name="T2" fmla="*/ 2147483647 w 108"/>
              <a:gd name="T3" fmla="*/ 2147483647 h 153"/>
              <a:gd name="T4" fmla="*/ 2147483647 w 108"/>
              <a:gd name="T5" fmla="*/ 2147483647 h 153"/>
              <a:gd name="T6" fmla="*/ 2147483647 w 108"/>
              <a:gd name="T7" fmla="*/ 0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3"/>
              <a:gd name="T14" fmla="*/ 108 w 10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3">
                <a:moveTo>
                  <a:pt x="0" y="153"/>
                </a:moveTo>
                <a:cubicBezTo>
                  <a:pt x="12" y="116"/>
                  <a:pt x="24" y="57"/>
                  <a:pt x="54" y="27"/>
                </a:cubicBezTo>
                <a:cubicBezTo>
                  <a:pt x="61" y="20"/>
                  <a:pt x="73" y="22"/>
                  <a:pt x="81" y="18"/>
                </a:cubicBezTo>
                <a:cubicBezTo>
                  <a:pt x="91" y="13"/>
                  <a:pt x="108" y="0"/>
                  <a:pt x="108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2" name="Freeform 15"/>
          <p:cNvSpPr>
            <a:spLocks/>
          </p:cNvSpPr>
          <p:nvPr/>
        </p:nvSpPr>
        <p:spPr bwMode="auto">
          <a:xfrm>
            <a:off x="5629275" y="2681288"/>
            <a:ext cx="131763" cy="314325"/>
          </a:xfrm>
          <a:custGeom>
            <a:avLst/>
            <a:gdLst>
              <a:gd name="T0" fmla="*/ 2147483647 w 83"/>
              <a:gd name="T1" fmla="*/ 2147483647 h 198"/>
              <a:gd name="T2" fmla="*/ 2147483647 w 83"/>
              <a:gd name="T3" fmla="*/ 2147483647 h 198"/>
              <a:gd name="T4" fmla="*/ 0 w 83"/>
              <a:gd name="T5" fmla="*/ 0 h 198"/>
              <a:gd name="T6" fmla="*/ 0 60000 65536"/>
              <a:gd name="T7" fmla="*/ 0 60000 65536"/>
              <a:gd name="T8" fmla="*/ 0 60000 65536"/>
              <a:gd name="T9" fmla="*/ 0 w 83"/>
              <a:gd name="T10" fmla="*/ 0 h 198"/>
              <a:gd name="T11" fmla="*/ 83 w 83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98">
                <a:moveTo>
                  <a:pt x="63" y="198"/>
                </a:moveTo>
                <a:cubicBezTo>
                  <a:pt x="74" y="142"/>
                  <a:pt x="83" y="122"/>
                  <a:pt x="63" y="54"/>
                </a:cubicBezTo>
                <a:cubicBezTo>
                  <a:pt x="56" y="31"/>
                  <a:pt x="16" y="16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4327525" y="1128713"/>
            <a:ext cx="573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/>
              <a:t>E</a:t>
            </a:r>
            <a:r>
              <a:rPr lang="en-US" altLang="zh-TW" sz="1600" baseline="-25000"/>
              <a:t>LOS</a:t>
            </a:r>
            <a:endParaRPr lang="en-US" altLang="zh-TW" sz="1600"/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2971800" y="2133600"/>
            <a:ext cx="573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/>
              <a:t>E</a:t>
            </a:r>
            <a:r>
              <a:rPr lang="en-US" altLang="zh-TW" sz="1600" baseline="-25000"/>
              <a:t>i</a:t>
            </a:r>
            <a:endParaRPr lang="en-US" altLang="zh-TW" sz="1600"/>
          </a:p>
        </p:txBody>
      </p:sp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1600200" y="1905000"/>
            <a:ext cx="573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/>
              <a:t>h</a:t>
            </a:r>
            <a:r>
              <a:rPr lang="en-US" altLang="zh-TW" sz="1600" baseline="-25000"/>
              <a:t>t</a:t>
            </a:r>
            <a:endParaRPr lang="en-US" altLang="zh-TW" sz="1600"/>
          </a:p>
        </p:txBody>
      </p:sp>
      <p:sp>
        <p:nvSpPr>
          <p:cNvPr id="4116" name="Text Box 19"/>
          <p:cNvSpPr txBox="1">
            <a:spLocks noChangeArrowheads="1"/>
          </p:cNvSpPr>
          <p:nvPr/>
        </p:nvSpPr>
        <p:spPr bwMode="auto">
          <a:xfrm>
            <a:off x="7162800" y="2362200"/>
            <a:ext cx="573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/>
              <a:t>h</a:t>
            </a:r>
            <a:r>
              <a:rPr lang="en-US" altLang="zh-TW" sz="1600" baseline="-25000"/>
              <a:t>r</a:t>
            </a:r>
            <a:endParaRPr lang="en-US" altLang="zh-TW" sz="1600"/>
          </a:p>
        </p:txBody>
      </p:sp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6248400" y="2438400"/>
            <a:ext cx="573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/>
              <a:t>E</a:t>
            </a:r>
            <a:r>
              <a:rPr lang="en-US" altLang="zh-TW" sz="1600" baseline="-25000"/>
              <a:t>r</a:t>
            </a:r>
            <a:endParaRPr lang="en-US" altLang="zh-TW" sz="160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717925" y="2576513"/>
            <a:ext cx="400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q"/>
            </a:pPr>
            <a:r>
              <a:rPr lang="en-US" altLang="zh-TW" baseline="-25000"/>
              <a:t>i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5867400" y="2590800"/>
            <a:ext cx="411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q"/>
            </a:pPr>
            <a:r>
              <a:rPr lang="en-US" altLang="zh-TW" baseline="-25000"/>
              <a:t>r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889125" y="650875"/>
            <a:ext cx="369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T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7146925" y="126047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R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2057400" y="33528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946525" y="32416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d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4625975" y="4657725"/>
          <a:ext cx="2178050" cy="741363"/>
        </p:xfrm>
        <a:graphic>
          <a:graphicData uri="http://schemas.openxmlformats.org/presentationml/2006/ole">
            <p:oleObj spid="_x0000_s4098" name="Equation" r:id="rId3" imgW="12697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Log-Distance Path Loss Model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Assume average power (in dB) decreases proportional to log of distance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Justification?</a:t>
            </a:r>
          </a:p>
          <a:p>
            <a:pPr lvl="1"/>
            <a:r>
              <a:rPr lang="en-US" altLang="zh-TW" sz="1800" smtClean="0"/>
              <a:t>Measurements</a:t>
            </a:r>
          </a:p>
          <a:p>
            <a:pPr lvl="1"/>
            <a:r>
              <a:rPr lang="en-US" altLang="zh-TW" sz="1800" smtClean="0"/>
              <a:t>Intuition/theory.. Recall; free space, ground-reflection model</a:t>
            </a:r>
          </a:p>
          <a:p>
            <a:r>
              <a:rPr lang="en-US" altLang="zh-TW" smtClean="0"/>
              <a:t>Problem: “Environment Clutter” may differ at two locations at the same time (Log-normal Shadowing)</a:t>
            </a:r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2449513" y="2057400"/>
          <a:ext cx="3222625" cy="741363"/>
        </p:xfrm>
        <a:graphic>
          <a:graphicData uri="http://schemas.openxmlformats.org/presentationml/2006/ole">
            <p:oleObj spid="_x0000_s5122" name="Microsoft 方程式編輯器 3.0" r:id="rId3" imgW="1879560" imgH="431640" progId="Equation.3">
              <p:embed/>
            </p:oleObj>
          </a:graphicData>
        </a:graphic>
      </p:graphicFrame>
      <p:graphicFrame>
        <p:nvGraphicFramePr>
          <p:cNvPr id="5123" name="Object 1"/>
          <p:cNvGraphicFramePr>
            <a:graphicFrameLocks noChangeAspect="1"/>
          </p:cNvGraphicFramePr>
          <p:nvPr/>
        </p:nvGraphicFramePr>
        <p:xfrm>
          <a:off x="2209800" y="4876800"/>
          <a:ext cx="3767138" cy="741363"/>
        </p:xfrm>
        <a:graphic>
          <a:graphicData uri="http://schemas.openxmlformats.org/presentationml/2006/ole">
            <p:oleObj spid="_x0000_s5123" name="Equation" r:id="rId4" imgW="2197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Typical Path Loss Exponent, n</a:t>
            </a:r>
          </a:p>
        </p:txBody>
      </p:sp>
      <p:graphicFrame>
        <p:nvGraphicFramePr>
          <p:cNvPr id="472095" name="Group 31"/>
          <p:cNvGraphicFramePr>
            <a:graphicFrameLocks noGrp="1"/>
          </p:cNvGraphicFramePr>
          <p:nvPr/>
        </p:nvGraphicFramePr>
        <p:xfrm>
          <a:off x="1524000" y="1397000"/>
          <a:ext cx="6096000" cy="412273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Path Loss Exponent,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Free Space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Urban area cellular / PCS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2.7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to 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Shadow urban cellular / PCS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to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In building line of sight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1.6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to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Obstructed in building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to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Obstructed in factories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to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Multi-path fading (Small Scale)</a:t>
            </a: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8215313" y="3744913"/>
            <a:ext cx="157162" cy="182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7705725" y="5318125"/>
            <a:ext cx="12223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 (Hebrew)" charset="-79"/>
              </a:rPr>
              <a:t>INTERNET</a:t>
            </a:r>
          </a:p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 (Hebrew)" charset="-79"/>
              </a:rPr>
              <a:t>BACKBONE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6761163" y="4122738"/>
            <a:ext cx="1398587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Telco Core Network or Private (Fiber) Network</a:t>
            </a:r>
          </a:p>
        </p:txBody>
      </p:sp>
      <p:pic>
        <p:nvPicPr>
          <p:cNvPr id="12294" name="Picture 7" descr="BTS Channel Assembl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00" y="4303713"/>
            <a:ext cx="5191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7726363" y="2016125"/>
            <a:ext cx="1166812" cy="1887538"/>
            <a:chOff x="3779" y="857"/>
            <a:chExt cx="796" cy="1189"/>
          </a:xfrm>
        </p:grpSpPr>
        <p:sp>
          <p:nvSpPr>
            <p:cNvPr id="1230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780" y="858"/>
              <a:ext cx="795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8" name="Line 10"/>
            <p:cNvSpPr>
              <a:spLocks noChangeShapeType="1"/>
            </p:cNvSpPr>
            <p:nvPr/>
          </p:nvSpPr>
          <p:spPr bwMode="auto">
            <a:xfrm>
              <a:off x="4081" y="1058"/>
              <a:ext cx="187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9" name="Line 11"/>
            <p:cNvSpPr>
              <a:spLocks noChangeShapeType="1"/>
            </p:cNvSpPr>
            <p:nvPr/>
          </p:nvSpPr>
          <p:spPr bwMode="auto">
            <a:xfrm flipV="1">
              <a:off x="4081" y="991"/>
              <a:ext cx="1" cy="16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0" name="Line 12"/>
            <p:cNvSpPr>
              <a:spLocks noChangeShapeType="1"/>
            </p:cNvSpPr>
            <p:nvPr/>
          </p:nvSpPr>
          <p:spPr bwMode="auto">
            <a:xfrm flipV="1">
              <a:off x="4055" y="1003"/>
              <a:ext cx="1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1" name="Line 13"/>
            <p:cNvSpPr>
              <a:spLocks noChangeShapeType="1"/>
            </p:cNvSpPr>
            <p:nvPr/>
          </p:nvSpPr>
          <p:spPr bwMode="auto">
            <a:xfrm flipV="1">
              <a:off x="4268" y="994"/>
              <a:ext cx="1" cy="15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2" name="Line 14"/>
            <p:cNvSpPr>
              <a:spLocks noChangeShapeType="1"/>
            </p:cNvSpPr>
            <p:nvPr/>
          </p:nvSpPr>
          <p:spPr bwMode="auto">
            <a:xfrm flipV="1">
              <a:off x="4294" y="1003"/>
              <a:ext cx="1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3" name="Line 15"/>
            <p:cNvSpPr>
              <a:spLocks noChangeShapeType="1"/>
            </p:cNvSpPr>
            <p:nvPr/>
          </p:nvSpPr>
          <p:spPr bwMode="auto">
            <a:xfrm>
              <a:off x="4055" y="1076"/>
              <a:ext cx="84" cy="6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4" name="Line 16"/>
            <p:cNvSpPr>
              <a:spLocks noChangeShapeType="1"/>
            </p:cNvSpPr>
            <p:nvPr/>
          </p:nvSpPr>
          <p:spPr bwMode="auto">
            <a:xfrm flipV="1">
              <a:off x="4186" y="1079"/>
              <a:ext cx="106" cy="6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5" name="Line 17"/>
            <p:cNvSpPr>
              <a:spLocks noChangeShapeType="1"/>
            </p:cNvSpPr>
            <p:nvPr/>
          </p:nvSpPr>
          <p:spPr bwMode="auto">
            <a:xfrm flipV="1">
              <a:off x="4144" y="985"/>
              <a:ext cx="1" cy="7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6" name="Line 18"/>
            <p:cNvSpPr>
              <a:spLocks noChangeShapeType="1"/>
            </p:cNvSpPr>
            <p:nvPr/>
          </p:nvSpPr>
          <p:spPr bwMode="auto">
            <a:xfrm flipV="1">
              <a:off x="4208" y="984"/>
              <a:ext cx="1" cy="7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7" name="Line 19"/>
            <p:cNvSpPr>
              <a:spLocks noChangeShapeType="1"/>
            </p:cNvSpPr>
            <p:nvPr/>
          </p:nvSpPr>
          <p:spPr bwMode="auto">
            <a:xfrm>
              <a:off x="4097" y="1116"/>
              <a:ext cx="1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318" name="Group 20"/>
            <p:cNvGrpSpPr>
              <a:grpSpLocks/>
            </p:cNvGrpSpPr>
            <p:nvPr/>
          </p:nvGrpSpPr>
          <p:grpSpPr bwMode="auto">
            <a:xfrm>
              <a:off x="4097" y="1086"/>
              <a:ext cx="21" cy="52"/>
              <a:chOff x="3782" y="1086"/>
              <a:chExt cx="19" cy="52"/>
            </a:xfrm>
          </p:grpSpPr>
          <p:sp>
            <p:nvSpPr>
              <p:cNvPr id="12372" name="Rectangle 21"/>
              <p:cNvSpPr>
                <a:spLocks noChangeArrowheads="1"/>
              </p:cNvSpPr>
              <p:nvPr/>
            </p:nvSpPr>
            <p:spPr bwMode="auto">
              <a:xfrm>
                <a:off x="3782" y="1086"/>
                <a:ext cx="19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2373" name="Rectangle 22"/>
              <p:cNvSpPr>
                <a:spLocks noChangeArrowheads="1"/>
              </p:cNvSpPr>
              <p:nvPr/>
            </p:nvSpPr>
            <p:spPr bwMode="auto">
              <a:xfrm>
                <a:off x="3782" y="1086"/>
                <a:ext cx="19" cy="52"/>
              </a:xfrm>
              <a:prstGeom prst="rect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</p:grpSp>
        <p:grpSp>
          <p:nvGrpSpPr>
            <p:cNvPr id="12319" name="Group 23"/>
            <p:cNvGrpSpPr>
              <a:grpSpLocks/>
            </p:cNvGrpSpPr>
            <p:nvPr/>
          </p:nvGrpSpPr>
          <p:grpSpPr bwMode="auto">
            <a:xfrm>
              <a:off x="4225" y="1088"/>
              <a:ext cx="21" cy="52"/>
              <a:chOff x="3900" y="1088"/>
              <a:chExt cx="19" cy="52"/>
            </a:xfrm>
          </p:grpSpPr>
          <p:sp>
            <p:nvSpPr>
              <p:cNvPr id="12370" name="Rectangle 24"/>
              <p:cNvSpPr>
                <a:spLocks noChangeArrowheads="1"/>
              </p:cNvSpPr>
              <p:nvPr/>
            </p:nvSpPr>
            <p:spPr bwMode="auto">
              <a:xfrm>
                <a:off x="3900" y="1088"/>
                <a:ext cx="19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2371" name="Rectangle 25"/>
              <p:cNvSpPr>
                <a:spLocks noChangeArrowheads="1"/>
              </p:cNvSpPr>
              <p:nvPr/>
            </p:nvSpPr>
            <p:spPr bwMode="auto">
              <a:xfrm>
                <a:off x="3900" y="1088"/>
                <a:ext cx="19" cy="52"/>
              </a:xfrm>
              <a:prstGeom prst="rect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</p:grpSp>
        <p:sp>
          <p:nvSpPr>
            <p:cNvPr id="12320" name="Line 26"/>
            <p:cNvSpPr>
              <a:spLocks noChangeShapeType="1"/>
            </p:cNvSpPr>
            <p:nvPr/>
          </p:nvSpPr>
          <p:spPr bwMode="auto">
            <a:xfrm>
              <a:off x="4081" y="1058"/>
              <a:ext cx="18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1" name="Line 27"/>
            <p:cNvSpPr>
              <a:spLocks noChangeShapeType="1"/>
            </p:cNvSpPr>
            <p:nvPr/>
          </p:nvSpPr>
          <p:spPr bwMode="auto">
            <a:xfrm flipV="1">
              <a:off x="4081" y="991"/>
              <a:ext cx="1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2" name="Line 28"/>
            <p:cNvSpPr>
              <a:spLocks noChangeShapeType="1"/>
            </p:cNvSpPr>
            <p:nvPr/>
          </p:nvSpPr>
          <p:spPr bwMode="auto">
            <a:xfrm flipV="1">
              <a:off x="4055" y="1003"/>
              <a:ext cx="1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3" name="Line 29"/>
            <p:cNvSpPr>
              <a:spLocks noChangeShapeType="1"/>
            </p:cNvSpPr>
            <p:nvPr/>
          </p:nvSpPr>
          <p:spPr bwMode="auto">
            <a:xfrm flipV="1">
              <a:off x="4268" y="994"/>
              <a:ext cx="1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4" name="Line 30"/>
            <p:cNvSpPr>
              <a:spLocks noChangeShapeType="1"/>
            </p:cNvSpPr>
            <p:nvPr/>
          </p:nvSpPr>
          <p:spPr bwMode="auto">
            <a:xfrm flipV="1">
              <a:off x="4294" y="1003"/>
              <a:ext cx="1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5" name="Line 31"/>
            <p:cNvSpPr>
              <a:spLocks noChangeShapeType="1"/>
            </p:cNvSpPr>
            <p:nvPr/>
          </p:nvSpPr>
          <p:spPr bwMode="auto">
            <a:xfrm>
              <a:off x="4055" y="1076"/>
              <a:ext cx="84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6" name="Line 32"/>
            <p:cNvSpPr>
              <a:spLocks noChangeShapeType="1"/>
            </p:cNvSpPr>
            <p:nvPr/>
          </p:nvSpPr>
          <p:spPr bwMode="auto">
            <a:xfrm flipV="1">
              <a:off x="4186" y="1079"/>
              <a:ext cx="106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7" name="Line 33"/>
            <p:cNvSpPr>
              <a:spLocks noChangeShapeType="1"/>
            </p:cNvSpPr>
            <p:nvPr/>
          </p:nvSpPr>
          <p:spPr bwMode="auto">
            <a:xfrm flipV="1">
              <a:off x="4144" y="985"/>
              <a:ext cx="1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8" name="Line 34"/>
            <p:cNvSpPr>
              <a:spLocks noChangeShapeType="1"/>
            </p:cNvSpPr>
            <p:nvPr/>
          </p:nvSpPr>
          <p:spPr bwMode="auto">
            <a:xfrm flipV="1">
              <a:off x="4208" y="984"/>
              <a:ext cx="1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9" name="Line 35"/>
            <p:cNvSpPr>
              <a:spLocks noChangeShapeType="1"/>
            </p:cNvSpPr>
            <p:nvPr/>
          </p:nvSpPr>
          <p:spPr bwMode="auto">
            <a:xfrm>
              <a:off x="4097" y="111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330" name="Group 36"/>
            <p:cNvGrpSpPr>
              <a:grpSpLocks/>
            </p:cNvGrpSpPr>
            <p:nvPr/>
          </p:nvGrpSpPr>
          <p:grpSpPr bwMode="auto">
            <a:xfrm>
              <a:off x="4097" y="1086"/>
              <a:ext cx="21" cy="52"/>
              <a:chOff x="3782" y="1086"/>
              <a:chExt cx="19" cy="52"/>
            </a:xfrm>
          </p:grpSpPr>
          <p:sp>
            <p:nvSpPr>
              <p:cNvPr id="12368" name="Rectangle 37"/>
              <p:cNvSpPr>
                <a:spLocks noChangeArrowheads="1"/>
              </p:cNvSpPr>
              <p:nvPr/>
            </p:nvSpPr>
            <p:spPr bwMode="auto">
              <a:xfrm>
                <a:off x="3782" y="1086"/>
                <a:ext cx="19" cy="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2369" name="Rectangle 38"/>
              <p:cNvSpPr>
                <a:spLocks noChangeArrowheads="1"/>
              </p:cNvSpPr>
              <p:nvPr/>
            </p:nvSpPr>
            <p:spPr bwMode="auto">
              <a:xfrm>
                <a:off x="3782" y="1086"/>
                <a:ext cx="19" cy="52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</p:grpSp>
        <p:grpSp>
          <p:nvGrpSpPr>
            <p:cNvPr id="12331" name="Group 39"/>
            <p:cNvGrpSpPr>
              <a:grpSpLocks/>
            </p:cNvGrpSpPr>
            <p:nvPr/>
          </p:nvGrpSpPr>
          <p:grpSpPr bwMode="auto">
            <a:xfrm>
              <a:off x="4225" y="1088"/>
              <a:ext cx="21" cy="52"/>
              <a:chOff x="3900" y="1088"/>
              <a:chExt cx="19" cy="52"/>
            </a:xfrm>
          </p:grpSpPr>
          <p:sp>
            <p:nvSpPr>
              <p:cNvPr id="12366" name="Rectangle 40"/>
              <p:cNvSpPr>
                <a:spLocks noChangeArrowheads="1"/>
              </p:cNvSpPr>
              <p:nvPr/>
            </p:nvSpPr>
            <p:spPr bwMode="auto">
              <a:xfrm>
                <a:off x="3900" y="1088"/>
                <a:ext cx="19" cy="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2367" name="Rectangle 41"/>
              <p:cNvSpPr>
                <a:spLocks noChangeArrowheads="1"/>
              </p:cNvSpPr>
              <p:nvPr/>
            </p:nvSpPr>
            <p:spPr bwMode="auto">
              <a:xfrm>
                <a:off x="3900" y="1088"/>
                <a:ext cx="19" cy="52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</p:grpSp>
        <p:sp>
          <p:nvSpPr>
            <p:cNvPr id="12332" name="Line 42"/>
            <p:cNvSpPr>
              <a:spLocks noChangeShapeType="1"/>
            </p:cNvSpPr>
            <p:nvPr/>
          </p:nvSpPr>
          <p:spPr bwMode="auto">
            <a:xfrm flipV="1">
              <a:off x="3912" y="1072"/>
              <a:ext cx="260" cy="96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33" name="Line 43"/>
            <p:cNvSpPr>
              <a:spLocks noChangeShapeType="1"/>
            </p:cNvSpPr>
            <p:nvPr/>
          </p:nvSpPr>
          <p:spPr bwMode="auto">
            <a:xfrm>
              <a:off x="4172" y="1070"/>
              <a:ext cx="257" cy="96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34" name="Line 44"/>
            <p:cNvSpPr>
              <a:spLocks noChangeShapeType="1"/>
            </p:cNvSpPr>
            <p:nvPr/>
          </p:nvSpPr>
          <p:spPr bwMode="auto">
            <a:xfrm flipV="1">
              <a:off x="3912" y="1828"/>
              <a:ext cx="455" cy="20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35" name="Line 45"/>
            <p:cNvSpPr>
              <a:spLocks noChangeShapeType="1"/>
            </p:cNvSpPr>
            <p:nvPr/>
          </p:nvSpPr>
          <p:spPr bwMode="auto">
            <a:xfrm flipH="1" flipV="1">
              <a:off x="3965" y="1828"/>
              <a:ext cx="470" cy="20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36" name="Line 46"/>
            <p:cNvSpPr>
              <a:spLocks noChangeShapeType="1"/>
            </p:cNvSpPr>
            <p:nvPr/>
          </p:nvSpPr>
          <p:spPr bwMode="auto">
            <a:xfrm>
              <a:off x="3969" y="1831"/>
              <a:ext cx="39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37" name="Line 47"/>
            <p:cNvSpPr>
              <a:spLocks noChangeShapeType="1"/>
            </p:cNvSpPr>
            <p:nvPr/>
          </p:nvSpPr>
          <p:spPr bwMode="auto">
            <a:xfrm flipH="1" flipV="1">
              <a:off x="4013" y="1636"/>
              <a:ext cx="350" cy="19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38" name="Line 48"/>
            <p:cNvSpPr>
              <a:spLocks noChangeShapeType="1"/>
            </p:cNvSpPr>
            <p:nvPr/>
          </p:nvSpPr>
          <p:spPr bwMode="auto">
            <a:xfrm flipV="1">
              <a:off x="3965" y="1644"/>
              <a:ext cx="351" cy="19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39" name="Line 49"/>
            <p:cNvSpPr>
              <a:spLocks noChangeShapeType="1"/>
            </p:cNvSpPr>
            <p:nvPr/>
          </p:nvSpPr>
          <p:spPr bwMode="auto">
            <a:xfrm>
              <a:off x="4020" y="1636"/>
              <a:ext cx="293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0" name="Line 50"/>
            <p:cNvSpPr>
              <a:spLocks noChangeShapeType="1"/>
            </p:cNvSpPr>
            <p:nvPr/>
          </p:nvSpPr>
          <p:spPr bwMode="auto">
            <a:xfrm flipH="1" flipV="1">
              <a:off x="4074" y="1445"/>
              <a:ext cx="236" cy="18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1" name="Line 51"/>
            <p:cNvSpPr>
              <a:spLocks noChangeShapeType="1"/>
            </p:cNvSpPr>
            <p:nvPr/>
          </p:nvSpPr>
          <p:spPr bwMode="auto">
            <a:xfrm flipV="1">
              <a:off x="4027" y="1455"/>
              <a:ext cx="250" cy="17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2" name="Line 52"/>
            <p:cNvSpPr>
              <a:spLocks noChangeShapeType="1"/>
            </p:cNvSpPr>
            <p:nvPr/>
          </p:nvSpPr>
          <p:spPr bwMode="auto">
            <a:xfrm>
              <a:off x="4064" y="1443"/>
              <a:ext cx="209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3" name="Line 53"/>
            <p:cNvSpPr>
              <a:spLocks noChangeShapeType="1"/>
            </p:cNvSpPr>
            <p:nvPr/>
          </p:nvSpPr>
          <p:spPr bwMode="auto">
            <a:xfrm flipV="1">
              <a:off x="4070" y="1276"/>
              <a:ext cx="159" cy="16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4" name="Line 54"/>
            <p:cNvSpPr>
              <a:spLocks noChangeShapeType="1"/>
            </p:cNvSpPr>
            <p:nvPr/>
          </p:nvSpPr>
          <p:spPr bwMode="auto">
            <a:xfrm flipH="1" flipV="1">
              <a:off x="4110" y="1276"/>
              <a:ext cx="145" cy="16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5" name="Line 55"/>
            <p:cNvSpPr>
              <a:spLocks noChangeShapeType="1"/>
            </p:cNvSpPr>
            <p:nvPr/>
          </p:nvSpPr>
          <p:spPr bwMode="auto">
            <a:xfrm>
              <a:off x="4121" y="1273"/>
              <a:ext cx="10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6" name="Line 56"/>
            <p:cNvSpPr>
              <a:spLocks noChangeShapeType="1"/>
            </p:cNvSpPr>
            <p:nvPr/>
          </p:nvSpPr>
          <p:spPr bwMode="auto">
            <a:xfrm flipV="1">
              <a:off x="3912" y="1072"/>
              <a:ext cx="260" cy="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7" name="Line 57"/>
            <p:cNvSpPr>
              <a:spLocks noChangeShapeType="1"/>
            </p:cNvSpPr>
            <p:nvPr/>
          </p:nvSpPr>
          <p:spPr bwMode="auto">
            <a:xfrm>
              <a:off x="4172" y="1070"/>
              <a:ext cx="257" cy="9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8" name="Line 58"/>
            <p:cNvSpPr>
              <a:spLocks noChangeShapeType="1"/>
            </p:cNvSpPr>
            <p:nvPr/>
          </p:nvSpPr>
          <p:spPr bwMode="auto">
            <a:xfrm flipV="1">
              <a:off x="3912" y="1828"/>
              <a:ext cx="455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49" name="Line 59"/>
            <p:cNvSpPr>
              <a:spLocks noChangeShapeType="1"/>
            </p:cNvSpPr>
            <p:nvPr/>
          </p:nvSpPr>
          <p:spPr bwMode="auto">
            <a:xfrm flipH="1" flipV="1">
              <a:off x="3965" y="1828"/>
              <a:ext cx="47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0" name="Line 60"/>
            <p:cNvSpPr>
              <a:spLocks noChangeShapeType="1"/>
            </p:cNvSpPr>
            <p:nvPr/>
          </p:nvSpPr>
          <p:spPr bwMode="auto">
            <a:xfrm>
              <a:off x="3969" y="1831"/>
              <a:ext cx="3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1" name="Line 61"/>
            <p:cNvSpPr>
              <a:spLocks noChangeShapeType="1"/>
            </p:cNvSpPr>
            <p:nvPr/>
          </p:nvSpPr>
          <p:spPr bwMode="auto">
            <a:xfrm flipH="1" flipV="1">
              <a:off x="4013" y="1636"/>
              <a:ext cx="35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2" name="Line 62"/>
            <p:cNvSpPr>
              <a:spLocks noChangeShapeType="1"/>
            </p:cNvSpPr>
            <p:nvPr/>
          </p:nvSpPr>
          <p:spPr bwMode="auto">
            <a:xfrm flipV="1">
              <a:off x="3965" y="1644"/>
              <a:ext cx="351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3" name="Line 63"/>
            <p:cNvSpPr>
              <a:spLocks noChangeShapeType="1"/>
            </p:cNvSpPr>
            <p:nvPr/>
          </p:nvSpPr>
          <p:spPr bwMode="auto">
            <a:xfrm>
              <a:off x="4020" y="1636"/>
              <a:ext cx="29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4" name="Line 64"/>
            <p:cNvSpPr>
              <a:spLocks noChangeShapeType="1"/>
            </p:cNvSpPr>
            <p:nvPr/>
          </p:nvSpPr>
          <p:spPr bwMode="auto">
            <a:xfrm flipH="1" flipV="1">
              <a:off x="4074" y="1445"/>
              <a:ext cx="236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5" name="Line 65"/>
            <p:cNvSpPr>
              <a:spLocks noChangeShapeType="1"/>
            </p:cNvSpPr>
            <p:nvPr/>
          </p:nvSpPr>
          <p:spPr bwMode="auto">
            <a:xfrm flipV="1">
              <a:off x="4027" y="1455"/>
              <a:ext cx="250" cy="1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6" name="Line 66"/>
            <p:cNvSpPr>
              <a:spLocks noChangeShapeType="1"/>
            </p:cNvSpPr>
            <p:nvPr/>
          </p:nvSpPr>
          <p:spPr bwMode="auto">
            <a:xfrm>
              <a:off x="4064" y="1443"/>
              <a:ext cx="20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7" name="Line 67"/>
            <p:cNvSpPr>
              <a:spLocks noChangeShapeType="1"/>
            </p:cNvSpPr>
            <p:nvPr/>
          </p:nvSpPr>
          <p:spPr bwMode="auto">
            <a:xfrm flipV="1">
              <a:off x="4070" y="1276"/>
              <a:ext cx="159" cy="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8" name="Line 68"/>
            <p:cNvSpPr>
              <a:spLocks noChangeShapeType="1"/>
            </p:cNvSpPr>
            <p:nvPr/>
          </p:nvSpPr>
          <p:spPr bwMode="auto">
            <a:xfrm flipH="1" flipV="1">
              <a:off x="4110" y="1276"/>
              <a:ext cx="145" cy="1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59" name="Line 69"/>
            <p:cNvSpPr>
              <a:spLocks noChangeShapeType="1"/>
            </p:cNvSpPr>
            <p:nvPr/>
          </p:nvSpPr>
          <p:spPr bwMode="auto">
            <a:xfrm>
              <a:off x="4121" y="1273"/>
              <a:ext cx="10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60" name="Freeform 70"/>
            <p:cNvSpPr>
              <a:spLocks/>
            </p:cNvSpPr>
            <p:nvPr/>
          </p:nvSpPr>
          <p:spPr bwMode="auto">
            <a:xfrm>
              <a:off x="4284" y="857"/>
              <a:ext cx="281" cy="277"/>
            </a:xfrm>
            <a:custGeom>
              <a:avLst/>
              <a:gdLst>
                <a:gd name="T0" fmla="*/ 329 w 260"/>
                <a:gd name="T1" fmla="*/ 0 h 277"/>
                <a:gd name="T2" fmla="*/ 52 w 260"/>
                <a:gd name="T3" fmla="*/ 180 h 277"/>
                <a:gd name="T4" fmla="*/ 142 w 260"/>
                <a:gd name="T5" fmla="*/ 169 h 277"/>
                <a:gd name="T6" fmla="*/ 0 w 260"/>
                <a:gd name="T7" fmla="*/ 277 h 277"/>
                <a:gd name="T8" fmla="*/ 277 w 260"/>
                <a:gd name="T9" fmla="*/ 128 h 277"/>
                <a:gd name="T10" fmla="*/ 160 w 260"/>
                <a:gd name="T11" fmla="*/ 144 h 277"/>
                <a:gd name="T12" fmla="*/ 329 w 260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260" y="0"/>
                  </a:moveTo>
                  <a:lnTo>
                    <a:pt x="41" y="180"/>
                  </a:lnTo>
                  <a:lnTo>
                    <a:pt x="112" y="169"/>
                  </a:lnTo>
                  <a:lnTo>
                    <a:pt x="0" y="277"/>
                  </a:lnTo>
                  <a:lnTo>
                    <a:pt x="219" y="128"/>
                  </a:lnTo>
                  <a:lnTo>
                    <a:pt x="127" y="14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61" name="Freeform 71"/>
            <p:cNvSpPr>
              <a:spLocks/>
            </p:cNvSpPr>
            <p:nvPr/>
          </p:nvSpPr>
          <p:spPr bwMode="auto">
            <a:xfrm>
              <a:off x="3779" y="857"/>
              <a:ext cx="281" cy="277"/>
            </a:xfrm>
            <a:custGeom>
              <a:avLst/>
              <a:gdLst>
                <a:gd name="T0" fmla="*/ 0 w 260"/>
                <a:gd name="T1" fmla="*/ 0 h 277"/>
                <a:gd name="T2" fmla="*/ 277 w 260"/>
                <a:gd name="T3" fmla="*/ 180 h 277"/>
                <a:gd name="T4" fmla="*/ 187 w 260"/>
                <a:gd name="T5" fmla="*/ 169 h 277"/>
                <a:gd name="T6" fmla="*/ 329 w 260"/>
                <a:gd name="T7" fmla="*/ 277 h 277"/>
                <a:gd name="T8" fmla="*/ 52 w 260"/>
                <a:gd name="T9" fmla="*/ 128 h 277"/>
                <a:gd name="T10" fmla="*/ 169 w 260"/>
                <a:gd name="T11" fmla="*/ 144 h 277"/>
                <a:gd name="T12" fmla="*/ 0 w 260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0" y="0"/>
                  </a:moveTo>
                  <a:lnTo>
                    <a:pt x="219" y="180"/>
                  </a:lnTo>
                  <a:lnTo>
                    <a:pt x="148" y="169"/>
                  </a:lnTo>
                  <a:lnTo>
                    <a:pt x="260" y="277"/>
                  </a:lnTo>
                  <a:lnTo>
                    <a:pt x="41" y="128"/>
                  </a:lnTo>
                  <a:lnTo>
                    <a:pt x="133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62" name="Freeform 72"/>
            <p:cNvSpPr>
              <a:spLocks/>
            </p:cNvSpPr>
            <p:nvPr/>
          </p:nvSpPr>
          <p:spPr bwMode="auto">
            <a:xfrm>
              <a:off x="4284" y="857"/>
              <a:ext cx="281" cy="277"/>
            </a:xfrm>
            <a:custGeom>
              <a:avLst/>
              <a:gdLst>
                <a:gd name="T0" fmla="*/ 329 w 260"/>
                <a:gd name="T1" fmla="*/ 0 h 277"/>
                <a:gd name="T2" fmla="*/ 52 w 260"/>
                <a:gd name="T3" fmla="*/ 180 h 277"/>
                <a:gd name="T4" fmla="*/ 142 w 260"/>
                <a:gd name="T5" fmla="*/ 169 h 277"/>
                <a:gd name="T6" fmla="*/ 0 w 260"/>
                <a:gd name="T7" fmla="*/ 277 h 277"/>
                <a:gd name="T8" fmla="*/ 277 w 260"/>
                <a:gd name="T9" fmla="*/ 128 h 277"/>
                <a:gd name="T10" fmla="*/ 160 w 260"/>
                <a:gd name="T11" fmla="*/ 144 h 277"/>
                <a:gd name="T12" fmla="*/ 329 w 260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260" y="0"/>
                  </a:moveTo>
                  <a:lnTo>
                    <a:pt x="41" y="180"/>
                  </a:lnTo>
                  <a:lnTo>
                    <a:pt x="112" y="169"/>
                  </a:lnTo>
                  <a:lnTo>
                    <a:pt x="0" y="277"/>
                  </a:lnTo>
                  <a:lnTo>
                    <a:pt x="219" y="128"/>
                  </a:lnTo>
                  <a:lnTo>
                    <a:pt x="127" y="14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63" name="Freeform 73"/>
            <p:cNvSpPr>
              <a:spLocks/>
            </p:cNvSpPr>
            <p:nvPr/>
          </p:nvSpPr>
          <p:spPr bwMode="auto">
            <a:xfrm>
              <a:off x="3779" y="857"/>
              <a:ext cx="281" cy="277"/>
            </a:xfrm>
            <a:custGeom>
              <a:avLst/>
              <a:gdLst>
                <a:gd name="T0" fmla="*/ 0 w 260"/>
                <a:gd name="T1" fmla="*/ 0 h 277"/>
                <a:gd name="T2" fmla="*/ 277 w 260"/>
                <a:gd name="T3" fmla="*/ 180 h 277"/>
                <a:gd name="T4" fmla="*/ 187 w 260"/>
                <a:gd name="T5" fmla="*/ 169 h 277"/>
                <a:gd name="T6" fmla="*/ 329 w 260"/>
                <a:gd name="T7" fmla="*/ 277 h 277"/>
                <a:gd name="T8" fmla="*/ 52 w 260"/>
                <a:gd name="T9" fmla="*/ 128 h 277"/>
                <a:gd name="T10" fmla="*/ 169 w 260"/>
                <a:gd name="T11" fmla="*/ 144 h 277"/>
                <a:gd name="T12" fmla="*/ 0 w 260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0" y="0"/>
                  </a:moveTo>
                  <a:lnTo>
                    <a:pt x="219" y="180"/>
                  </a:lnTo>
                  <a:lnTo>
                    <a:pt x="148" y="169"/>
                  </a:lnTo>
                  <a:lnTo>
                    <a:pt x="260" y="277"/>
                  </a:lnTo>
                  <a:lnTo>
                    <a:pt x="41" y="128"/>
                  </a:lnTo>
                  <a:lnTo>
                    <a:pt x="133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64" name="Freeform 74"/>
            <p:cNvSpPr>
              <a:spLocks/>
            </p:cNvSpPr>
            <p:nvPr/>
          </p:nvSpPr>
          <p:spPr bwMode="auto">
            <a:xfrm>
              <a:off x="4288" y="1109"/>
              <a:ext cx="282" cy="277"/>
            </a:xfrm>
            <a:custGeom>
              <a:avLst/>
              <a:gdLst>
                <a:gd name="T0" fmla="*/ 332 w 260"/>
                <a:gd name="T1" fmla="*/ 277 h 277"/>
                <a:gd name="T2" fmla="*/ 52 w 260"/>
                <a:gd name="T3" fmla="*/ 98 h 277"/>
                <a:gd name="T4" fmla="*/ 142 w 260"/>
                <a:gd name="T5" fmla="*/ 108 h 277"/>
                <a:gd name="T6" fmla="*/ 0 w 260"/>
                <a:gd name="T7" fmla="*/ 0 h 277"/>
                <a:gd name="T8" fmla="*/ 280 w 260"/>
                <a:gd name="T9" fmla="*/ 149 h 277"/>
                <a:gd name="T10" fmla="*/ 163 w 260"/>
                <a:gd name="T11" fmla="*/ 134 h 277"/>
                <a:gd name="T12" fmla="*/ 332 w 260"/>
                <a:gd name="T13" fmla="*/ 277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260" y="277"/>
                  </a:moveTo>
                  <a:lnTo>
                    <a:pt x="41" y="98"/>
                  </a:lnTo>
                  <a:lnTo>
                    <a:pt x="112" y="108"/>
                  </a:lnTo>
                  <a:lnTo>
                    <a:pt x="0" y="0"/>
                  </a:lnTo>
                  <a:lnTo>
                    <a:pt x="219" y="149"/>
                  </a:lnTo>
                  <a:lnTo>
                    <a:pt x="127" y="134"/>
                  </a:lnTo>
                  <a:lnTo>
                    <a:pt x="260" y="277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65" name="Freeform 75"/>
            <p:cNvSpPr>
              <a:spLocks/>
            </p:cNvSpPr>
            <p:nvPr/>
          </p:nvSpPr>
          <p:spPr bwMode="auto">
            <a:xfrm>
              <a:off x="4288" y="1109"/>
              <a:ext cx="282" cy="277"/>
            </a:xfrm>
            <a:custGeom>
              <a:avLst/>
              <a:gdLst>
                <a:gd name="T0" fmla="*/ 332 w 260"/>
                <a:gd name="T1" fmla="*/ 277 h 277"/>
                <a:gd name="T2" fmla="*/ 52 w 260"/>
                <a:gd name="T3" fmla="*/ 98 h 277"/>
                <a:gd name="T4" fmla="*/ 142 w 260"/>
                <a:gd name="T5" fmla="*/ 108 h 277"/>
                <a:gd name="T6" fmla="*/ 0 w 260"/>
                <a:gd name="T7" fmla="*/ 0 h 277"/>
                <a:gd name="T8" fmla="*/ 280 w 260"/>
                <a:gd name="T9" fmla="*/ 149 h 277"/>
                <a:gd name="T10" fmla="*/ 163 w 260"/>
                <a:gd name="T11" fmla="*/ 134 h 277"/>
                <a:gd name="T12" fmla="*/ 332 w 260"/>
                <a:gd name="T13" fmla="*/ 277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77"/>
                <a:gd name="T23" fmla="*/ 260 w 260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77">
                  <a:moveTo>
                    <a:pt x="260" y="277"/>
                  </a:moveTo>
                  <a:lnTo>
                    <a:pt x="41" y="98"/>
                  </a:lnTo>
                  <a:lnTo>
                    <a:pt x="112" y="108"/>
                  </a:lnTo>
                  <a:lnTo>
                    <a:pt x="0" y="0"/>
                  </a:lnTo>
                  <a:lnTo>
                    <a:pt x="219" y="149"/>
                  </a:lnTo>
                  <a:lnTo>
                    <a:pt x="127" y="134"/>
                  </a:lnTo>
                  <a:lnTo>
                    <a:pt x="260" y="277"/>
                  </a:lnTo>
                  <a:close/>
                </a:path>
              </a:pathLst>
            </a:custGeom>
            <a:solidFill>
              <a:srgbClr val="FDB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2296" name="Picture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15573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513"/>
            <a:ext cx="4249738" cy="2449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8" name="Line 79"/>
          <p:cNvSpPr>
            <a:spLocks noChangeShapeType="1"/>
          </p:cNvSpPr>
          <p:nvPr/>
        </p:nvSpPr>
        <p:spPr bwMode="auto">
          <a:xfrm flipV="1">
            <a:off x="1908175" y="3068638"/>
            <a:ext cx="6048375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9" name="Line 80"/>
          <p:cNvSpPr>
            <a:spLocks noChangeShapeType="1"/>
          </p:cNvSpPr>
          <p:nvPr/>
        </p:nvSpPr>
        <p:spPr bwMode="auto">
          <a:xfrm flipH="1">
            <a:off x="3851275" y="3068638"/>
            <a:ext cx="4105275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0" name="Line 81"/>
          <p:cNvSpPr>
            <a:spLocks noChangeShapeType="1"/>
          </p:cNvSpPr>
          <p:nvPr/>
        </p:nvSpPr>
        <p:spPr bwMode="auto">
          <a:xfrm flipH="1" flipV="1">
            <a:off x="1835150" y="4724400"/>
            <a:ext cx="2016125" cy="108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1" name="Line 82"/>
          <p:cNvSpPr>
            <a:spLocks noChangeShapeType="1"/>
          </p:cNvSpPr>
          <p:nvPr/>
        </p:nvSpPr>
        <p:spPr bwMode="auto">
          <a:xfrm flipH="1" flipV="1">
            <a:off x="4932363" y="1341438"/>
            <a:ext cx="2952750" cy="172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2" name="Line 85"/>
          <p:cNvSpPr>
            <a:spLocks noChangeShapeType="1"/>
          </p:cNvSpPr>
          <p:nvPr/>
        </p:nvSpPr>
        <p:spPr bwMode="auto">
          <a:xfrm flipV="1">
            <a:off x="1835150" y="3500438"/>
            <a:ext cx="1081088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3" name="Line 86"/>
          <p:cNvSpPr>
            <a:spLocks noChangeShapeType="1"/>
          </p:cNvSpPr>
          <p:nvPr/>
        </p:nvSpPr>
        <p:spPr bwMode="auto">
          <a:xfrm flipV="1">
            <a:off x="4211638" y="1341438"/>
            <a:ext cx="720725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4" name="Line 87"/>
          <p:cNvSpPr>
            <a:spLocks noChangeShapeType="1"/>
          </p:cNvSpPr>
          <p:nvPr/>
        </p:nvSpPr>
        <p:spPr bwMode="auto">
          <a:xfrm>
            <a:off x="1835150" y="4724400"/>
            <a:ext cx="865188" cy="86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5" name="Line 88"/>
          <p:cNvSpPr>
            <a:spLocks noChangeShapeType="1"/>
          </p:cNvSpPr>
          <p:nvPr/>
        </p:nvSpPr>
        <p:spPr bwMode="auto">
          <a:xfrm>
            <a:off x="1835150" y="4724400"/>
            <a:ext cx="1728788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2306" name="Picture 89" descr="TN0033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508500"/>
            <a:ext cx="12223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Practical Link Budget Design</a:t>
            </a:r>
            <a:br>
              <a:rPr lang="en-US" altLang="zh-TW" smtClean="0"/>
            </a:br>
            <a:r>
              <a:rPr lang="en-US" altLang="zh-TW" smtClean="0"/>
              <a:t>Using Path Loss Models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Bit-Error-rate is a function of SNR (signal-to-noise ratio), or equivalently CIR (carrier-to-interference ratio), at the receiver</a:t>
            </a:r>
          </a:p>
          <a:p>
            <a:pPr lvl="1"/>
            <a:r>
              <a:rPr lang="en-US" altLang="zh-TW" sz="1800" smtClean="0"/>
              <a:t>The “function” itself depends on the modulation scheme</a:t>
            </a:r>
          </a:p>
          <a:p>
            <a:r>
              <a:rPr lang="en-US" altLang="zh-TW" smtClean="0"/>
              <a:t>Link budget calculations allow one to compute SCR or CIR</a:t>
            </a:r>
          </a:p>
          <a:p>
            <a:r>
              <a:rPr lang="en-US" altLang="zh-TW" smtClean="0"/>
              <a:t>Battery Life-&gt; Talk Time -&gt; received/Transmitted power -&gt; Path Loss Models</a:t>
            </a:r>
          </a:p>
        </p:txBody>
      </p:sp>
      <p:pic>
        <p:nvPicPr>
          <p:cNvPr id="6149" name="Picture 4" descr="PE0767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17129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3657600"/>
          <a:ext cx="4049713" cy="1612900"/>
        </p:xfrm>
        <a:graphic>
          <a:graphicData uri="http://schemas.openxmlformats.org/presentationml/2006/ole">
            <p:oleObj spid="_x0000_s6146" name="Equation" r:id="rId4" imgW="236196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Example Link Budget Calculation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Maximum separation distance vs. transmitted power (with fixed BW)</a:t>
            </a:r>
          </a:p>
          <a:p>
            <a:pPr lvl="1"/>
            <a:r>
              <a:rPr lang="en-US" altLang="zh-TW" sz="1800" smtClean="0"/>
              <a:t>Given</a:t>
            </a:r>
          </a:p>
          <a:p>
            <a:pPr lvl="2"/>
            <a:r>
              <a:rPr lang="en-US" altLang="zh-TW" smtClean="0"/>
              <a:t>Cellular phone with 0.6W transmitted power</a:t>
            </a:r>
          </a:p>
          <a:p>
            <a:pPr lvl="2"/>
            <a:r>
              <a:rPr lang="en-US" altLang="zh-TW" smtClean="0"/>
              <a:t>Unity gain antenna, 900 MHz carrier frequency</a:t>
            </a:r>
          </a:p>
          <a:p>
            <a:pPr lvl="2"/>
            <a:r>
              <a:rPr lang="en-US" altLang="zh-TW" smtClean="0"/>
              <a:t>SNR must be at least 25 dB for proper reception</a:t>
            </a:r>
          </a:p>
          <a:p>
            <a:pPr lvl="2"/>
            <a:r>
              <a:rPr lang="en-US" altLang="zh-TW" smtClean="0"/>
              <a:t>Receiver BW is B=30KHz, noise figure F=10 dB</a:t>
            </a:r>
          </a:p>
          <a:p>
            <a:pPr lvl="1"/>
            <a:r>
              <a:rPr lang="en-US" altLang="zh-TW" sz="1800" smtClean="0"/>
              <a:t>What will be the maximum distance?</a:t>
            </a:r>
          </a:p>
          <a:p>
            <a:pPr lvl="1"/>
            <a:r>
              <a:rPr lang="en-US" altLang="zh-TW" sz="1800" smtClean="0"/>
              <a:t>Solution:</a:t>
            </a:r>
          </a:p>
          <a:p>
            <a:pPr lvl="2"/>
            <a:r>
              <a:rPr lang="en-US" altLang="zh-TW" smtClean="0"/>
              <a:t>N= -174 dBm + 10 log 30000 + 10 dB</a:t>
            </a:r>
          </a:p>
          <a:p>
            <a:pPr lvl="2"/>
            <a:r>
              <a:rPr lang="en-US" altLang="zh-TW" smtClean="0"/>
              <a:t>For SNR &gt; 25 dB, we must have Pr &gt; (-119+25) = -94 dBm</a:t>
            </a:r>
          </a:p>
          <a:p>
            <a:pPr lvl="2"/>
            <a:r>
              <a:rPr lang="en-US" altLang="zh-TW" smtClean="0"/>
              <a:t>Pt=0.6W = 27.78 dBm</a:t>
            </a:r>
          </a:p>
          <a:p>
            <a:pPr lvl="2"/>
            <a:r>
              <a:rPr lang="en-US" altLang="zh-TW" smtClean="0"/>
              <a:t>This allows path loss PL(d) = Pt – Pr &lt; 122 dB</a:t>
            </a:r>
          </a:p>
          <a:p>
            <a:pPr lvl="2">
              <a:buFont typeface="Symbol" pitchFamily="18" charset="2"/>
              <a:buNone/>
            </a:pPr>
            <a:r>
              <a:rPr lang="en-US" altLang="zh-TW" smtClean="0"/>
              <a:t>      for free space, n=2, d &lt; 33.5 km</a:t>
            </a:r>
          </a:p>
          <a:p>
            <a:pPr lvl="2">
              <a:buFont typeface="Symbol" pitchFamily="18" charset="2"/>
              <a:buNone/>
            </a:pPr>
            <a:r>
              <a:rPr lang="en-US" altLang="zh-TW" smtClean="0"/>
              <a:t>      for shadowed urban with n=4, d &lt; 5.8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Link Budget (SNR)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1800" smtClean="0"/>
              <a:t>Frequency</a:t>
            </a:r>
          </a:p>
          <a:p>
            <a:r>
              <a:rPr lang="en-US" altLang="zh-TW" sz="1800" smtClean="0"/>
              <a:t>Power</a:t>
            </a:r>
          </a:p>
          <a:p>
            <a:r>
              <a:rPr lang="en-US" altLang="zh-TW" sz="1800" smtClean="0"/>
              <a:t>Distance</a:t>
            </a:r>
          </a:p>
          <a:p>
            <a:r>
              <a:rPr lang="en-US" altLang="zh-TW" sz="1800" smtClean="0"/>
              <a:t>Environments</a:t>
            </a:r>
          </a:p>
          <a:p>
            <a:r>
              <a:rPr lang="en-US" altLang="zh-TW" sz="1800" smtClean="0"/>
              <a:t>Bandwidth</a:t>
            </a:r>
          </a:p>
        </p:txBody>
      </p:sp>
      <p:pic>
        <p:nvPicPr>
          <p:cNvPr id="7173" name="Picture 4" descr="f3-1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4076700"/>
            <a:ext cx="1154113" cy="1544638"/>
          </a:xfrm>
          <a:noFill/>
        </p:spPr>
      </p:pic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7812088" y="1412875"/>
            <a:ext cx="449262" cy="2087563"/>
            <a:chOff x="4972" y="1440"/>
            <a:chExt cx="343" cy="1965"/>
          </a:xfrm>
        </p:grpSpPr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7177" name="Freeform 8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8" name="Freeform 9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9" name="Freeform 10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0" name="Freeform 11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1" name="Freeform 12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2" name="Freeform 13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3" name="Freeform 14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4" name="Freeform 15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5" name="Freeform 16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6" name="Freeform 17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7" name="Freeform 18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8" name="Freeform 19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9" name="Freeform 20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0" name="Freeform 21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1" name="Freeform 22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2" name="Freeform 23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3" name="Freeform 24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4" name="Freeform 25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5" name="Freeform 26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6" name="Freeform 27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7" name="Freeform 28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8" name="Freeform 29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99" name="Freeform 30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00" name="Freeform 31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01" name="Freeform 32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02" name="Freeform 33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03" name="Freeform 34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04" name="Freeform 35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05" name="Rectangle 36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7206" name="Rectangle 37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sp>
        <p:nvSpPr>
          <p:cNvPr id="7175" name="Freeform 38"/>
          <p:cNvSpPr>
            <a:spLocks/>
          </p:cNvSpPr>
          <p:nvPr/>
        </p:nvSpPr>
        <p:spPr bwMode="auto">
          <a:xfrm>
            <a:off x="5867400" y="2781300"/>
            <a:ext cx="1108075" cy="1008063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7170" name="Object 39"/>
          <p:cNvGraphicFramePr>
            <a:graphicFrameLocks/>
          </p:cNvGraphicFramePr>
          <p:nvPr>
            <p:ph sz="quarter" idx="3"/>
          </p:nvPr>
        </p:nvGraphicFramePr>
        <p:xfrm>
          <a:off x="3635375" y="1557338"/>
          <a:ext cx="2089150" cy="1295400"/>
        </p:xfrm>
        <a:graphic>
          <a:graphicData uri="http://schemas.openxmlformats.org/presentationml/2006/ole">
            <p:oleObj spid="_x0000_s7170" name="多媒體項目" r:id="rId4" imgW="3657600" imgH="323820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Noise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7512050" cy="4826000"/>
          </a:xfrm>
        </p:spPr>
        <p:txBody>
          <a:bodyPr/>
          <a:lstStyle/>
          <a:p>
            <a:r>
              <a:rPr lang="en-US" altLang="zh-TW" sz="1800" smtClean="0"/>
              <a:t>N=KT</a:t>
            </a:r>
            <a:r>
              <a:rPr lang="en-US" altLang="zh-TW" sz="1800" baseline="-25000" smtClean="0"/>
              <a:t>0</a:t>
            </a:r>
            <a:r>
              <a:rPr lang="en-US" altLang="zh-TW" sz="1800" smtClean="0"/>
              <a:t>BF (K=1.38*10</a:t>
            </a:r>
            <a:r>
              <a:rPr lang="en-US" altLang="zh-TW" sz="1800" baseline="30000" smtClean="0"/>
              <a:t>-23</a:t>
            </a:r>
            <a:r>
              <a:rPr lang="en-US" altLang="zh-TW" sz="1800" smtClean="0"/>
              <a:t>J/K Boltzmann’s constant, T</a:t>
            </a:r>
            <a:r>
              <a:rPr lang="en-US" altLang="zh-TW" sz="1800" baseline="-25000" smtClean="0"/>
              <a:t>0</a:t>
            </a:r>
            <a:r>
              <a:rPr lang="en-US" altLang="zh-TW" sz="1800" smtClean="0"/>
              <a:t>=290K)</a:t>
            </a:r>
          </a:p>
          <a:p>
            <a:r>
              <a:rPr lang="en-US" altLang="zh-TW" sz="1800" smtClean="0"/>
              <a:t>N(dBm)=174(dBm)+10log</a:t>
            </a:r>
            <a:r>
              <a:rPr lang="en-US" altLang="zh-TW" sz="1800" baseline="-25000" smtClean="0"/>
              <a:t>10</a:t>
            </a:r>
            <a:r>
              <a:rPr lang="en-US" altLang="zh-TW" sz="1800" smtClean="0"/>
              <a:t>B+F(dB)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916113"/>
            <a:ext cx="5256213" cy="4187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Distance/Power/Battery/Environment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938" y="1441450"/>
            <a:ext cx="8370887" cy="448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BW/Power/Battery/Environment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938" y="1409700"/>
            <a:ext cx="8370887" cy="454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800" smtClean="0"/>
              <a:t>Effectiveness of RTS/CTS handshake in 802.11 Ad hoc Network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213"/>
            <a:ext cx="4889500" cy="2890837"/>
          </a:xfrm>
          <a:noFill/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57338"/>
            <a:ext cx="4211637" cy="308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Large Area Interference Problem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8525" y="1773238"/>
            <a:ext cx="4435475" cy="3292475"/>
          </a:xfrm>
          <a:noFill/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4500563" cy="3821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RMS Delay Spreads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Small Scale -&gt; Quality of Service</a:t>
            </a:r>
          </a:p>
        </p:txBody>
      </p:sp>
      <p:pic>
        <p:nvPicPr>
          <p:cNvPr id="52227" name="Picture 4" descr="BD213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86200"/>
            <a:ext cx="518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Reading list for This Lecture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Required Reading:</a:t>
            </a:r>
          </a:p>
          <a:p>
            <a:pPr lvl="1">
              <a:buFontTx/>
              <a:buNone/>
            </a:pPr>
            <a:r>
              <a:rPr lang="en-US" altLang="zh-TW" sz="1800" smtClean="0"/>
              <a:t>(Jorgen95) J. B. Andersen, T. S. Rappaport, “Propagation Measurements and Models for Wireless Communications channels”, (IEEE Communication Magazine), pp. 42~49</a:t>
            </a:r>
          </a:p>
          <a:p>
            <a:pPr lvl="1">
              <a:buFontTx/>
              <a:buNone/>
            </a:pPr>
            <a:r>
              <a:rPr lang="en-US" altLang="zh-TW" sz="1800" smtClean="0"/>
              <a:t>(Jeffrey H98) Jeffrey H. Reed, Kevin J. Krizman, Brian D. Woerner, and T. S. Rappaport, “An Overview of the Challenges and Progress in Meeting the E-911 Requirement for Location Service, (IEEE Communication Magazine), pp.30~37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Further Reading</a:t>
            </a:r>
          </a:p>
          <a:p>
            <a:pPr lvl="1">
              <a:buFontTx/>
              <a:buNone/>
            </a:pPr>
            <a:r>
              <a:rPr lang="en-US" altLang="zh-TW" sz="1800" smtClean="0"/>
              <a:t>(Rappaport97) T. S. Rappaport, K. Blankenship, H. Xu, “Propagation and Radio System Design Issues in Mobile Radio Systems for the GloMo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Small-Scale Fading Effects (over small t and x)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Fading manifests itself in three ways</a:t>
            </a:r>
          </a:p>
          <a:p>
            <a:pPr lvl="1"/>
            <a:r>
              <a:rPr lang="en-US" altLang="zh-TW" sz="1800" smtClean="0"/>
              <a:t>Time dispersion caused by different delays limits transmission rates</a:t>
            </a:r>
          </a:p>
          <a:p>
            <a:pPr lvl="1"/>
            <a:r>
              <a:rPr lang="en-US" altLang="zh-TW" sz="1800" smtClean="0"/>
              <a:t>Rapid changes in signal strength over small x or t</a:t>
            </a:r>
          </a:p>
          <a:p>
            <a:pPr lvl="1"/>
            <a:r>
              <a:rPr lang="en-US" altLang="zh-TW" sz="1800" smtClean="0"/>
              <a:t>Random frequency modulation due to varying Doppler shifts</a:t>
            </a:r>
          </a:p>
          <a:p>
            <a:r>
              <a:rPr lang="en-US" altLang="zh-TW" smtClean="0"/>
              <a:t>In urban areas, mobile antenna heights &lt;&lt; height of buildings</a:t>
            </a:r>
          </a:p>
          <a:p>
            <a:pPr lvl="1"/>
            <a:r>
              <a:rPr lang="en-US" altLang="zh-TW" sz="1800" smtClean="0"/>
              <a:t>Usually no LOS from base station</a:t>
            </a:r>
          </a:p>
          <a:p>
            <a:r>
              <a:rPr lang="en-US" altLang="zh-TW" smtClean="0"/>
              <a:t>Moving surrounding objects also cause time-varing fading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Factors Influencing Small-Scale Fading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Multi-path propagation</a:t>
            </a:r>
          </a:p>
          <a:p>
            <a:r>
              <a:rPr lang="en-US" altLang="zh-TW" smtClean="0"/>
              <a:t>Speed of Mobile</a:t>
            </a:r>
          </a:p>
          <a:p>
            <a:r>
              <a:rPr lang="en-US" altLang="zh-TW" smtClean="0"/>
              <a:t>Speed of surrounding objects</a:t>
            </a:r>
          </a:p>
          <a:p>
            <a:r>
              <a:rPr lang="en-US" altLang="zh-TW" smtClean="0"/>
              <a:t>Transmission bandwidth of the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9238"/>
            <a:ext cx="7723187" cy="598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04838"/>
            <a:ext cx="748665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595313"/>
            <a:ext cx="7534275" cy="566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Delay Spread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875"/>
            <a:ext cx="8820150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8625"/>
            <a:ext cx="7848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13"/>
            <a:ext cx="8186738" cy="4983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"/>
            <a:ext cx="8316913" cy="6075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The mystery of the Radio Propagation</a:t>
            </a:r>
          </a:p>
        </p:txBody>
      </p:sp>
      <p:pic>
        <p:nvPicPr>
          <p:cNvPr id="14339" name="Picture 4" descr="BD052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370522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058150" cy="537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Parameters of a Multipath Channel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Multipath Channel Impulse Response (measured by sounding technique)</a:t>
            </a:r>
          </a:p>
          <a:p>
            <a:endParaRPr lang="en-US" altLang="zh-TW" smtClean="0"/>
          </a:p>
          <a:p>
            <a:r>
              <a:rPr lang="en-US" altLang="zh-TW" smtClean="0"/>
              <a:t>Four important parameters of interest</a:t>
            </a:r>
          </a:p>
          <a:p>
            <a:pPr lvl="1"/>
            <a:r>
              <a:rPr lang="en-US" altLang="zh-TW" sz="1800" smtClean="0"/>
              <a:t>RMS delay spread</a:t>
            </a:r>
          </a:p>
          <a:p>
            <a:pPr lvl="1"/>
            <a:endParaRPr lang="en-US" altLang="zh-TW" sz="1800" smtClean="0"/>
          </a:p>
          <a:p>
            <a:pPr lvl="1"/>
            <a:endParaRPr lang="en-US" altLang="zh-TW" sz="1800" smtClean="0"/>
          </a:p>
          <a:p>
            <a:pPr lvl="1"/>
            <a:r>
              <a:rPr lang="en-US" altLang="zh-TW" sz="1800" smtClean="0"/>
              <a:t>Coherence bandwidth</a:t>
            </a:r>
          </a:p>
          <a:p>
            <a:pPr lvl="1"/>
            <a:endParaRPr lang="en-US" altLang="zh-TW" sz="1800" smtClean="0"/>
          </a:p>
          <a:p>
            <a:pPr lvl="1"/>
            <a:r>
              <a:rPr lang="en-US" altLang="zh-TW" sz="1800" smtClean="0"/>
              <a:t>Doppler spread</a:t>
            </a:r>
          </a:p>
          <a:p>
            <a:pPr lvl="1"/>
            <a:endParaRPr lang="en-US" altLang="zh-TW" sz="1800" smtClean="0"/>
          </a:p>
          <a:p>
            <a:pPr lvl="1"/>
            <a:r>
              <a:rPr lang="en-US" altLang="zh-TW" sz="1800" smtClean="0"/>
              <a:t>Coherence time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657600" y="1916113"/>
          <a:ext cx="2590800" cy="434975"/>
        </p:xfrm>
        <a:graphic>
          <a:graphicData uri="http://schemas.openxmlformats.org/presentationml/2006/ole">
            <p:oleObj spid="_x0000_s8194" name="Equation" r:id="rId3" imgW="1511280" imgH="253800" progId="Equation.3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1600200" y="3200400"/>
          <a:ext cx="6162675" cy="566738"/>
        </p:xfrm>
        <a:graphic>
          <a:graphicData uri="http://schemas.openxmlformats.org/presentationml/2006/ole">
            <p:oleObj spid="_x0000_s8195" name="Equation" r:id="rId4" imgW="3593880" imgH="330120" progId="Equation.3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4038600" y="3962400"/>
          <a:ext cx="1001713" cy="741363"/>
        </p:xfrm>
        <a:graphic>
          <a:graphicData uri="http://schemas.openxmlformats.org/presentationml/2006/ole">
            <p:oleObj spid="_x0000_s8196" name="Equation" r:id="rId5" imgW="583920" imgH="431640" progId="Equation.3">
              <p:embed/>
            </p:oleObj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4038600" y="4953000"/>
          <a:ext cx="4464050" cy="392113"/>
        </p:xfrm>
        <a:graphic>
          <a:graphicData uri="http://schemas.openxmlformats.org/presentationml/2006/ole">
            <p:oleObj spid="_x0000_s8197" name="Equation" r:id="rId6" imgW="2603160" imgH="228600" progId="Equation.3">
              <p:embed/>
            </p:oleObj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4114800" y="5638800"/>
          <a:ext cx="1546225" cy="392113"/>
        </p:xfrm>
        <a:graphic>
          <a:graphicData uri="http://schemas.openxmlformats.org/presentationml/2006/ole">
            <p:oleObj spid="_x0000_s8198" name="Equation" r:id="rId7" imgW="901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19138"/>
            <a:ext cx="8077200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Types of Fading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Two independent mechanisms: </a:t>
            </a:r>
          </a:p>
          <a:p>
            <a:pPr lvl="1"/>
            <a:r>
              <a:rPr lang="en-US" altLang="zh-TW" sz="1800" smtClean="0"/>
              <a:t>Time Dispersion (Due to Multi-path delays)</a:t>
            </a:r>
          </a:p>
          <a:p>
            <a:pPr lvl="2"/>
            <a:r>
              <a:rPr lang="en-US" altLang="zh-TW" smtClean="0"/>
              <a:t>Flat fading </a:t>
            </a:r>
          </a:p>
          <a:p>
            <a:pPr lvl="2"/>
            <a:r>
              <a:rPr lang="en-US" altLang="zh-TW" smtClean="0"/>
              <a:t>Frequency Selective Fading</a:t>
            </a:r>
          </a:p>
          <a:p>
            <a:pPr lvl="1"/>
            <a:r>
              <a:rPr lang="en-US" altLang="zh-TW" sz="1800" smtClean="0"/>
              <a:t>Doppler Spread (due to Motion of mobile or channel)</a:t>
            </a:r>
          </a:p>
          <a:p>
            <a:pPr lvl="2"/>
            <a:r>
              <a:rPr lang="en-US" altLang="zh-TW" smtClean="0"/>
              <a:t>Fast Fading</a:t>
            </a:r>
          </a:p>
          <a:p>
            <a:pPr lvl="2"/>
            <a:r>
              <a:rPr lang="en-US" altLang="zh-TW" smtClean="0"/>
              <a:t>Slow Fading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Fades: Why do we care?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Data Rate</a:t>
            </a:r>
          </a:p>
          <a:p>
            <a:r>
              <a:rPr lang="en-US" altLang="zh-TW" smtClean="0"/>
              <a:t>Equalization</a:t>
            </a:r>
          </a:p>
          <a:p>
            <a:r>
              <a:rPr lang="en-US" altLang="zh-TW" smtClean="0"/>
              <a:t>Fades result in “Error Bursts”</a:t>
            </a:r>
          </a:p>
          <a:p>
            <a:r>
              <a:rPr lang="en-US" altLang="zh-TW" smtClean="0"/>
              <a:t>Average duration of (Flat) fades</a:t>
            </a:r>
          </a:p>
          <a:p>
            <a:r>
              <a:rPr lang="en-US" altLang="zh-TW" smtClean="0"/>
              <a:t>Depends primarily on speed of the mobile.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The Design of Wireless Modem</a:t>
            </a:r>
          </a:p>
        </p:txBody>
      </p:sp>
      <p:pic>
        <p:nvPicPr>
          <p:cNvPr id="67587" name="Picture 4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27908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514600"/>
            <a:ext cx="27908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Combating Errors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Increase transmitted power</a:t>
            </a:r>
          </a:p>
          <a:p>
            <a:r>
              <a:rPr lang="en-US" altLang="zh-TW" smtClean="0"/>
              <a:t>(Adaptive) Equalization</a:t>
            </a:r>
          </a:p>
          <a:p>
            <a:r>
              <a:rPr lang="en-US" altLang="zh-TW" smtClean="0"/>
              <a:t>Antenna or space diversity for “Multipath”</a:t>
            </a:r>
            <a:endParaRPr lang="en-US" altLang="zh-TW" smtClean="0">
              <a:solidFill>
                <a:schemeClr val="hlink"/>
              </a:solidFill>
            </a:endParaRPr>
          </a:p>
          <a:p>
            <a:r>
              <a:rPr lang="en-US" altLang="zh-TW" smtClean="0">
                <a:solidFill>
                  <a:schemeClr val="hlink"/>
                </a:solidFill>
              </a:rPr>
              <a:t>Forward error correction</a:t>
            </a:r>
          </a:p>
          <a:p>
            <a:r>
              <a:rPr lang="en-US" altLang="zh-TW" smtClean="0">
                <a:solidFill>
                  <a:schemeClr val="hlink"/>
                </a:solidFill>
              </a:rPr>
              <a:t>Automatic Repeat Request (ARQ)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>
              <a:defRPr/>
            </a:pPr>
            <a:r>
              <a:rPr lang="en-US" altLang="zh-TW" sz="2800" smtClean="0"/>
              <a:t>Direct Sequence Spread Spectrum</a:t>
            </a: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990600" y="1219200"/>
            <a:ext cx="75580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 transmit a 0 the station use a unique </a:t>
            </a: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chip sequence</a:t>
            </a: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defRPr/>
            </a:pPr>
            <a:endParaRPr lang="en-US" altLang="zh-TW" i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altLang="zh-TW" i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 transmit a 1 the station use the one</a:t>
            </a: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’</a:t>
            </a: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 complement of its chip sequence: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2971800" y="1674813"/>
            <a:ext cx="1138238" cy="838200"/>
            <a:chOff x="2160" y="1344"/>
            <a:chExt cx="717" cy="528"/>
          </a:xfrm>
        </p:grpSpPr>
        <p:sp>
          <p:nvSpPr>
            <p:cNvPr id="69707" name="Line 5"/>
            <p:cNvSpPr>
              <a:spLocks noChangeShapeType="1"/>
            </p:cNvSpPr>
            <p:nvPr/>
          </p:nvSpPr>
          <p:spPr bwMode="auto">
            <a:xfrm>
              <a:off x="2178" y="1344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08" name="Line 6"/>
            <p:cNvSpPr>
              <a:spLocks noChangeShapeType="1"/>
            </p:cNvSpPr>
            <p:nvPr/>
          </p:nvSpPr>
          <p:spPr bwMode="auto">
            <a:xfrm>
              <a:off x="2160" y="1776"/>
              <a:ext cx="7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09" name="Line 7"/>
            <p:cNvSpPr>
              <a:spLocks noChangeShapeType="1"/>
            </p:cNvSpPr>
            <p:nvPr/>
          </p:nvSpPr>
          <p:spPr bwMode="auto">
            <a:xfrm>
              <a:off x="2178" y="1488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0" name="Line 8"/>
            <p:cNvSpPr>
              <a:spLocks noChangeShapeType="1"/>
            </p:cNvSpPr>
            <p:nvPr/>
          </p:nvSpPr>
          <p:spPr bwMode="auto">
            <a:xfrm>
              <a:off x="2307" y="177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1" name="Line 9"/>
            <p:cNvSpPr>
              <a:spLocks noChangeShapeType="1"/>
            </p:cNvSpPr>
            <p:nvPr/>
          </p:nvSpPr>
          <p:spPr bwMode="auto">
            <a:xfrm>
              <a:off x="2436" y="1488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2" name="Line 10"/>
            <p:cNvSpPr>
              <a:spLocks noChangeShapeType="1"/>
            </p:cNvSpPr>
            <p:nvPr/>
          </p:nvSpPr>
          <p:spPr bwMode="auto">
            <a:xfrm>
              <a:off x="2564" y="1488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3" name="Line 11"/>
            <p:cNvSpPr>
              <a:spLocks noChangeShapeType="1"/>
            </p:cNvSpPr>
            <p:nvPr/>
          </p:nvSpPr>
          <p:spPr bwMode="auto">
            <a:xfrm>
              <a:off x="2307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4" name="Line 12"/>
            <p:cNvSpPr>
              <a:spLocks noChangeShapeType="1"/>
            </p:cNvSpPr>
            <p:nvPr/>
          </p:nvSpPr>
          <p:spPr bwMode="auto">
            <a:xfrm>
              <a:off x="2436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5" name="Line 13"/>
            <p:cNvSpPr>
              <a:spLocks noChangeShapeType="1"/>
            </p:cNvSpPr>
            <p:nvPr/>
          </p:nvSpPr>
          <p:spPr bwMode="auto">
            <a:xfrm>
              <a:off x="2564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6" name="Line 14"/>
            <p:cNvSpPr>
              <a:spLocks noChangeShapeType="1"/>
            </p:cNvSpPr>
            <p:nvPr/>
          </p:nvSpPr>
          <p:spPr bwMode="auto">
            <a:xfrm>
              <a:off x="2693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7" name="Line 15"/>
            <p:cNvSpPr>
              <a:spLocks noChangeShapeType="1"/>
            </p:cNvSpPr>
            <p:nvPr/>
          </p:nvSpPr>
          <p:spPr bwMode="auto">
            <a:xfrm>
              <a:off x="2693" y="177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18" name="Line 16"/>
            <p:cNvSpPr>
              <a:spLocks noChangeShapeType="1"/>
            </p:cNvSpPr>
            <p:nvPr/>
          </p:nvSpPr>
          <p:spPr bwMode="auto">
            <a:xfrm>
              <a:off x="2822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9637" name="Group 17"/>
          <p:cNvGrpSpPr>
            <a:grpSpLocks/>
          </p:cNvGrpSpPr>
          <p:nvPr/>
        </p:nvGrpSpPr>
        <p:grpSpPr bwMode="auto">
          <a:xfrm>
            <a:off x="2971800" y="3427413"/>
            <a:ext cx="1143000" cy="838200"/>
            <a:chOff x="2160" y="2448"/>
            <a:chExt cx="720" cy="528"/>
          </a:xfrm>
        </p:grpSpPr>
        <p:sp>
          <p:nvSpPr>
            <p:cNvPr id="69691" name="Line 18"/>
            <p:cNvSpPr>
              <a:spLocks noChangeShapeType="1"/>
            </p:cNvSpPr>
            <p:nvPr/>
          </p:nvSpPr>
          <p:spPr bwMode="auto">
            <a:xfrm>
              <a:off x="2178" y="244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2" name="Line 19"/>
            <p:cNvSpPr>
              <a:spLocks noChangeShapeType="1"/>
            </p:cNvSpPr>
            <p:nvPr/>
          </p:nvSpPr>
          <p:spPr bwMode="auto">
            <a:xfrm>
              <a:off x="2160" y="288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3" name="Line 20"/>
            <p:cNvSpPr>
              <a:spLocks noChangeShapeType="1"/>
            </p:cNvSpPr>
            <p:nvPr/>
          </p:nvSpPr>
          <p:spPr bwMode="auto">
            <a:xfrm>
              <a:off x="2308" y="259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4" name="Line 21"/>
            <p:cNvSpPr>
              <a:spLocks noChangeShapeType="1"/>
            </p:cNvSpPr>
            <p:nvPr/>
          </p:nvSpPr>
          <p:spPr bwMode="auto">
            <a:xfrm>
              <a:off x="2308" y="2880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5" name="Line 22"/>
            <p:cNvSpPr>
              <a:spLocks noChangeShapeType="1"/>
            </p:cNvSpPr>
            <p:nvPr/>
          </p:nvSpPr>
          <p:spPr bwMode="auto">
            <a:xfrm>
              <a:off x="2308" y="259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6" name="Line 23"/>
            <p:cNvSpPr>
              <a:spLocks noChangeShapeType="1"/>
            </p:cNvSpPr>
            <p:nvPr/>
          </p:nvSpPr>
          <p:spPr bwMode="auto">
            <a:xfrm>
              <a:off x="2436" y="259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7" name="Line 24"/>
            <p:cNvSpPr>
              <a:spLocks noChangeShapeType="1"/>
            </p:cNvSpPr>
            <p:nvPr/>
          </p:nvSpPr>
          <p:spPr bwMode="auto">
            <a:xfrm>
              <a:off x="2566" y="259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8" name="Line 25"/>
            <p:cNvSpPr>
              <a:spLocks noChangeShapeType="1"/>
            </p:cNvSpPr>
            <p:nvPr/>
          </p:nvSpPr>
          <p:spPr bwMode="auto">
            <a:xfrm>
              <a:off x="2696" y="259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9" name="Line 26"/>
            <p:cNvSpPr>
              <a:spLocks noChangeShapeType="1"/>
            </p:cNvSpPr>
            <p:nvPr/>
          </p:nvSpPr>
          <p:spPr bwMode="auto">
            <a:xfrm>
              <a:off x="2696" y="2880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00" name="Rectangle 27"/>
            <p:cNvSpPr>
              <a:spLocks noChangeArrowheads="1"/>
            </p:cNvSpPr>
            <p:nvPr/>
          </p:nvSpPr>
          <p:spPr bwMode="auto">
            <a:xfrm>
              <a:off x="2322" y="2582"/>
              <a:ext cx="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701" name="Rectangle 28"/>
            <p:cNvSpPr>
              <a:spLocks noChangeArrowheads="1"/>
            </p:cNvSpPr>
            <p:nvPr/>
          </p:nvSpPr>
          <p:spPr bwMode="auto">
            <a:xfrm>
              <a:off x="2710" y="2582"/>
              <a:ext cx="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702" name="Rectangle 29"/>
            <p:cNvSpPr>
              <a:spLocks noChangeArrowheads="1"/>
            </p:cNvSpPr>
            <p:nvPr/>
          </p:nvSpPr>
          <p:spPr bwMode="auto">
            <a:xfrm>
              <a:off x="2451" y="2582"/>
              <a:ext cx="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703" name="Rectangle 30"/>
            <p:cNvSpPr>
              <a:spLocks noChangeArrowheads="1"/>
            </p:cNvSpPr>
            <p:nvPr/>
          </p:nvSpPr>
          <p:spPr bwMode="auto">
            <a:xfrm>
              <a:off x="2581" y="2582"/>
              <a:ext cx="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704" name="Rectangle 31"/>
            <p:cNvSpPr>
              <a:spLocks noChangeArrowheads="1"/>
            </p:cNvSpPr>
            <p:nvPr/>
          </p:nvSpPr>
          <p:spPr bwMode="auto">
            <a:xfrm>
              <a:off x="2193" y="2582"/>
              <a:ext cx="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705" name="Line 32"/>
            <p:cNvSpPr>
              <a:spLocks noChangeShapeType="1"/>
            </p:cNvSpPr>
            <p:nvPr/>
          </p:nvSpPr>
          <p:spPr bwMode="auto">
            <a:xfrm>
              <a:off x="2696" y="259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706" name="Line 33"/>
            <p:cNvSpPr>
              <a:spLocks noChangeShapeType="1"/>
            </p:cNvSpPr>
            <p:nvPr/>
          </p:nvSpPr>
          <p:spPr bwMode="auto">
            <a:xfrm>
              <a:off x="2824" y="259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9638" name="Group 34"/>
          <p:cNvGrpSpPr>
            <a:grpSpLocks/>
          </p:cNvGrpSpPr>
          <p:nvPr/>
        </p:nvGrpSpPr>
        <p:grpSpPr bwMode="auto">
          <a:xfrm>
            <a:off x="1873250" y="5121275"/>
            <a:ext cx="4270375" cy="1219200"/>
            <a:chOff x="1468" y="3515"/>
            <a:chExt cx="2690" cy="768"/>
          </a:xfrm>
        </p:grpSpPr>
        <p:sp>
          <p:nvSpPr>
            <p:cNvPr id="69646" name="Line 35"/>
            <p:cNvSpPr>
              <a:spLocks noChangeShapeType="1"/>
            </p:cNvSpPr>
            <p:nvPr/>
          </p:nvSpPr>
          <p:spPr bwMode="auto">
            <a:xfrm>
              <a:off x="2142" y="4041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47" name="Line 36"/>
            <p:cNvSpPr>
              <a:spLocks noChangeShapeType="1"/>
            </p:cNvSpPr>
            <p:nvPr/>
          </p:nvSpPr>
          <p:spPr bwMode="auto">
            <a:xfrm>
              <a:off x="2160" y="375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48" name="Line 37"/>
            <p:cNvSpPr>
              <a:spLocks noChangeShapeType="1"/>
            </p:cNvSpPr>
            <p:nvPr/>
          </p:nvSpPr>
          <p:spPr bwMode="auto">
            <a:xfrm>
              <a:off x="2289" y="4041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49" name="Line 38"/>
            <p:cNvSpPr>
              <a:spLocks noChangeShapeType="1"/>
            </p:cNvSpPr>
            <p:nvPr/>
          </p:nvSpPr>
          <p:spPr bwMode="auto">
            <a:xfrm>
              <a:off x="2418" y="375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0" name="Line 39"/>
            <p:cNvSpPr>
              <a:spLocks noChangeShapeType="1"/>
            </p:cNvSpPr>
            <p:nvPr/>
          </p:nvSpPr>
          <p:spPr bwMode="auto">
            <a:xfrm>
              <a:off x="2546" y="375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1" name="Line 40"/>
            <p:cNvSpPr>
              <a:spLocks noChangeShapeType="1"/>
            </p:cNvSpPr>
            <p:nvPr/>
          </p:nvSpPr>
          <p:spPr bwMode="auto">
            <a:xfrm>
              <a:off x="2289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2" name="Line 41"/>
            <p:cNvSpPr>
              <a:spLocks noChangeShapeType="1"/>
            </p:cNvSpPr>
            <p:nvPr/>
          </p:nvSpPr>
          <p:spPr bwMode="auto">
            <a:xfrm>
              <a:off x="2418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3" name="Line 42"/>
            <p:cNvSpPr>
              <a:spLocks noChangeShapeType="1"/>
            </p:cNvSpPr>
            <p:nvPr/>
          </p:nvSpPr>
          <p:spPr bwMode="auto">
            <a:xfrm>
              <a:off x="2546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4" name="Line 43"/>
            <p:cNvSpPr>
              <a:spLocks noChangeShapeType="1"/>
            </p:cNvSpPr>
            <p:nvPr/>
          </p:nvSpPr>
          <p:spPr bwMode="auto">
            <a:xfrm>
              <a:off x="2675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5" name="Line 44"/>
            <p:cNvSpPr>
              <a:spLocks noChangeShapeType="1"/>
            </p:cNvSpPr>
            <p:nvPr/>
          </p:nvSpPr>
          <p:spPr bwMode="auto">
            <a:xfrm>
              <a:off x="2675" y="4041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6" name="Line 45"/>
            <p:cNvSpPr>
              <a:spLocks noChangeShapeType="1"/>
            </p:cNvSpPr>
            <p:nvPr/>
          </p:nvSpPr>
          <p:spPr bwMode="auto">
            <a:xfrm>
              <a:off x="1487" y="3609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7" name="Line 46"/>
            <p:cNvSpPr>
              <a:spLocks noChangeShapeType="1"/>
            </p:cNvSpPr>
            <p:nvPr/>
          </p:nvSpPr>
          <p:spPr bwMode="auto">
            <a:xfrm>
              <a:off x="1468" y="4041"/>
              <a:ext cx="7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8" name="Line 47"/>
            <p:cNvSpPr>
              <a:spLocks noChangeShapeType="1"/>
            </p:cNvSpPr>
            <p:nvPr/>
          </p:nvSpPr>
          <p:spPr bwMode="auto">
            <a:xfrm>
              <a:off x="1617" y="375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9" name="Line 48"/>
            <p:cNvSpPr>
              <a:spLocks noChangeShapeType="1"/>
            </p:cNvSpPr>
            <p:nvPr/>
          </p:nvSpPr>
          <p:spPr bwMode="auto">
            <a:xfrm>
              <a:off x="1617" y="4041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60" name="Line 49"/>
            <p:cNvSpPr>
              <a:spLocks noChangeShapeType="1"/>
            </p:cNvSpPr>
            <p:nvPr/>
          </p:nvSpPr>
          <p:spPr bwMode="auto">
            <a:xfrm>
              <a:off x="1617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61" name="Line 50"/>
            <p:cNvSpPr>
              <a:spLocks noChangeShapeType="1"/>
            </p:cNvSpPr>
            <p:nvPr/>
          </p:nvSpPr>
          <p:spPr bwMode="auto">
            <a:xfrm>
              <a:off x="1745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62" name="Line 51"/>
            <p:cNvSpPr>
              <a:spLocks noChangeShapeType="1"/>
            </p:cNvSpPr>
            <p:nvPr/>
          </p:nvSpPr>
          <p:spPr bwMode="auto">
            <a:xfrm>
              <a:off x="1875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63" name="Line 52"/>
            <p:cNvSpPr>
              <a:spLocks noChangeShapeType="1"/>
            </p:cNvSpPr>
            <p:nvPr/>
          </p:nvSpPr>
          <p:spPr bwMode="auto">
            <a:xfrm>
              <a:off x="2005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64" name="Line 53"/>
            <p:cNvSpPr>
              <a:spLocks noChangeShapeType="1"/>
            </p:cNvSpPr>
            <p:nvPr/>
          </p:nvSpPr>
          <p:spPr bwMode="auto">
            <a:xfrm>
              <a:off x="2005" y="4041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65" name="Rectangle 54"/>
            <p:cNvSpPr>
              <a:spLocks noChangeArrowheads="1"/>
            </p:cNvSpPr>
            <p:nvPr/>
          </p:nvSpPr>
          <p:spPr bwMode="auto">
            <a:xfrm>
              <a:off x="1631" y="3743"/>
              <a:ext cx="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666" name="Rectangle 55"/>
            <p:cNvSpPr>
              <a:spLocks noChangeArrowheads="1"/>
            </p:cNvSpPr>
            <p:nvPr/>
          </p:nvSpPr>
          <p:spPr bwMode="auto">
            <a:xfrm>
              <a:off x="2019" y="3743"/>
              <a:ext cx="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667" name="Rectangle 56"/>
            <p:cNvSpPr>
              <a:spLocks noChangeArrowheads="1"/>
            </p:cNvSpPr>
            <p:nvPr/>
          </p:nvSpPr>
          <p:spPr bwMode="auto">
            <a:xfrm>
              <a:off x="1890" y="3743"/>
              <a:ext cx="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668" name="Line 57"/>
            <p:cNvSpPr>
              <a:spLocks noChangeShapeType="1"/>
            </p:cNvSpPr>
            <p:nvPr/>
          </p:nvSpPr>
          <p:spPr bwMode="auto">
            <a:xfrm>
              <a:off x="2005" y="375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69" name="Line 58"/>
            <p:cNvSpPr>
              <a:spLocks noChangeShapeType="1"/>
            </p:cNvSpPr>
            <p:nvPr/>
          </p:nvSpPr>
          <p:spPr bwMode="auto">
            <a:xfrm>
              <a:off x="2145" y="3515"/>
              <a:ext cx="0" cy="76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70" name="Line 59"/>
            <p:cNvSpPr>
              <a:spLocks noChangeShapeType="1"/>
            </p:cNvSpPr>
            <p:nvPr/>
          </p:nvSpPr>
          <p:spPr bwMode="auto">
            <a:xfrm>
              <a:off x="2819" y="3515"/>
              <a:ext cx="0" cy="76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71" name="Line 60"/>
            <p:cNvSpPr>
              <a:spLocks noChangeShapeType="1"/>
            </p:cNvSpPr>
            <p:nvPr/>
          </p:nvSpPr>
          <p:spPr bwMode="auto">
            <a:xfrm>
              <a:off x="2961" y="375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72" name="Line 61"/>
            <p:cNvSpPr>
              <a:spLocks noChangeShapeType="1"/>
            </p:cNvSpPr>
            <p:nvPr/>
          </p:nvSpPr>
          <p:spPr bwMode="auto">
            <a:xfrm>
              <a:off x="2961" y="4041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73" name="Line 62"/>
            <p:cNvSpPr>
              <a:spLocks noChangeShapeType="1"/>
            </p:cNvSpPr>
            <p:nvPr/>
          </p:nvSpPr>
          <p:spPr bwMode="auto">
            <a:xfrm>
              <a:off x="2961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74" name="Line 63"/>
            <p:cNvSpPr>
              <a:spLocks noChangeShapeType="1"/>
            </p:cNvSpPr>
            <p:nvPr/>
          </p:nvSpPr>
          <p:spPr bwMode="auto">
            <a:xfrm>
              <a:off x="3089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75" name="Line 64"/>
            <p:cNvSpPr>
              <a:spLocks noChangeShapeType="1"/>
            </p:cNvSpPr>
            <p:nvPr/>
          </p:nvSpPr>
          <p:spPr bwMode="auto">
            <a:xfrm>
              <a:off x="3219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76" name="Rectangle 65"/>
            <p:cNvSpPr>
              <a:spLocks noChangeArrowheads="1"/>
            </p:cNvSpPr>
            <p:nvPr/>
          </p:nvSpPr>
          <p:spPr bwMode="auto">
            <a:xfrm>
              <a:off x="2975" y="3743"/>
              <a:ext cx="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677" name="Rectangle 66"/>
            <p:cNvSpPr>
              <a:spLocks noChangeArrowheads="1"/>
            </p:cNvSpPr>
            <p:nvPr/>
          </p:nvSpPr>
          <p:spPr bwMode="auto">
            <a:xfrm>
              <a:off x="3104" y="3743"/>
              <a:ext cx="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678" name="Rectangle 67"/>
            <p:cNvSpPr>
              <a:spLocks noChangeArrowheads="1"/>
            </p:cNvSpPr>
            <p:nvPr/>
          </p:nvSpPr>
          <p:spPr bwMode="auto">
            <a:xfrm>
              <a:off x="3234" y="3743"/>
              <a:ext cx="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9679" name="Line 68"/>
            <p:cNvSpPr>
              <a:spLocks noChangeShapeType="1"/>
            </p:cNvSpPr>
            <p:nvPr/>
          </p:nvSpPr>
          <p:spPr bwMode="auto">
            <a:xfrm>
              <a:off x="4138" y="3515"/>
              <a:ext cx="0" cy="76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0" name="Line 69"/>
            <p:cNvSpPr>
              <a:spLocks noChangeShapeType="1"/>
            </p:cNvSpPr>
            <p:nvPr/>
          </p:nvSpPr>
          <p:spPr bwMode="auto">
            <a:xfrm>
              <a:off x="3628" y="3755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1" name="Line 70"/>
            <p:cNvSpPr>
              <a:spLocks noChangeShapeType="1"/>
            </p:cNvSpPr>
            <p:nvPr/>
          </p:nvSpPr>
          <p:spPr bwMode="auto">
            <a:xfrm>
              <a:off x="3760" y="3761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2" name="Line 71"/>
            <p:cNvSpPr>
              <a:spLocks noChangeShapeType="1"/>
            </p:cNvSpPr>
            <p:nvPr/>
          </p:nvSpPr>
          <p:spPr bwMode="auto">
            <a:xfrm>
              <a:off x="3362" y="375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3" name="Line 72"/>
            <p:cNvSpPr>
              <a:spLocks noChangeShapeType="1"/>
            </p:cNvSpPr>
            <p:nvPr/>
          </p:nvSpPr>
          <p:spPr bwMode="auto">
            <a:xfrm>
              <a:off x="3362" y="3755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4" name="Line 73"/>
            <p:cNvSpPr>
              <a:spLocks noChangeShapeType="1"/>
            </p:cNvSpPr>
            <p:nvPr/>
          </p:nvSpPr>
          <p:spPr bwMode="auto">
            <a:xfrm>
              <a:off x="3496" y="3515"/>
              <a:ext cx="0" cy="76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5" name="Line 74"/>
            <p:cNvSpPr>
              <a:spLocks noChangeShapeType="1"/>
            </p:cNvSpPr>
            <p:nvPr/>
          </p:nvSpPr>
          <p:spPr bwMode="auto">
            <a:xfrm>
              <a:off x="3502" y="375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6" name="Line 75"/>
            <p:cNvSpPr>
              <a:spLocks noChangeShapeType="1"/>
            </p:cNvSpPr>
            <p:nvPr/>
          </p:nvSpPr>
          <p:spPr bwMode="auto">
            <a:xfrm>
              <a:off x="4012" y="3755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7" name="Line 76"/>
            <p:cNvSpPr>
              <a:spLocks noChangeShapeType="1"/>
            </p:cNvSpPr>
            <p:nvPr/>
          </p:nvSpPr>
          <p:spPr bwMode="auto">
            <a:xfrm>
              <a:off x="3760" y="3761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8" name="Line 77"/>
            <p:cNvSpPr>
              <a:spLocks noChangeShapeType="1"/>
            </p:cNvSpPr>
            <p:nvPr/>
          </p:nvSpPr>
          <p:spPr bwMode="auto">
            <a:xfrm>
              <a:off x="3886" y="3761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89" name="Line 78"/>
            <p:cNvSpPr>
              <a:spLocks noChangeShapeType="1"/>
            </p:cNvSpPr>
            <p:nvPr/>
          </p:nvSpPr>
          <p:spPr bwMode="auto">
            <a:xfrm>
              <a:off x="4012" y="404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90" name="Line 79"/>
            <p:cNvSpPr>
              <a:spLocks noChangeShapeType="1"/>
            </p:cNvSpPr>
            <p:nvPr/>
          </p:nvSpPr>
          <p:spPr bwMode="auto">
            <a:xfrm>
              <a:off x="3891" y="375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06960" name="Rectangle 80"/>
          <p:cNvSpPr>
            <a:spLocks noChangeArrowheads="1"/>
          </p:cNvSpPr>
          <p:nvPr/>
        </p:nvSpPr>
        <p:spPr bwMode="auto">
          <a:xfrm>
            <a:off x="1108075" y="4352925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Therefore if data is 1010 it will transmit:</a:t>
            </a:r>
          </a:p>
        </p:txBody>
      </p:sp>
      <p:sp>
        <p:nvSpPr>
          <p:cNvPr id="506961" name="Rectangle 81"/>
          <p:cNvSpPr>
            <a:spLocks noChangeArrowheads="1"/>
          </p:cNvSpPr>
          <p:nvPr/>
        </p:nvSpPr>
        <p:spPr bwMode="auto">
          <a:xfrm>
            <a:off x="4629150" y="189865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zh-TW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1 0 1 1 0</a:t>
            </a:r>
          </a:p>
        </p:txBody>
      </p:sp>
      <p:sp>
        <p:nvSpPr>
          <p:cNvPr id="506962" name="Rectangle 82"/>
          <p:cNvSpPr>
            <a:spLocks noChangeArrowheads="1"/>
          </p:cNvSpPr>
          <p:nvPr/>
        </p:nvSpPr>
        <p:spPr bwMode="auto">
          <a:xfrm>
            <a:off x="4641850" y="3616325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zh-TW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0 1 0 0 1</a:t>
            </a:r>
          </a:p>
        </p:txBody>
      </p:sp>
      <p:sp>
        <p:nvSpPr>
          <p:cNvPr id="506963" name="Rectangle 83"/>
          <p:cNvSpPr>
            <a:spLocks noChangeArrowheads="1"/>
          </p:cNvSpPr>
          <p:nvPr/>
        </p:nvSpPr>
        <p:spPr bwMode="auto">
          <a:xfrm>
            <a:off x="2235200" y="50307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zh-TW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506964" name="Rectangle 84"/>
          <p:cNvSpPr>
            <a:spLocks noChangeArrowheads="1"/>
          </p:cNvSpPr>
          <p:nvPr/>
        </p:nvSpPr>
        <p:spPr bwMode="auto">
          <a:xfrm>
            <a:off x="3287713" y="5029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zh-TW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</a:p>
        </p:txBody>
      </p:sp>
      <p:sp>
        <p:nvSpPr>
          <p:cNvPr id="506965" name="Rectangle 85"/>
          <p:cNvSpPr>
            <a:spLocks noChangeArrowheads="1"/>
          </p:cNvSpPr>
          <p:nvPr/>
        </p:nvSpPr>
        <p:spPr bwMode="auto">
          <a:xfrm>
            <a:off x="4319588" y="50101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zh-TW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506966" name="Rectangle 86"/>
          <p:cNvSpPr>
            <a:spLocks noChangeArrowheads="1"/>
          </p:cNvSpPr>
          <p:nvPr/>
        </p:nvSpPr>
        <p:spPr bwMode="auto">
          <a:xfrm>
            <a:off x="5445125" y="4979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zh-TW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>
              <a:defRPr/>
            </a:pPr>
            <a:r>
              <a:rPr lang="en-US" altLang="zh-TW" sz="2400" smtClean="0"/>
              <a:t>Frequency Hopping Spread Spectrum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938" y="1270000"/>
            <a:ext cx="4227512" cy="4826000"/>
          </a:xfrm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Transmitted signal is spread over a wide range of frequencies. </a:t>
            </a:r>
            <a:r>
              <a:rPr lang="en-US" altLang="zh-TW" sz="1600" smtClean="0"/>
              <a:t>(i.e. 2.400-2.485 GHz)</a:t>
            </a:r>
            <a:endParaRPr lang="en-US" altLang="zh-TW" sz="1800" smtClean="0"/>
          </a:p>
          <a:p>
            <a:r>
              <a:rPr lang="en-US" altLang="zh-TW" sz="1800" smtClean="0"/>
              <a:t>Transmission usually hop 35 times per second.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H="1">
            <a:off x="5484813" y="5207000"/>
            <a:ext cx="34131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5229225" y="2181225"/>
            <a:ext cx="3625850" cy="3716338"/>
            <a:chOff x="3294" y="1374"/>
            <a:chExt cx="2284" cy="2341"/>
          </a:xfrm>
        </p:grpSpPr>
        <p:grpSp>
          <p:nvGrpSpPr>
            <p:cNvPr id="70679" name="Group 6"/>
            <p:cNvGrpSpPr>
              <a:grpSpLocks/>
            </p:cNvGrpSpPr>
            <p:nvPr/>
          </p:nvGrpSpPr>
          <p:grpSpPr bwMode="auto">
            <a:xfrm>
              <a:off x="3294" y="1374"/>
              <a:ext cx="2284" cy="2341"/>
              <a:chOff x="3294" y="1374"/>
              <a:chExt cx="2284" cy="2341"/>
            </a:xfrm>
          </p:grpSpPr>
          <p:sp>
            <p:nvSpPr>
              <p:cNvPr id="70695" name="Line 7"/>
              <p:cNvSpPr>
                <a:spLocks noChangeShapeType="1"/>
              </p:cNvSpPr>
              <p:nvPr/>
            </p:nvSpPr>
            <p:spPr bwMode="auto">
              <a:xfrm>
                <a:off x="3448" y="1374"/>
                <a:ext cx="0" cy="23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0696" name="Line 8"/>
              <p:cNvSpPr>
                <a:spLocks noChangeShapeType="1"/>
              </p:cNvSpPr>
              <p:nvPr/>
            </p:nvSpPr>
            <p:spPr bwMode="auto">
              <a:xfrm>
                <a:off x="3294" y="3544"/>
                <a:ext cx="22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0680" name="Line 9"/>
            <p:cNvSpPr>
              <a:spLocks noChangeShapeType="1"/>
            </p:cNvSpPr>
            <p:nvPr/>
          </p:nvSpPr>
          <p:spPr bwMode="auto">
            <a:xfrm>
              <a:off x="3666" y="1448"/>
              <a:ext cx="0" cy="20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3878" y="1428"/>
              <a:ext cx="0" cy="20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4124" y="1440"/>
              <a:ext cx="0" cy="20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3" name="Line 12"/>
            <p:cNvSpPr>
              <a:spLocks noChangeShapeType="1"/>
            </p:cNvSpPr>
            <p:nvPr/>
          </p:nvSpPr>
          <p:spPr bwMode="auto">
            <a:xfrm>
              <a:off x="4360" y="1463"/>
              <a:ext cx="0" cy="20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4" name="Line 13"/>
            <p:cNvSpPr>
              <a:spLocks noChangeShapeType="1"/>
            </p:cNvSpPr>
            <p:nvPr/>
          </p:nvSpPr>
          <p:spPr bwMode="auto">
            <a:xfrm>
              <a:off x="4605" y="1468"/>
              <a:ext cx="0" cy="20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5" name="Line 14"/>
            <p:cNvSpPr>
              <a:spLocks noChangeShapeType="1"/>
            </p:cNvSpPr>
            <p:nvPr/>
          </p:nvSpPr>
          <p:spPr bwMode="auto">
            <a:xfrm>
              <a:off x="5314" y="1465"/>
              <a:ext cx="0" cy="20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6" name="Line 15"/>
            <p:cNvSpPr>
              <a:spLocks noChangeShapeType="1"/>
            </p:cNvSpPr>
            <p:nvPr/>
          </p:nvSpPr>
          <p:spPr bwMode="auto">
            <a:xfrm>
              <a:off x="4834" y="1465"/>
              <a:ext cx="0" cy="20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7" name="Line 16"/>
            <p:cNvSpPr>
              <a:spLocks noChangeShapeType="1"/>
            </p:cNvSpPr>
            <p:nvPr/>
          </p:nvSpPr>
          <p:spPr bwMode="auto">
            <a:xfrm>
              <a:off x="5070" y="1470"/>
              <a:ext cx="0" cy="20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8" name="Line 17"/>
            <p:cNvSpPr>
              <a:spLocks noChangeShapeType="1"/>
            </p:cNvSpPr>
            <p:nvPr/>
          </p:nvSpPr>
          <p:spPr bwMode="auto">
            <a:xfrm>
              <a:off x="3463" y="3280"/>
              <a:ext cx="20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89" name="Line 18"/>
            <p:cNvSpPr>
              <a:spLocks noChangeShapeType="1"/>
            </p:cNvSpPr>
            <p:nvPr/>
          </p:nvSpPr>
          <p:spPr bwMode="auto">
            <a:xfrm>
              <a:off x="3451" y="3029"/>
              <a:ext cx="20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90" name="Line 19"/>
            <p:cNvSpPr>
              <a:spLocks noChangeShapeType="1"/>
            </p:cNvSpPr>
            <p:nvPr/>
          </p:nvSpPr>
          <p:spPr bwMode="auto">
            <a:xfrm>
              <a:off x="3448" y="2793"/>
              <a:ext cx="20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91" name="Line 20"/>
            <p:cNvSpPr>
              <a:spLocks noChangeShapeType="1"/>
            </p:cNvSpPr>
            <p:nvPr/>
          </p:nvSpPr>
          <p:spPr bwMode="auto">
            <a:xfrm>
              <a:off x="3454" y="2551"/>
              <a:ext cx="20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92" name="Line 21"/>
            <p:cNvSpPr>
              <a:spLocks noChangeShapeType="1"/>
            </p:cNvSpPr>
            <p:nvPr/>
          </p:nvSpPr>
          <p:spPr bwMode="auto">
            <a:xfrm>
              <a:off x="3442" y="2290"/>
              <a:ext cx="20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93" name="Line 22"/>
            <p:cNvSpPr>
              <a:spLocks noChangeShapeType="1"/>
            </p:cNvSpPr>
            <p:nvPr/>
          </p:nvSpPr>
          <p:spPr bwMode="auto">
            <a:xfrm>
              <a:off x="3456" y="2030"/>
              <a:ext cx="20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694" name="Line 23"/>
            <p:cNvSpPr>
              <a:spLocks noChangeShapeType="1"/>
            </p:cNvSpPr>
            <p:nvPr/>
          </p:nvSpPr>
          <p:spPr bwMode="auto">
            <a:xfrm>
              <a:off x="3444" y="1746"/>
              <a:ext cx="20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07928" name="Rectangle 24"/>
          <p:cNvSpPr>
            <a:spLocks noChangeArrowheads="1"/>
          </p:cNvSpPr>
          <p:nvPr/>
        </p:nvSpPr>
        <p:spPr bwMode="auto">
          <a:xfrm>
            <a:off x="8158163" y="569595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Time</a:t>
            </a:r>
          </a:p>
        </p:txBody>
      </p:sp>
      <p:grpSp>
        <p:nvGrpSpPr>
          <p:cNvPr id="70663" name="Group 25"/>
          <p:cNvGrpSpPr>
            <a:grpSpLocks/>
          </p:cNvGrpSpPr>
          <p:nvPr/>
        </p:nvGrpSpPr>
        <p:grpSpPr bwMode="auto">
          <a:xfrm>
            <a:off x="5046663" y="2552700"/>
            <a:ext cx="431800" cy="2908300"/>
            <a:chOff x="3179" y="1608"/>
            <a:chExt cx="272" cy="1832"/>
          </a:xfrm>
        </p:grpSpPr>
        <p:sp>
          <p:nvSpPr>
            <p:cNvPr id="507930" name="Rectangle 26"/>
            <p:cNvSpPr>
              <a:spLocks noChangeArrowheads="1"/>
            </p:cNvSpPr>
            <p:nvPr/>
          </p:nvSpPr>
          <p:spPr bwMode="auto">
            <a:xfrm>
              <a:off x="3203" y="264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zh-TW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  <a:r>
                <a:rPr lang="en-US" altLang="zh-TW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507931" name="Rectangle 27"/>
            <p:cNvSpPr>
              <a:spLocks noChangeArrowheads="1"/>
            </p:cNvSpPr>
            <p:nvPr/>
          </p:nvSpPr>
          <p:spPr bwMode="auto">
            <a:xfrm>
              <a:off x="3184" y="289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zh-TW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  <a:r>
                <a:rPr lang="en-US" altLang="zh-TW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  <p:sp>
          <p:nvSpPr>
            <p:cNvPr id="507932" name="Rectangle 28"/>
            <p:cNvSpPr>
              <a:spLocks noChangeArrowheads="1"/>
            </p:cNvSpPr>
            <p:nvPr/>
          </p:nvSpPr>
          <p:spPr bwMode="auto">
            <a:xfrm>
              <a:off x="3179" y="315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zh-TW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  <a:r>
                <a:rPr lang="en-US" altLang="zh-TW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</a:p>
          </p:txBody>
        </p:sp>
        <p:sp>
          <p:nvSpPr>
            <p:cNvPr id="507933" name="Rectangle 29"/>
            <p:cNvSpPr>
              <a:spLocks noChangeArrowheads="1"/>
            </p:cNvSpPr>
            <p:nvPr/>
          </p:nvSpPr>
          <p:spPr bwMode="auto">
            <a:xfrm>
              <a:off x="3211" y="240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zh-TW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  <a:r>
                <a:rPr lang="en-US" altLang="zh-TW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4</a:t>
              </a:r>
            </a:p>
          </p:txBody>
        </p:sp>
        <p:sp>
          <p:nvSpPr>
            <p:cNvPr id="507934" name="Rectangle 30"/>
            <p:cNvSpPr>
              <a:spLocks noChangeArrowheads="1"/>
            </p:cNvSpPr>
            <p:nvPr/>
          </p:nvSpPr>
          <p:spPr bwMode="auto">
            <a:xfrm>
              <a:off x="3208" y="215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zh-TW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  <a:r>
                <a:rPr lang="en-US" altLang="zh-TW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5</a:t>
              </a:r>
            </a:p>
          </p:txBody>
        </p:sp>
        <p:sp>
          <p:nvSpPr>
            <p:cNvPr id="507935" name="Rectangle 31"/>
            <p:cNvSpPr>
              <a:spLocks noChangeArrowheads="1"/>
            </p:cNvSpPr>
            <p:nvPr/>
          </p:nvSpPr>
          <p:spPr bwMode="auto">
            <a:xfrm>
              <a:off x="3207" y="1881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zh-TW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  <a:r>
                <a:rPr lang="en-US" altLang="zh-TW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6</a:t>
              </a:r>
            </a:p>
          </p:txBody>
        </p:sp>
        <p:sp>
          <p:nvSpPr>
            <p:cNvPr id="507936" name="Rectangle 32"/>
            <p:cNvSpPr>
              <a:spLocks noChangeArrowheads="1"/>
            </p:cNvSpPr>
            <p:nvPr/>
          </p:nvSpPr>
          <p:spPr bwMode="auto">
            <a:xfrm>
              <a:off x="3199" y="160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zh-TW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  <a:r>
                <a:rPr lang="en-US" altLang="zh-TW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7</a:t>
              </a:r>
            </a:p>
          </p:txBody>
        </p:sp>
      </p:grpSp>
      <p:sp>
        <p:nvSpPr>
          <p:cNvPr id="70664" name="Line 33"/>
          <p:cNvSpPr>
            <a:spLocks noChangeShapeType="1"/>
          </p:cNvSpPr>
          <p:nvPr/>
        </p:nvSpPr>
        <p:spPr bwMode="auto">
          <a:xfrm flipH="1">
            <a:off x="5794375" y="4425950"/>
            <a:ext cx="341313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65" name="Line 34"/>
          <p:cNvSpPr>
            <a:spLocks noChangeShapeType="1"/>
          </p:cNvSpPr>
          <p:nvPr/>
        </p:nvSpPr>
        <p:spPr bwMode="auto">
          <a:xfrm flipH="1">
            <a:off x="6181725" y="4802188"/>
            <a:ext cx="341313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66" name="Line 35"/>
          <p:cNvSpPr>
            <a:spLocks noChangeShapeType="1"/>
          </p:cNvSpPr>
          <p:nvPr/>
        </p:nvSpPr>
        <p:spPr bwMode="auto">
          <a:xfrm flipH="1">
            <a:off x="6557963" y="3219450"/>
            <a:ext cx="34131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67" name="Line 36"/>
          <p:cNvSpPr>
            <a:spLocks noChangeShapeType="1"/>
          </p:cNvSpPr>
          <p:nvPr/>
        </p:nvSpPr>
        <p:spPr bwMode="auto">
          <a:xfrm flipH="1">
            <a:off x="6921500" y="3648075"/>
            <a:ext cx="341313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68" name="Line 37"/>
          <p:cNvSpPr>
            <a:spLocks noChangeShapeType="1"/>
          </p:cNvSpPr>
          <p:nvPr/>
        </p:nvSpPr>
        <p:spPr bwMode="auto">
          <a:xfrm flipH="1">
            <a:off x="7296150" y="4430713"/>
            <a:ext cx="341313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69" name="Line 38"/>
          <p:cNvSpPr>
            <a:spLocks noChangeShapeType="1"/>
          </p:cNvSpPr>
          <p:nvPr/>
        </p:nvSpPr>
        <p:spPr bwMode="auto">
          <a:xfrm flipH="1">
            <a:off x="7678738" y="2776538"/>
            <a:ext cx="34131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70" name="Line 39"/>
          <p:cNvSpPr>
            <a:spLocks noChangeShapeType="1"/>
          </p:cNvSpPr>
          <p:nvPr/>
        </p:nvSpPr>
        <p:spPr bwMode="auto">
          <a:xfrm flipH="1">
            <a:off x="8067675" y="4044950"/>
            <a:ext cx="341313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7944" name="Rectangle 40"/>
          <p:cNvSpPr>
            <a:spLocks noChangeArrowheads="1"/>
          </p:cNvSpPr>
          <p:nvPr/>
        </p:nvSpPr>
        <p:spPr bwMode="auto">
          <a:xfrm rot="16200000">
            <a:off x="4781550" y="1846263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altLang="zh-TW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Freq.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>
              <a:defRPr/>
            </a:pPr>
            <a:r>
              <a:rPr lang="en-US" altLang="zh-TW" smtClean="0"/>
              <a:t>Antenna Types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8025" y="4349750"/>
            <a:ext cx="4133850" cy="506413"/>
          </a:xfrm>
          <a:noFill/>
        </p:spPr>
        <p:txBody>
          <a:bodyPr lIns="92075" tIns="46038" rIns="92075" bIns="46038"/>
          <a:lstStyle/>
          <a:p>
            <a:pPr marL="342900" indent="-342900" defTabSz="914400"/>
            <a:r>
              <a:rPr lang="en-US" altLang="zh-TW" sz="1600" smtClean="0"/>
              <a:t>YAGI Directional Antenna</a:t>
            </a:r>
          </a:p>
        </p:txBody>
      </p:sp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1219200" y="5791200"/>
            <a:ext cx="370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altLang="zh-TW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Omni Directional Antenna</a:t>
            </a:r>
          </a:p>
        </p:txBody>
      </p:sp>
      <p:pic>
        <p:nvPicPr>
          <p:cNvPr id="7168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1798638"/>
            <a:ext cx="3694113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26670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Line 7"/>
          <p:cNvSpPr>
            <a:spLocks noChangeShapeType="1"/>
          </p:cNvSpPr>
          <p:nvPr/>
        </p:nvSpPr>
        <p:spPr bwMode="auto">
          <a:xfrm flipH="1">
            <a:off x="1720850" y="4386263"/>
            <a:ext cx="715963" cy="1582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How to deal with Radio Propagation</a:t>
            </a:r>
          </a:p>
        </p:txBody>
      </p:sp>
      <p:pic>
        <p:nvPicPr>
          <p:cNvPr id="2053" name="Picture 4" descr="f3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2390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4572000" y="1905000"/>
            <a:ext cx="304800" cy="914400"/>
            <a:chOff x="4972" y="1440"/>
            <a:chExt cx="343" cy="1965"/>
          </a:xfrm>
        </p:grpSpPr>
        <p:sp>
          <p:nvSpPr>
            <p:cNvPr id="2157" name="Rectangle 6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158" name="Freeform 7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9" name="Freeform 8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0" name="Freeform 9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1" name="Freeform 10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2" name="Freeform 11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3" name="Freeform 12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4" name="Freeform 13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5" name="Freeform 14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6" name="Freeform 15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7" name="Freeform 16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8" name="Freeform 17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9" name="Freeform 18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0" name="Freeform 19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" name="Freeform 20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2" name="Freeform 21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3" name="Freeform 22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4" name="Freeform 23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5" name="Freeform 24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6" name="Freeform 25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7" name="Freeform 26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8" name="Freeform 27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9" name="Freeform 28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80" name="Freeform 29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81" name="Freeform 30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82" name="Freeform 31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83" name="Freeform 32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84" name="Freeform 33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85" name="Freeform 34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86" name="Rectangle 35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187" name="Rectangle 36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2055" name="Group 37"/>
          <p:cNvGrpSpPr>
            <a:grpSpLocks/>
          </p:cNvGrpSpPr>
          <p:nvPr/>
        </p:nvGrpSpPr>
        <p:grpSpPr bwMode="auto">
          <a:xfrm>
            <a:off x="4343400" y="2971800"/>
            <a:ext cx="304800" cy="914400"/>
            <a:chOff x="4972" y="1440"/>
            <a:chExt cx="343" cy="1965"/>
          </a:xfrm>
        </p:grpSpPr>
        <p:sp>
          <p:nvSpPr>
            <p:cNvPr id="2126" name="Rectangle 38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EF240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127" name="Freeform 39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28" name="Freeform 40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29" name="Freeform 41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0" name="Freeform 42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1" name="Freeform 43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2" name="Freeform 44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3" name="Freeform 45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4" name="Freeform 46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5" name="Freeform 47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6" name="Freeform 48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7" name="Freeform 49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8" name="Freeform 50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39" name="Freeform 51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0" name="Freeform 52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1" name="Freeform 53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2" name="Freeform 54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3" name="Freeform 55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4" name="Freeform 56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5" name="Freeform 57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6" name="Freeform 58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7" name="Freeform 59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8" name="Freeform 60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9" name="Freeform 61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0" name="Freeform 62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" name="Freeform 63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" name="Freeform 64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" name="Freeform 65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4" name="Freeform 66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5" name="Rectangle 67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156" name="Rectangle 68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2056" name="Group 69"/>
          <p:cNvGrpSpPr>
            <a:grpSpLocks/>
          </p:cNvGrpSpPr>
          <p:nvPr/>
        </p:nvGrpSpPr>
        <p:grpSpPr bwMode="auto">
          <a:xfrm>
            <a:off x="4800600" y="3581400"/>
            <a:ext cx="304800" cy="914400"/>
            <a:chOff x="4972" y="1440"/>
            <a:chExt cx="343" cy="1965"/>
          </a:xfrm>
        </p:grpSpPr>
        <p:sp>
          <p:nvSpPr>
            <p:cNvPr id="2095" name="Rectangle 70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096" name="Freeform 71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97" name="Freeform 72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98" name="Freeform 73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99" name="Freeform 74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0" name="Freeform 75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1" name="Freeform 76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2" name="Freeform 77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3" name="Freeform 78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4" name="Freeform 79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5" name="Freeform 80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6" name="Freeform 81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7" name="Freeform 82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8" name="Freeform 83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09" name="Freeform 84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0" name="Freeform 85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1" name="Freeform 86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2" name="Freeform 87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3" name="Freeform 88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4" name="Freeform 89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5" name="Freeform 90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6" name="Freeform 91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7" name="Freeform 92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8" name="Freeform 93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19" name="Freeform 94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20" name="Freeform 95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21" name="Freeform 96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22" name="Freeform 97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23" name="Freeform 98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24" name="Rectangle 99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125" name="Rectangle 100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aphicFrame>
        <p:nvGraphicFramePr>
          <p:cNvPr id="2050" name="Object 101"/>
          <p:cNvGraphicFramePr>
            <a:graphicFrameLocks/>
          </p:cNvGraphicFramePr>
          <p:nvPr/>
        </p:nvGraphicFramePr>
        <p:xfrm>
          <a:off x="8001000" y="2057400"/>
          <a:ext cx="757238" cy="427038"/>
        </p:xfrm>
        <a:graphic>
          <a:graphicData uri="http://schemas.openxmlformats.org/presentationml/2006/ole">
            <p:oleObj spid="_x0000_s2050" name="多媒體項目" r:id="rId4" imgW="3657600" imgH="2036520" progId="MS_ClipArt_Gallery.2">
              <p:embed/>
            </p:oleObj>
          </a:graphicData>
        </a:graphic>
      </p:graphicFrame>
      <p:graphicFrame>
        <p:nvGraphicFramePr>
          <p:cNvPr id="2051" name="Object 102"/>
          <p:cNvGraphicFramePr>
            <a:graphicFrameLocks/>
          </p:cNvGraphicFramePr>
          <p:nvPr/>
        </p:nvGraphicFramePr>
        <p:xfrm>
          <a:off x="8001000" y="2895600"/>
          <a:ext cx="838200" cy="685800"/>
        </p:xfrm>
        <a:graphic>
          <a:graphicData uri="http://schemas.openxmlformats.org/presentationml/2006/ole">
            <p:oleObj spid="_x0000_s2051" name="多媒體項目" r:id="rId5" imgW="3657600" imgH="3238200" progId="MS_ClipArt_Gallery.2">
              <p:embed/>
            </p:oleObj>
          </a:graphicData>
        </a:graphic>
      </p:graphicFrame>
      <p:pic>
        <p:nvPicPr>
          <p:cNvPr id="2057" name="Picture 103" descr="Compu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" name="Group 104"/>
          <p:cNvGrpSpPr>
            <a:grpSpLocks/>
          </p:cNvGrpSpPr>
          <p:nvPr/>
        </p:nvGrpSpPr>
        <p:grpSpPr bwMode="auto">
          <a:xfrm>
            <a:off x="7086600" y="2895600"/>
            <a:ext cx="838200" cy="838200"/>
            <a:chOff x="4212" y="3154"/>
            <a:chExt cx="337" cy="399"/>
          </a:xfrm>
        </p:grpSpPr>
        <p:grpSp>
          <p:nvGrpSpPr>
            <p:cNvPr id="2066" name="Group 105"/>
            <p:cNvGrpSpPr>
              <a:grpSpLocks/>
            </p:cNvGrpSpPr>
            <p:nvPr/>
          </p:nvGrpSpPr>
          <p:grpSpPr bwMode="auto">
            <a:xfrm>
              <a:off x="4420" y="3317"/>
              <a:ext cx="50" cy="236"/>
              <a:chOff x="4420" y="3317"/>
              <a:chExt cx="50" cy="236"/>
            </a:xfrm>
          </p:grpSpPr>
          <p:sp>
            <p:nvSpPr>
              <p:cNvPr id="2092" name="Freeform 106"/>
              <p:cNvSpPr>
                <a:spLocks/>
              </p:cNvSpPr>
              <p:nvPr/>
            </p:nvSpPr>
            <p:spPr bwMode="auto">
              <a:xfrm>
                <a:off x="4441" y="3317"/>
                <a:ext cx="29" cy="236"/>
              </a:xfrm>
              <a:custGeom>
                <a:avLst/>
                <a:gdLst>
                  <a:gd name="T0" fmla="*/ 0 w 29"/>
                  <a:gd name="T1" fmla="*/ 13 h 236"/>
                  <a:gd name="T2" fmla="*/ 0 w 29"/>
                  <a:gd name="T3" fmla="*/ 235 h 236"/>
                  <a:gd name="T4" fmla="*/ 28 w 29"/>
                  <a:gd name="T5" fmla="*/ 216 h 236"/>
                  <a:gd name="T6" fmla="*/ 28 w 29"/>
                  <a:gd name="T7" fmla="*/ 0 h 236"/>
                  <a:gd name="T8" fmla="*/ 0 w 29"/>
                  <a:gd name="T9" fmla="*/ 13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36"/>
                  <a:gd name="T17" fmla="*/ 29 w 29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36">
                    <a:moveTo>
                      <a:pt x="0" y="13"/>
                    </a:moveTo>
                    <a:lnTo>
                      <a:pt x="0" y="235"/>
                    </a:lnTo>
                    <a:lnTo>
                      <a:pt x="28" y="216"/>
                    </a:lnTo>
                    <a:lnTo>
                      <a:pt x="28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402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93" name="Freeform 107"/>
              <p:cNvSpPr>
                <a:spLocks/>
              </p:cNvSpPr>
              <p:nvPr/>
            </p:nvSpPr>
            <p:spPr bwMode="auto">
              <a:xfrm>
                <a:off x="4420" y="3331"/>
                <a:ext cx="22" cy="221"/>
              </a:xfrm>
              <a:custGeom>
                <a:avLst/>
                <a:gdLst>
                  <a:gd name="T0" fmla="*/ 21 w 22"/>
                  <a:gd name="T1" fmla="*/ 0 h 221"/>
                  <a:gd name="T2" fmla="*/ 21 w 22"/>
                  <a:gd name="T3" fmla="*/ 220 h 221"/>
                  <a:gd name="T4" fmla="*/ 0 w 22"/>
                  <a:gd name="T5" fmla="*/ 220 h 221"/>
                  <a:gd name="T6" fmla="*/ 0 w 22"/>
                  <a:gd name="T7" fmla="*/ 0 h 221"/>
                  <a:gd name="T8" fmla="*/ 21 w 22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1"/>
                  <a:gd name="T17" fmla="*/ 22 w 22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1">
                    <a:moveTo>
                      <a:pt x="21" y="0"/>
                    </a:moveTo>
                    <a:lnTo>
                      <a:pt x="21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804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94" name="Freeform 108"/>
              <p:cNvSpPr>
                <a:spLocks/>
              </p:cNvSpPr>
              <p:nvPr/>
            </p:nvSpPr>
            <p:spPr bwMode="auto">
              <a:xfrm>
                <a:off x="4420" y="3317"/>
                <a:ext cx="50" cy="17"/>
              </a:xfrm>
              <a:custGeom>
                <a:avLst/>
                <a:gdLst>
                  <a:gd name="T0" fmla="*/ 0 w 50"/>
                  <a:gd name="T1" fmla="*/ 16 h 17"/>
                  <a:gd name="T2" fmla="*/ 21 w 50"/>
                  <a:gd name="T3" fmla="*/ 16 h 17"/>
                  <a:gd name="T4" fmla="*/ 49 w 50"/>
                  <a:gd name="T5" fmla="*/ 0 h 17"/>
                  <a:gd name="T6" fmla="*/ 29 w 50"/>
                  <a:gd name="T7" fmla="*/ 0 h 17"/>
                  <a:gd name="T8" fmla="*/ 0 w 50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7"/>
                  <a:gd name="T17" fmla="*/ 50 w 5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7">
                    <a:moveTo>
                      <a:pt x="0" y="16"/>
                    </a:moveTo>
                    <a:lnTo>
                      <a:pt x="21" y="16"/>
                    </a:lnTo>
                    <a:lnTo>
                      <a:pt x="49" y="0"/>
                    </a:lnTo>
                    <a:lnTo>
                      <a:pt x="29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06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067" name="Group 109"/>
            <p:cNvGrpSpPr>
              <a:grpSpLocks/>
            </p:cNvGrpSpPr>
            <p:nvPr/>
          </p:nvGrpSpPr>
          <p:grpSpPr bwMode="auto">
            <a:xfrm>
              <a:off x="4212" y="3367"/>
              <a:ext cx="189" cy="138"/>
              <a:chOff x="4212" y="3367"/>
              <a:chExt cx="189" cy="138"/>
            </a:xfrm>
          </p:grpSpPr>
          <p:sp>
            <p:nvSpPr>
              <p:cNvPr id="2088" name="Freeform 110"/>
              <p:cNvSpPr>
                <a:spLocks/>
              </p:cNvSpPr>
              <p:nvPr/>
            </p:nvSpPr>
            <p:spPr bwMode="auto">
              <a:xfrm>
                <a:off x="4248" y="3488"/>
                <a:ext cx="36" cy="17"/>
              </a:xfrm>
              <a:custGeom>
                <a:avLst/>
                <a:gdLst>
                  <a:gd name="T0" fmla="*/ 0 w 36"/>
                  <a:gd name="T1" fmla="*/ 0 h 17"/>
                  <a:gd name="T2" fmla="*/ 35 w 36"/>
                  <a:gd name="T3" fmla="*/ 5 h 17"/>
                  <a:gd name="T4" fmla="*/ 35 w 36"/>
                  <a:gd name="T5" fmla="*/ 16 h 17"/>
                  <a:gd name="T6" fmla="*/ 0 w 36"/>
                  <a:gd name="T7" fmla="*/ 10 h 17"/>
                  <a:gd name="T8" fmla="*/ 0 w 3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0" y="0"/>
                    </a:moveTo>
                    <a:lnTo>
                      <a:pt x="35" y="5"/>
                    </a:lnTo>
                    <a:lnTo>
                      <a:pt x="35" y="16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40404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089" name="Group 111"/>
              <p:cNvGrpSpPr>
                <a:grpSpLocks/>
              </p:cNvGrpSpPr>
              <p:nvPr/>
            </p:nvGrpSpPr>
            <p:grpSpPr bwMode="auto">
              <a:xfrm>
                <a:off x="4212" y="3367"/>
                <a:ext cx="189" cy="126"/>
                <a:chOff x="4212" y="3367"/>
                <a:chExt cx="189" cy="126"/>
              </a:xfrm>
            </p:grpSpPr>
            <p:sp>
              <p:nvSpPr>
                <p:cNvPr id="2090" name="Freeform 112"/>
                <p:cNvSpPr>
                  <a:spLocks/>
                </p:cNvSpPr>
                <p:nvPr/>
              </p:nvSpPr>
              <p:spPr bwMode="auto">
                <a:xfrm>
                  <a:off x="4212" y="3367"/>
                  <a:ext cx="189" cy="126"/>
                </a:xfrm>
                <a:custGeom>
                  <a:avLst/>
                  <a:gdLst>
                    <a:gd name="T0" fmla="*/ 52 w 189"/>
                    <a:gd name="T1" fmla="*/ 4 h 126"/>
                    <a:gd name="T2" fmla="*/ 51 w 189"/>
                    <a:gd name="T3" fmla="*/ 0 h 126"/>
                    <a:gd name="T4" fmla="*/ 188 w 189"/>
                    <a:gd name="T5" fmla="*/ 0 h 126"/>
                    <a:gd name="T6" fmla="*/ 188 w 189"/>
                    <a:gd name="T7" fmla="*/ 4 h 126"/>
                    <a:gd name="T8" fmla="*/ 136 w 189"/>
                    <a:gd name="T9" fmla="*/ 88 h 126"/>
                    <a:gd name="T10" fmla="*/ 132 w 189"/>
                    <a:gd name="T11" fmla="*/ 95 h 126"/>
                    <a:gd name="T12" fmla="*/ 126 w 189"/>
                    <a:gd name="T13" fmla="*/ 100 h 126"/>
                    <a:gd name="T14" fmla="*/ 120 w 189"/>
                    <a:gd name="T15" fmla="*/ 105 h 126"/>
                    <a:gd name="T16" fmla="*/ 114 w 189"/>
                    <a:gd name="T17" fmla="*/ 112 h 126"/>
                    <a:gd name="T18" fmla="*/ 110 w 189"/>
                    <a:gd name="T19" fmla="*/ 115 h 126"/>
                    <a:gd name="T20" fmla="*/ 105 w 189"/>
                    <a:gd name="T21" fmla="*/ 117 h 126"/>
                    <a:gd name="T22" fmla="*/ 99 w 189"/>
                    <a:gd name="T23" fmla="*/ 120 h 126"/>
                    <a:gd name="T24" fmla="*/ 94 w 189"/>
                    <a:gd name="T25" fmla="*/ 121 h 126"/>
                    <a:gd name="T26" fmla="*/ 87 w 189"/>
                    <a:gd name="T27" fmla="*/ 122 h 126"/>
                    <a:gd name="T28" fmla="*/ 80 w 189"/>
                    <a:gd name="T29" fmla="*/ 123 h 126"/>
                    <a:gd name="T30" fmla="*/ 72 w 189"/>
                    <a:gd name="T31" fmla="*/ 125 h 126"/>
                    <a:gd name="T32" fmla="*/ 65 w 189"/>
                    <a:gd name="T33" fmla="*/ 125 h 126"/>
                    <a:gd name="T34" fmla="*/ 56 w 189"/>
                    <a:gd name="T35" fmla="*/ 125 h 126"/>
                    <a:gd name="T36" fmla="*/ 47 w 189"/>
                    <a:gd name="T37" fmla="*/ 123 h 126"/>
                    <a:gd name="T38" fmla="*/ 39 w 189"/>
                    <a:gd name="T39" fmla="*/ 122 h 126"/>
                    <a:gd name="T40" fmla="*/ 34 w 189"/>
                    <a:gd name="T41" fmla="*/ 121 h 126"/>
                    <a:gd name="T42" fmla="*/ 28 w 189"/>
                    <a:gd name="T43" fmla="*/ 121 h 126"/>
                    <a:gd name="T44" fmla="*/ 24 w 189"/>
                    <a:gd name="T45" fmla="*/ 119 h 126"/>
                    <a:gd name="T46" fmla="*/ 20 w 189"/>
                    <a:gd name="T47" fmla="*/ 116 h 126"/>
                    <a:gd name="T48" fmla="*/ 15 w 189"/>
                    <a:gd name="T49" fmla="*/ 113 h 126"/>
                    <a:gd name="T50" fmla="*/ 12 w 189"/>
                    <a:gd name="T51" fmla="*/ 110 h 126"/>
                    <a:gd name="T52" fmla="*/ 9 w 189"/>
                    <a:gd name="T53" fmla="*/ 107 h 126"/>
                    <a:gd name="T54" fmla="*/ 6 w 189"/>
                    <a:gd name="T55" fmla="*/ 104 h 126"/>
                    <a:gd name="T56" fmla="*/ 3 w 189"/>
                    <a:gd name="T57" fmla="*/ 100 h 126"/>
                    <a:gd name="T58" fmla="*/ 2 w 189"/>
                    <a:gd name="T59" fmla="*/ 99 h 126"/>
                    <a:gd name="T60" fmla="*/ 0 w 189"/>
                    <a:gd name="T61" fmla="*/ 95 h 126"/>
                    <a:gd name="T62" fmla="*/ 0 w 189"/>
                    <a:gd name="T63" fmla="*/ 90 h 126"/>
                    <a:gd name="T64" fmla="*/ 0 w 189"/>
                    <a:gd name="T65" fmla="*/ 82 h 126"/>
                    <a:gd name="T66" fmla="*/ 0 w 189"/>
                    <a:gd name="T67" fmla="*/ 76 h 126"/>
                    <a:gd name="T68" fmla="*/ 3 w 189"/>
                    <a:gd name="T69" fmla="*/ 70 h 126"/>
                    <a:gd name="T70" fmla="*/ 9 w 189"/>
                    <a:gd name="T71" fmla="*/ 59 h 126"/>
                    <a:gd name="T72" fmla="*/ 52 w 189"/>
                    <a:gd name="T73" fmla="*/ 4 h 1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9"/>
                    <a:gd name="T112" fmla="*/ 0 h 126"/>
                    <a:gd name="T113" fmla="*/ 189 w 189"/>
                    <a:gd name="T114" fmla="*/ 126 h 1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9" h="126">
                      <a:moveTo>
                        <a:pt x="52" y="4"/>
                      </a:moveTo>
                      <a:lnTo>
                        <a:pt x="51" y="0"/>
                      </a:lnTo>
                      <a:lnTo>
                        <a:pt x="188" y="0"/>
                      </a:lnTo>
                      <a:lnTo>
                        <a:pt x="188" y="4"/>
                      </a:lnTo>
                      <a:lnTo>
                        <a:pt x="136" y="88"/>
                      </a:lnTo>
                      <a:lnTo>
                        <a:pt x="132" y="95"/>
                      </a:lnTo>
                      <a:lnTo>
                        <a:pt x="126" y="100"/>
                      </a:lnTo>
                      <a:lnTo>
                        <a:pt x="120" y="105"/>
                      </a:lnTo>
                      <a:lnTo>
                        <a:pt x="114" y="112"/>
                      </a:lnTo>
                      <a:lnTo>
                        <a:pt x="110" y="115"/>
                      </a:lnTo>
                      <a:lnTo>
                        <a:pt x="105" y="117"/>
                      </a:lnTo>
                      <a:lnTo>
                        <a:pt x="99" y="120"/>
                      </a:lnTo>
                      <a:lnTo>
                        <a:pt x="94" y="121"/>
                      </a:lnTo>
                      <a:lnTo>
                        <a:pt x="87" y="122"/>
                      </a:lnTo>
                      <a:lnTo>
                        <a:pt x="80" y="123"/>
                      </a:lnTo>
                      <a:lnTo>
                        <a:pt x="72" y="125"/>
                      </a:lnTo>
                      <a:lnTo>
                        <a:pt x="65" y="125"/>
                      </a:lnTo>
                      <a:lnTo>
                        <a:pt x="56" y="125"/>
                      </a:lnTo>
                      <a:lnTo>
                        <a:pt x="47" y="123"/>
                      </a:lnTo>
                      <a:lnTo>
                        <a:pt x="39" y="122"/>
                      </a:lnTo>
                      <a:lnTo>
                        <a:pt x="34" y="121"/>
                      </a:lnTo>
                      <a:lnTo>
                        <a:pt x="28" y="121"/>
                      </a:lnTo>
                      <a:lnTo>
                        <a:pt x="24" y="119"/>
                      </a:lnTo>
                      <a:lnTo>
                        <a:pt x="20" y="116"/>
                      </a:lnTo>
                      <a:lnTo>
                        <a:pt x="15" y="113"/>
                      </a:lnTo>
                      <a:lnTo>
                        <a:pt x="12" y="110"/>
                      </a:lnTo>
                      <a:lnTo>
                        <a:pt x="9" y="107"/>
                      </a:lnTo>
                      <a:lnTo>
                        <a:pt x="6" y="104"/>
                      </a:lnTo>
                      <a:lnTo>
                        <a:pt x="3" y="100"/>
                      </a:lnTo>
                      <a:lnTo>
                        <a:pt x="2" y="99"/>
                      </a:lnTo>
                      <a:lnTo>
                        <a:pt x="0" y="95"/>
                      </a:lnTo>
                      <a:lnTo>
                        <a:pt x="0" y="90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3" y="70"/>
                      </a:lnTo>
                      <a:lnTo>
                        <a:pt x="9" y="59"/>
                      </a:lnTo>
                      <a:lnTo>
                        <a:pt x="52" y="4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40404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91" name="Freeform 113"/>
                <p:cNvSpPr>
                  <a:spLocks/>
                </p:cNvSpPr>
                <p:nvPr/>
              </p:nvSpPr>
              <p:spPr bwMode="auto">
                <a:xfrm>
                  <a:off x="4212" y="3367"/>
                  <a:ext cx="189" cy="122"/>
                </a:xfrm>
                <a:custGeom>
                  <a:avLst/>
                  <a:gdLst>
                    <a:gd name="T0" fmla="*/ 52 w 189"/>
                    <a:gd name="T1" fmla="*/ 0 h 122"/>
                    <a:gd name="T2" fmla="*/ 188 w 189"/>
                    <a:gd name="T3" fmla="*/ 0 h 122"/>
                    <a:gd name="T4" fmla="*/ 136 w 189"/>
                    <a:gd name="T5" fmla="*/ 83 h 122"/>
                    <a:gd name="T6" fmla="*/ 132 w 189"/>
                    <a:gd name="T7" fmla="*/ 90 h 122"/>
                    <a:gd name="T8" fmla="*/ 126 w 189"/>
                    <a:gd name="T9" fmla="*/ 96 h 122"/>
                    <a:gd name="T10" fmla="*/ 120 w 189"/>
                    <a:gd name="T11" fmla="*/ 101 h 122"/>
                    <a:gd name="T12" fmla="*/ 114 w 189"/>
                    <a:gd name="T13" fmla="*/ 106 h 122"/>
                    <a:gd name="T14" fmla="*/ 110 w 189"/>
                    <a:gd name="T15" fmla="*/ 109 h 122"/>
                    <a:gd name="T16" fmla="*/ 105 w 189"/>
                    <a:gd name="T17" fmla="*/ 112 h 122"/>
                    <a:gd name="T18" fmla="*/ 99 w 189"/>
                    <a:gd name="T19" fmla="*/ 114 h 122"/>
                    <a:gd name="T20" fmla="*/ 94 w 189"/>
                    <a:gd name="T21" fmla="*/ 117 h 122"/>
                    <a:gd name="T22" fmla="*/ 87 w 189"/>
                    <a:gd name="T23" fmla="*/ 117 h 122"/>
                    <a:gd name="T24" fmla="*/ 80 w 189"/>
                    <a:gd name="T25" fmla="*/ 118 h 122"/>
                    <a:gd name="T26" fmla="*/ 72 w 189"/>
                    <a:gd name="T27" fmla="*/ 119 h 122"/>
                    <a:gd name="T28" fmla="*/ 65 w 189"/>
                    <a:gd name="T29" fmla="*/ 121 h 122"/>
                    <a:gd name="T30" fmla="*/ 56 w 189"/>
                    <a:gd name="T31" fmla="*/ 119 h 122"/>
                    <a:gd name="T32" fmla="*/ 47 w 189"/>
                    <a:gd name="T33" fmla="*/ 118 h 122"/>
                    <a:gd name="T34" fmla="*/ 39 w 189"/>
                    <a:gd name="T35" fmla="*/ 118 h 122"/>
                    <a:gd name="T36" fmla="*/ 34 w 189"/>
                    <a:gd name="T37" fmla="*/ 117 h 122"/>
                    <a:gd name="T38" fmla="*/ 28 w 189"/>
                    <a:gd name="T39" fmla="*/ 115 h 122"/>
                    <a:gd name="T40" fmla="*/ 24 w 189"/>
                    <a:gd name="T41" fmla="*/ 113 h 122"/>
                    <a:gd name="T42" fmla="*/ 20 w 189"/>
                    <a:gd name="T43" fmla="*/ 111 h 122"/>
                    <a:gd name="T44" fmla="*/ 15 w 189"/>
                    <a:gd name="T45" fmla="*/ 108 h 122"/>
                    <a:gd name="T46" fmla="*/ 12 w 189"/>
                    <a:gd name="T47" fmla="*/ 104 h 122"/>
                    <a:gd name="T48" fmla="*/ 9 w 189"/>
                    <a:gd name="T49" fmla="*/ 101 h 122"/>
                    <a:gd name="T50" fmla="*/ 6 w 189"/>
                    <a:gd name="T51" fmla="*/ 100 h 122"/>
                    <a:gd name="T52" fmla="*/ 3 w 189"/>
                    <a:gd name="T53" fmla="*/ 96 h 122"/>
                    <a:gd name="T54" fmla="*/ 2 w 189"/>
                    <a:gd name="T55" fmla="*/ 93 h 122"/>
                    <a:gd name="T56" fmla="*/ 0 w 189"/>
                    <a:gd name="T57" fmla="*/ 90 h 122"/>
                    <a:gd name="T58" fmla="*/ 0 w 189"/>
                    <a:gd name="T59" fmla="*/ 85 h 122"/>
                    <a:gd name="T60" fmla="*/ 0 w 189"/>
                    <a:gd name="T61" fmla="*/ 77 h 122"/>
                    <a:gd name="T62" fmla="*/ 0 w 189"/>
                    <a:gd name="T63" fmla="*/ 71 h 122"/>
                    <a:gd name="T64" fmla="*/ 3 w 189"/>
                    <a:gd name="T65" fmla="*/ 64 h 122"/>
                    <a:gd name="T66" fmla="*/ 9 w 189"/>
                    <a:gd name="T67" fmla="*/ 56 h 122"/>
                    <a:gd name="T68" fmla="*/ 52 w 189"/>
                    <a:gd name="T69" fmla="*/ 0 h 1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9"/>
                    <a:gd name="T106" fmla="*/ 0 h 122"/>
                    <a:gd name="T107" fmla="*/ 189 w 189"/>
                    <a:gd name="T108" fmla="*/ 122 h 1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9" h="122">
                      <a:moveTo>
                        <a:pt x="52" y="0"/>
                      </a:moveTo>
                      <a:lnTo>
                        <a:pt x="188" y="0"/>
                      </a:lnTo>
                      <a:lnTo>
                        <a:pt x="136" y="83"/>
                      </a:lnTo>
                      <a:lnTo>
                        <a:pt x="132" y="90"/>
                      </a:lnTo>
                      <a:lnTo>
                        <a:pt x="126" y="96"/>
                      </a:lnTo>
                      <a:lnTo>
                        <a:pt x="120" y="101"/>
                      </a:lnTo>
                      <a:lnTo>
                        <a:pt x="114" y="106"/>
                      </a:lnTo>
                      <a:lnTo>
                        <a:pt x="110" y="109"/>
                      </a:lnTo>
                      <a:lnTo>
                        <a:pt x="105" y="112"/>
                      </a:lnTo>
                      <a:lnTo>
                        <a:pt x="99" y="114"/>
                      </a:lnTo>
                      <a:lnTo>
                        <a:pt x="94" y="117"/>
                      </a:lnTo>
                      <a:lnTo>
                        <a:pt x="87" y="117"/>
                      </a:lnTo>
                      <a:lnTo>
                        <a:pt x="80" y="118"/>
                      </a:lnTo>
                      <a:lnTo>
                        <a:pt x="72" y="119"/>
                      </a:lnTo>
                      <a:lnTo>
                        <a:pt x="65" y="121"/>
                      </a:lnTo>
                      <a:lnTo>
                        <a:pt x="56" y="119"/>
                      </a:lnTo>
                      <a:lnTo>
                        <a:pt x="47" y="118"/>
                      </a:lnTo>
                      <a:lnTo>
                        <a:pt x="39" y="118"/>
                      </a:lnTo>
                      <a:lnTo>
                        <a:pt x="34" y="117"/>
                      </a:lnTo>
                      <a:lnTo>
                        <a:pt x="28" y="115"/>
                      </a:lnTo>
                      <a:lnTo>
                        <a:pt x="24" y="113"/>
                      </a:lnTo>
                      <a:lnTo>
                        <a:pt x="20" y="111"/>
                      </a:lnTo>
                      <a:lnTo>
                        <a:pt x="15" y="108"/>
                      </a:lnTo>
                      <a:lnTo>
                        <a:pt x="12" y="104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3" y="96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5"/>
                      </a:lnTo>
                      <a:lnTo>
                        <a:pt x="0" y="77"/>
                      </a:lnTo>
                      <a:lnTo>
                        <a:pt x="0" y="71"/>
                      </a:lnTo>
                      <a:lnTo>
                        <a:pt x="3" y="64"/>
                      </a:lnTo>
                      <a:lnTo>
                        <a:pt x="9" y="5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A0A0A0"/>
                </a:solidFill>
                <a:ln w="12700" cap="rnd">
                  <a:solidFill>
                    <a:srgbClr val="40404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068" name="Group 114"/>
            <p:cNvGrpSpPr>
              <a:grpSpLocks/>
            </p:cNvGrpSpPr>
            <p:nvPr/>
          </p:nvGrpSpPr>
          <p:grpSpPr bwMode="auto">
            <a:xfrm>
              <a:off x="4263" y="3154"/>
              <a:ext cx="286" cy="214"/>
              <a:chOff x="4263" y="3154"/>
              <a:chExt cx="286" cy="214"/>
            </a:xfrm>
          </p:grpSpPr>
          <p:grpSp>
            <p:nvGrpSpPr>
              <p:cNvPr id="2077" name="Group 115"/>
              <p:cNvGrpSpPr>
                <a:grpSpLocks/>
              </p:cNvGrpSpPr>
              <p:nvPr/>
            </p:nvGrpSpPr>
            <p:grpSpPr bwMode="auto">
              <a:xfrm>
                <a:off x="4263" y="3154"/>
                <a:ext cx="286" cy="214"/>
                <a:chOff x="4263" y="3154"/>
                <a:chExt cx="286" cy="214"/>
              </a:xfrm>
            </p:grpSpPr>
            <p:sp>
              <p:nvSpPr>
                <p:cNvPr id="2085" name="Freeform 116"/>
                <p:cNvSpPr>
                  <a:spLocks/>
                </p:cNvSpPr>
                <p:nvPr/>
              </p:nvSpPr>
              <p:spPr bwMode="auto">
                <a:xfrm>
                  <a:off x="4263" y="3154"/>
                  <a:ext cx="286" cy="214"/>
                </a:xfrm>
                <a:custGeom>
                  <a:avLst/>
                  <a:gdLst>
                    <a:gd name="T0" fmla="*/ 285 w 286"/>
                    <a:gd name="T1" fmla="*/ 126 h 214"/>
                    <a:gd name="T2" fmla="*/ 285 w 286"/>
                    <a:gd name="T3" fmla="*/ 49 h 214"/>
                    <a:gd name="T4" fmla="*/ 284 w 286"/>
                    <a:gd name="T5" fmla="*/ 45 h 214"/>
                    <a:gd name="T6" fmla="*/ 283 w 286"/>
                    <a:gd name="T7" fmla="*/ 43 h 214"/>
                    <a:gd name="T8" fmla="*/ 283 w 286"/>
                    <a:gd name="T9" fmla="*/ 41 h 214"/>
                    <a:gd name="T10" fmla="*/ 282 w 286"/>
                    <a:gd name="T11" fmla="*/ 38 h 214"/>
                    <a:gd name="T12" fmla="*/ 281 w 286"/>
                    <a:gd name="T13" fmla="*/ 35 h 214"/>
                    <a:gd name="T14" fmla="*/ 280 w 286"/>
                    <a:gd name="T15" fmla="*/ 32 h 214"/>
                    <a:gd name="T16" fmla="*/ 278 w 286"/>
                    <a:gd name="T17" fmla="*/ 28 h 214"/>
                    <a:gd name="T18" fmla="*/ 276 w 286"/>
                    <a:gd name="T19" fmla="*/ 26 h 214"/>
                    <a:gd name="T20" fmla="*/ 275 w 286"/>
                    <a:gd name="T21" fmla="*/ 25 h 214"/>
                    <a:gd name="T22" fmla="*/ 275 w 286"/>
                    <a:gd name="T23" fmla="*/ 23 h 214"/>
                    <a:gd name="T24" fmla="*/ 273 w 286"/>
                    <a:gd name="T25" fmla="*/ 20 h 214"/>
                    <a:gd name="T26" fmla="*/ 270 w 286"/>
                    <a:gd name="T27" fmla="*/ 18 h 214"/>
                    <a:gd name="T28" fmla="*/ 268 w 286"/>
                    <a:gd name="T29" fmla="*/ 15 h 214"/>
                    <a:gd name="T30" fmla="*/ 265 w 286"/>
                    <a:gd name="T31" fmla="*/ 13 h 214"/>
                    <a:gd name="T32" fmla="*/ 262 w 286"/>
                    <a:gd name="T33" fmla="*/ 10 h 214"/>
                    <a:gd name="T34" fmla="*/ 259 w 286"/>
                    <a:gd name="T35" fmla="*/ 8 h 214"/>
                    <a:gd name="T36" fmla="*/ 255 w 286"/>
                    <a:gd name="T37" fmla="*/ 7 h 214"/>
                    <a:gd name="T38" fmla="*/ 253 w 286"/>
                    <a:gd name="T39" fmla="*/ 5 h 214"/>
                    <a:gd name="T40" fmla="*/ 249 w 286"/>
                    <a:gd name="T41" fmla="*/ 4 h 214"/>
                    <a:gd name="T42" fmla="*/ 245 w 286"/>
                    <a:gd name="T43" fmla="*/ 3 h 214"/>
                    <a:gd name="T44" fmla="*/ 241 w 286"/>
                    <a:gd name="T45" fmla="*/ 2 h 214"/>
                    <a:gd name="T46" fmla="*/ 236 w 286"/>
                    <a:gd name="T47" fmla="*/ 0 h 214"/>
                    <a:gd name="T48" fmla="*/ 231 w 286"/>
                    <a:gd name="T49" fmla="*/ 0 h 214"/>
                    <a:gd name="T50" fmla="*/ 226 w 286"/>
                    <a:gd name="T51" fmla="*/ 0 h 214"/>
                    <a:gd name="T52" fmla="*/ 221 w 286"/>
                    <a:gd name="T53" fmla="*/ 0 h 214"/>
                    <a:gd name="T54" fmla="*/ 214 w 286"/>
                    <a:gd name="T55" fmla="*/ 0 h 214"/>
                    <a:gd name="T56" fmla="*/ 208 w 286"/>
                    <a:gd name="T57" fmla="*/ 3 h 214"/>
                    <a:gd name="T58" fmla="*/ 44 w 286"/>
                    <a:gd name="T59" fmla="*/ 66 h 214"/>
                    <a:gd name="T60" fmla="*/ 36 w 286"/>
                    <a:gd name="T61" fmla="*/ 70 h 214"/>
                    <a:gd name="T62" fmla="*/ 29 w 286"/>
                    <a:gd name="T63" fmla="*/ 73 h 214"/>
                    <a:gd name="T64" fmla="*/ 24 w 286"/>
                    <a:gd name="T65" fmla="*/ 78 h 214"/>
                    <a:gd name="T66" fmla="*/ 18 w 286"/>
                    <a:gd name="T67" fmla="*/ 81 h 214"/>
                    <a:gd name="T68" fmla="*/ 15 w 286"/>
                    <a:gd name="T69" fmla="*/ 86 h 214"/>
                    <a:gd name="T70" fmla="*/ 10 w 286"/>
                    <a:gd name="T71" fmla="*/ 90 h 214"/>
                    <a:gd name="T72" fmla="*/ 6 w 286"/>
                    <a:gd name="T73" fmla="*/ 95 h 214"/>
                    <a:gd name="T74" fmla="*/ 5 w 286"/>
                    <a:gd name="T75" fmla="*/ 101 h 214"/>
                    <a:gd name="T76" fmla="*/ 2 w 286"/>
                    <a:gd name="T77" fmla="*/ 107 h 214"/>
                    <a:gd name="T78" fmla="*/ 1 w 286"/>
                    <a:gd name="T79" fmla="*/ 111 h 214"/>
                    <a:gd name="T80" fmla="*/ 0 w 286"/>
                    <a:gd name="T81" fmla="*/ 115 h 214"/>
                    <a:gd name="T82" fmla="*/ 0 w 286"/>
                    <a:gd name="T83" fmla="*/ 121 h 214"/>
                    <a:gd name="T84" fmla="*/ 0 w 286"/>
                    <a:gd name="T85" fmla="*/ 213 h 2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6"/>
                    <a:gd name="T130" fmla="*/ 0 h 214"/>
                    <a:gd name="T131" fmla="*/ 286 w 286"/>
                    <a:gd name="T132" fmla="*/ 214 h 2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6" h="214">
                      <a:moveTo>
                        <a:pt x="135" y="213"/>
                      </a:moveTo>
                      <a:lnTo>
                        <a:pt x="285" y="126"/>
                      </a:lnTo>
                      <a:lnTo>
                        <a:pt x="285" y="51"/>
                      </a:lnTo>
                      <a:lnTo>
                        <a:pt x="285" y="49"/>
                      </a:lnTo>
                      <a:lnTo>
                        <a:pt x="284" y="47"/>
                      </a:lnTo>
                      <a:lnTo>
                        <a:pt x="284" y="45"/>
                      </a:lnTo>
                      <a:lnTo>
                        <a:pt x="284" y="44"/>
                      </a:lnTo>
                      <a:lnTo>
                        <a:pt x="283" y="43"/>
                      </a:lnTo>
                      <a:lnTo>
                        <a:pt x="283" y="42"/>
                      </a:lnTo>
                      <a:lnTo>
                        <a:pt x="283" y="41"/>
                      </a:lnTo>
                      <a:lnTo>
                        <a:pt x="283" y="39"/>
                      </a:lnTo>
                      <a:lnTo>
                        <a:pt x="282" y="38"/>
                      </a:lnTo>
                      <a:lnTo>
                        <a:pt x="282" y="36"/>
                      </a:lnTo>
                      <a:lnTo>
                        <a:pt x="281" y="35"/>
                      </a:lnTo>
                      <a:lnTo>
                        <a:pt x="281" y="34"/>
                      </a:lnTo>
                      <a:lnTo>
                        <a:pt x="280" y="32"/>
                      </a:lnTo>
                      <a:lnTo>
                        <a:pt x="279" y="30"/>
                      </a:lnTo>
                      <a:lnTo>
                        <a:pt x="278" y="28"/>
                      </a:lnTo>
                      <a:lnTo>
                        <a:pt x="278" y="27"/>
                      </a:lnTo>
                      <a:lnTo>
                        <a:pt x="276" y="26"/>
                      </a:lnTo>
                      <a:lnTo>
                        <a:pt x="276" y="25"/>
                      </a:lnTo>
                      <a:lnTo>
                        <a:pt x="275" y="25"/>
                      </a:lnTo>
                      <a:lnTo>
                        <a:pt x="275" y="24"/>
                      </a:lnTo>
                      <a:lnTo>
                        <a:pt x="275" y="23"/>
                      </a:lnTo>
                      <a:lnTo>
                        <a:pt x="274" y="21"/>
                      </a:lnTo>
                      <a:lnTo>
                        <a:pt x="273" y="20"/>
                      </a:lnTo>
                      <a:lnTo>
                        <a:pt x="272" y="19"/>
                      </a:lnTo>
                      <a:lnTo>
                        <a:pt x="270" y="18"/>
                      </a:lnTo>
                      <a:lnTo>
                        <a:pt x="269" y="17"/>
                      </a:lnTo>
                      <a:lnTo>
                        <a:pt x="268" y="15"/>
                      </a:lnTo>
                      <a:lnTo>
                        <a:pt x="267" y="14"/>
                      </a:lnTo>
                      <a:lnTo>
                        <a:pt x="265" y="13"/>
                      </a:lnTo>
                      <a:lnTo>
                        <a:pt x="263" y="12"/>
                      </a:lnTo>
                      <a:lnTo>
                        <a:pt x="262" y="10"/>
                      </a:lnTo>
                      <a:lnTo>
                        <a:pt x="261" y="9"/>
                      </a:lnTo>
                      <a:lnTo>
                        <a:pt x="259" y="8"/>
                      </a:lnTo>
                      <a:lnTo>
                        <a:pt x="257" y="7"/>
                      </a:lnTo>
                      <a:lnTo>
                        <a:pt x="255" y="7"/>
                      </a:lnTo>
                      <a:lnTo>
                        <a:pt x="255" y="5"/>
                      </a:lnTo>
                      <a:lnTo>
                        <a:pt x="253" y="5"/>
                      </a:lnTo>
                      <a:lnTo>
                        <a:pt x="251" y="5"/>
                      </a:lnTo>
                      <a:lnTo>
                        <a:pt x="249" y="4"/>
                      </a:lnTo>
                      <a:lnTo>
                        <a:pt x="247" y="3"/>
                      </a:lnTo>
                      <a:lnTo>
                        <a:pt x="245" y="3"/>
                      </a:lnTo>
                      <a:lnTo>
                        <a:pt x="243" y="3"/>
                      </a:lnTo>
                      <a:lnTo>
                        <a:pt x="241" y="2"/>
                      </a:lnTo>
                      <a:lnTo>
                        <a:pt x="239" y="1"/>
                      </a:lnTo>
                      <a:lnTo>
                        <a:pt x="236" y="0"/>
                      </a:lnTo>
                      <a:lnTo>
                        <a:pt x="234" y="0"/>
                      </a:lnTo>
                      <a:lnTo>
                        <a:pt x="231" y="0"/>
                      </a:lnTo>
                      <a:lnTo>
                        <a:pt x="229" y="0"/>
                      </a:lnTo>
                      <a:lnTo>
                        <a:pt x="226" y="0"/>
                      </a:lnTo>
                      <a:lnTo>
                        <a:pt x="223" y="0"/>
                      </a:lnTo>
                      <a:lnTo>
                        <a:pt x="221" y="0"/>
                      </a:lnTo>
                      <a:lnTo>
                        <a:pt x="217" y="0"/>
                      </a:lnTo>
                      <a:lnTo>
                        <a:pt x="214" y="0"/>
                      </a:lnTo>
                      <a:lnTo>
                        <a:pt x="213" y="1"/>
                      </a:lnTo>
                      <a:lnTo>
                        <a:pt x="208" y="3"/>
                      </a:lnTo>
                      <a:lnTo>
                        <a:pt x="205" y="3"/>
                      </a:lnTo>
                      <a:lnTo>
                        <a:pt x="44" y="66"/>
                      </a:lnTo>
                      <a:lnTo>
                        <a:pt x="41" y="68"/>
                      </a:lnTo>
                      <a:lnTo>
                        <a:pt x="36" y="70"/>
                      </a:lnTo>
                      <a:lnTo>
                        <a:pt x="32" y="71"/>
                      </a:lnTo>
                      <a:lnTo>
                        <a:pt x="29" y="73"/>
                      </a:lnTo>
                      <a:lnTo>
                        <a:pt x="27" y="75"/>
                      </a:lnTo>
                      <a:lnTo>
                        <a:pt x="24" y="78"/>
                      </a:lnTo>
                      <a:lnTo>
                        <a:pt x="21" y="80"/>
                      </a:lnTo>
                      <a:lnTo>
                        <a:pt x="18" y="81"/>
                      </a:lnTo>
                      <a:lnTo>
                        <a:pt x="16" y="84"/>
                      </a:lnTo>
                      <a:lnTo>
                        <a:pt x="15" y="86"/>
                      </a:lnTo>
                      <a:lnTo>
                        <a:pt x="12" y="87"/>
                      </a:lnTo>
                      <a:lnTo>
                        <a:pt x="10" y="90"/>
                      </a:lnTo>
                      <a:lnTo>
                        <a:pt x="9" y="92"/>
                      </a:lnTo>
                      <a:lnTo>
                        <a:pt x="6" y="95"/>
                      </a:lnTo>
                      <a:lnTo>
                        <a:pt x="6" y="98"/>
                      </a:lnTo>
                      <a:lnTo>
                        <a:pt x="5" y="101"/>
                      </a:lnTo>
                      <a:lnTo>
                        <a:pt x="3" y="103"/>
                      </a:lnTo>
                      <a:lnTo>
                        <a:pt x="2" y="107"/>
                      </a:lnTo>
                      <a:lnTo>
                        <a:pt x="2" y="109"/>
                      </a:lnTo>
                      <a:lnTo>
                        <a:pt x="1" y="111"/>
                      </a:lnTo>
                      <a:lnTo>
                        <a:pt x="1" y="114"/>
                      </a:lnTo>
                      <a:lnTo>
                        <a:pt x="0" y="115"/>
                      </a:lnTo>
                      <a:lnTo>
                        <a:pt x="0" y="118"/>
                      </a:lnTo>
                      <a:lnTo>
                        <a:pt x="0" y="121"/>
                      </a:lnTo>
                      <a:lnTo>
                        <a:pt x="0" y="126"/>
                      </a:lnTo>
                      <a:lnTo>
                        <a:pt x="0" y="213"/>
                      </a:lnTo>
                      <a:lnTo>
                        <a:pt x="135" y="213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86" name="Freeform 117"/>
                <p:cNvSpPr>
                  <a:spLocks/>
                </p:cNvSpPr>
                <p:nvPr/>
              </p:nvSpPr>
              <p:spPr bwMode="auto">
                <a:xfrm>
                  <a:off x="4391" y="3180"/>
                  <a:ext cx="149" cy="178"/>
                </a:xfrm>
                <a:custGeom>
                  <a:avLst/>
                  <a:gdLst>
                    <a:gd name="T0" fmla="*/ 6 w 149"/>
                    <a:gd name="T1" fmla="*/ 177 h 178"/>
                    <a:gd name="T2" fmla="*/ 148 w 149"/>
                    <a:gd name="T3" fmla="*/ 96 h 178"/>
                    <a:gd name="T4" fmla="*/ 148 w 149"/>
                    <a:gd name="T5" fmla="*/ 24 h 178"/>
                    <a:gd name="T6" fmla="*/ 148 w 149"/>
                    <a:gd name="T7" fmla="*/ 23 h 178"/>
                    <a:gd name="T8" fmla="*/ 147 w 149"/>
                    <a:gd name="T9" fmla="*/ 21 h 178"/>
                    <a:gd name="T10" fmla="*/ 147 w 149"/>
                    <a:gd name="T11" fmla="*/ 20 h 178"/>
                    <a:gd name="T12" fmla="*/ 147 w 149"/>
                    <a:gd name="T13" fmla="*/ 19 h 178"/>
                    <a:gd name="T14" fmla="*/ 146 w 149"/>
                    <a:gd name="T15" fmla="*/ 18 h 178"/>
                    <a:gd name="T16" fmla="*/ 146 w 149"/>
                    <a:gd name="T17" fmla="*/ 17 h 178"/>
                    <a:gd name="T18" fmla="*/ 146 w 149"/>
                    <a:gd name="T19" fmla="*/ 16 h 178"/>
                    <a:gd name="T20" fmla="*/ 146 w 149"/>
                    <a:gd name="T21" fmla="*/ 15 h 178"/>
                    <a:gd name="T22" fmla="*/ 146 w 149"/>
                    <a:gd name="T23" fmla="*/ 14 h 178"/>
                    <a:gd name="T24" fmla="*/ 146 w 149"/>
                    <a:gd name="T25" fmla="*/ 12 h 178"/>
                    <a:gd name="T26" fmla="*/ 145 w 149"/>
                    <a:gd name="T27" fmla="*/ 11 h 178"/>
                    <a:gd name="T28" fmla="*/ 145 w 149"/>
                    <a:gd name="T29" fmla="*/ 10 h 178"/>
                    <a:gd name="T30" fmla="*/ 144 w 149"/>
                    <a:gd name="T31" fmla="*/ 9 h 178"/>
                    <a:gd name="T32" fmla="*/ 144 w 149"/>
                    <a:gd name="T33" fmla="*/ 8 h 178"/>
                    <a:gd name="T34" fmla="*/ 143 w 149"/>
                    <a:gd name="T35" fmla="*/ 6 h 178"/>
                    <a:gd name="T36" fmla="*/ 142 w 149"/>
                    <a:gd name="T37" fmla="*/ 6 h 178"/>
                    <a:gd name="T38" fmla="*/ 142 w 149"/>
                    <a:gd name="T39" fmla="*/ 4 h 178"/>
                    <a:gd name="T40" fmla="*/ 141 w 149"/>
                    <a:gd name="T41" fmla="*/ 3 h 178"/>
                    <a:gd name="T42" fmla="*/ 141 w 149"/>
                    <a:gd name="T43" fmla="*/ 2 h 178"/>
                    <a:gd name="T44" fmla="*/ 140 w 149"/>
                    <a:gd name="T45" fmla="*/ 1 h 178"/>
                    <a:gd name="T46" fmla="*/ 140 w 149"/>
                    <a:gd name="T47" fmla="*/ 0 h 178"/>
                    <a:gd name="T48" fmla="*/ 0 w 149"/>
                    <a:gd name="T49" fmla="*/ 64 h 178"/>
                    <a:gd name="T50" fmla="*/ 0 w 149"/>
                    <a:gd name="T51" fmla="*/ 66 h 178"/>
                    <a:gd name="T52" fmla="*/ 1 w 149"/>
                    <a:gd name="T53" fmla="*/ 68 h 178"/>
                    <a:gd name="T54" fmla="*/ 1 w 149"/>
                    <a:gd name="T55" fmla="*/ 69 h 178"/>
                    <a:gd name="T56" fmla="*/ 2 w 149"/>
                    <a:gd name="T57" fmla="*/ 71 h 178"/>
                    <a:gd name="T58" fmla="*/ 3 w 149"/>
                    <a:gd name="T59" fmla="*/ 74 h 178"/>
                    <a:gd name="T60" fmla="*/ 4 w 149"/>
                    <a:gd name="T61" fmla="*/ 76 h 178"/>
                    <a:gd name="T62" fmla="*/ 5 w 149"/>
                    <a:gd name="T63" fmla="*/ 77 h 178"/>
                    <a:gd name="T64" fmla="*/ 5 w 149"/>
                    <a:gd name="T65" fmla="*/ 79 h 178"/>
                    <a:gd name="T66" fmla="*/ 6 w 149"/>
                    <a:gd name="T67" fmla="*/ 81 h 178"/>
                    <a:gd name="T68" fmla="*/ 6 w 149"/>
                    <a:gd name="T69" fmla="*/ 83 h 178"/>
                    <a:gd name="T70" fmla="*/ 6 w 149"/>
                    <a:gd name="T71" fmla="*/ 86 h 178"/>
                    <a:gd name="T72" fmla="*/ 6 w 149"/>
                    <a:gd name="T73" fmla="*/ 89 h 178"/>
                    <a:gd name="T74" fmla="*/ 6 w 149"/>
                    <a:gd name="T75" fmla="*/ 93 h 178"/>
                    <a:gd name="T76" fmla="*/ 6 w 149"/>
                    <a:gd name="T77" fmla="*/ 177 h 1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9"/>
                    <a:gd name="T118" fmla="*/ 0 h 178"/>
                    <a:gd name="T119" fmla="*/ 149 w 149"/>
                    <a:gd name="T120" fmla="*/ 178 h 17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9" h="178">
                      <a:moveTo>
                        <a:pt x="6" y="177"/>
                      </a:moveTo>
                      <a:lnTo>
                        <a:pt x="148" y="96"/>
                      </a:lnTo>
                      <a:lnTo>
                        <a:pt x="148" y="24"/>
                      </a:lnTo>
                      <a:lnTo>
                        <a:pt x="148" y="23"/>
                      </a:lnTo>
                      <a:lnTo>
                        <a:pt x="147" y="21"/>
                      </a:lnTo>
                      <a:lnTo>
                        <a:pt x="147" y="20"/>
                      </a:lnTo>
                      <a:lnTo>
                        <a:pt x="147" y="19"/>
                      </a:lnTo>
                      <a:lnTo>
                        <a:pt x="146" y="18"/>
                      </a:lnTo>
                      <a:lnTo>
                        <a:pt x="146" y="17"/>
                      </a:lnTo>
                      <a:lnTo>
                        <a:pt x="146" y="16"/>
                      </a:lnTo>
                      <a:lnTo>
                        <a:pt x="146" y="15"/>
                      </a:lnTo>
                      <a:lnTo>
                        <a:pt x="146" y="14"/>
                      </a:lnTo>
                      <a:lnTo>
                        <a:pt x="146" y="12"/>
                      </a:lnTo>
                      <a:lnTo>
                        <a:pt x="145" y="11"/>
                      </a:lnTo>
                      <a:lnTo>
                        <a:pt x="145" y="10"/>
                      </a:lnTo>
                      <a:lnTo>
                        <a:pt x="144" y="9"/>
                      </a:lnTo>
                      <a:lnTo>
                        <a:pt x="144" y="8"/>
                      </a:lnTo>
                      <a:lnTo>
                        <a:pt x="143" y="6"/>
                      </a:lnTo>
                      <a:lnTo>
                        <a:pt x="142" y="6"/>
                      </a:lnTo>
                      <a:lnTo>
                        <a:pt x="142" y="4"/>
                      </a:lnTo>
                      <a:lnTo>
                        <a:pt x="141" y="3"/>
                      </a:lnTo>
                      <a:lnTo>
                        <a:pt x="141" y="2"/>
                      </a:lnTo>
                      <a:lnTo>
                        <a:pt x="140" y="1"/>
                      </a:lnTo>
                      <a:lnTo>
                        <a:pt x="140" y="0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1" y="69"/>
                      </a:lnTo>
                      <a:lnTo>
                        <a:pt x="2" y="71"/>
                      </a:lnTo>
                      <a:lnTo>
                        <a:pt x="3" y="74"/>
                      </a:lnTo>
                      <a:lnTo>
                        <a:pt x="4" y="76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6" y="81"/>
                      </a:lnTo>
                      <a:lnTo>
                        <a:pt x="6" y="83"/>
                      </a:lnTo>
                      <a:lnTo>
                        <a:pt x="6" y="86"/>
                      </a:lnTo>
                      <a:lnTo>
                        <a:pt x="6" y="89"/>
                      </a:lnTo>
                      <a:lnTo>
                        <a:pt x="6" y="93"/>
                      </a:lnTo>
                      <a:lnTo>
                        <a:pt x="6" y="177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87" name="Freeform 118"/>
                <p:cNvSpPr>
                  <a:spLocks/>
                </p:cNvSpPr>
                <p:nvPr/>
              </p:nvSpPr>
              <p:spPr bwMode="auto">
                <a:xfrm>
                  <a:off x="4391" y="3180"/>
                  <a:ext cx="149" cy="90"/>
                </a:xfrm>
                <a:custGeom>
                  <a:avLst/>
                  <a:gdLst>
                    <a:gd name="T0" fmla="*/ 148 w 149"/>
                    <a:gd name="T1" fmla="*/ 23 h 90"/>
                    <a:gd name="T2" fmla="*/ 148 w 149"/>
                    <a:gd name="T3" fmla="*/ 22 h 90"/>
                    <a:gd name="T4" fmla="*/ 148 w 149"/>
                    <a:gd name="T5" fmla="*/ 20 h 90"/>
                    <a:gd name="T6" fmla="*/ 147 w 149"/>
                    <a:gd name="T7" fmla="*/ 19 h 90"/>
                    <a:gd name="T8" fmla="*/ 147 w 149"/>
                    <a:gd name="T9" fmla="*/ 18 h 90"/>
                    <a:gd name="T10" fmla="*/ 147 w 149"/>
                    <a:gd name="T11" fmla="*/ 17 h 90"/>
                    <a:gd name="T12" fmla="*/ 146 w 149"/>
                    <a:gd name="T13" fmla="*/ 16 h 90"/>
                    <a:gd name="T14" fmla="*/ 146 w 149"/>
                    <a:gd name="T15" fmla="*/ 15 h 90"/>
                    <a:gd name="T16" fmla="*/ 146 w 149"/>
                    <a:gd name="T17" fmla="*/ 13 h 90"/>
                    <a:gd name="T18" fmla="*/ 146 w 149"/>
                    <a:gd name="T19" fmla="*/ 12 h 90"/>
                    <a:gd name="T20" fmla="*/ 146 w 149"/>
                    <a:gd name="T21" fmla="*/ 11 h 90"/>
                    <a:gd name="T22" fmla="*/ 145 w 149"/>
                    <a:gd name="T23" fmla="*/ 9 h 90"/>
                    <a:gd name="T24" fmla="*/ 144 w 149"/>
                    <a:gd name="T25" fmla="*/ 8 h 90"/>
                    <a:gd name="T26" fmla="*/ 143 w 149"/>
                    <a:gd name="T27" fmla="*/ 6 h 90"/>
                    <a:gd name="T28" fmla="*/ 142 w 149"/>
                    <a:gd name="T29" fmla="*/ 5 h 90"/>
                    <a:gd name="T30" fmla="*/ 142 w 149"/>
                    <a:gd name="T31" fmla="*/ 4 h 90"/>
                    <a:gd name="T32" fmla="*/ 141 w 149"/>
                    <a:gd name="T33" fmla="*/ 3 h 90"/>
                    <a:gd name="T34" fmla="*/ 141 w 149"/>
                    <a:gd name="T35" fmla="*/ 2 h 90"/>
                    <a:gd name="T36" fmla="*/ 141 w 149"/>
                    <a:gd name="T37" fmla="*/ 1 h 90"/>
                    <a:gd name="T38" fmla="*/ 140 w 149"/>
                    <a:gd name="T39" fmla="*/ 0 h 90"/>
                    <a:gd name="T40" fmla="*/ 0 w 149"/>
                    <a:gd name="T41" fmla="*/ 61 h 90"/>
                    <a:gd name="T42" fmla="*/ 1 w 149"/>
                    <a:gd name="T43" fmla="*/ 63 h 90"/>
                    <a:gd name="T44" fmla="*/ 1 w 149"/>
                    <a:gd name="T45" fmla="*/ 65 h 90"/>
                    <a:gd name="T46" fmla="*/ 1 w 149"/>
                    <a:gd name="T47" fmla="*/ 66 h 90"/>
                    <a:gd name="T48" fmla="*/ 2 w 149"/>
                    <a:gd name="T49" fmla="*/ 68 h 90"/>
                    <a:gd name="T50" fmla="*/ 3 w 149"/>
                    <a:gd name="T51" fmla="*/ 69 h 90"/>
                    <a:gd name="T52" fmla="*/ 4 w 149"/>
                    <a:gd name="T53" fmla="*/ 72 h 90"/>
                    <a:gd name="T54" fmla="*/ 5 w 149"/>
                    <a:gd name="T55" fmla="*/ 73 h 90"/>
                    <a:gd name="T56" fmla="*/ 5 w 149"/>
                    <a:gd name="T57" fmla="*/ 75 h 90"/>
                    <a:gd name="T58" fmla="*/ 6 w 149"/>
                    <a:gd name="T59" fmla="*/ 77 h 90"/>
                    <a:gd name="T60" fmla="*/ 6 w 149"/>
                    <a:gd name="T61" fmla="*/ 80 h 90"/>
                    <a:gd name="T62" fmla="*/ 6 w 149"/>
                    <a:gd name="T63" fmla="*/ 82 h 90"/>
                    <a:gd name="T64" fmla="*/ 6 w 149"/>
                    <a:gd name="T65" fmla="*/ 84 h 90"/>
                    <a:gd name="T66" fmla="*/ 6 w 149"/>
                    <a:gd name="T67" fmla="*/ 89 h 90"/>
                    <a:gd name="T68" fmla="*/ 148 w 149"/>
                    <a:gd name="T69" fmla="*/ 23 h 9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9"/>
                    <a:gd name="T106" fmla="*/ 0 h 90"/>
                    <a:gd name="T107" fmla="*/ 149 w 149"/>
                    <a:gd name="T108" fmla="*/ 90 h 9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9" h="90">
                      <a:moveTo>
                        <a:pt x="148" y="23"/>
                      </a:moveTo>
                      <a:lnTo>
                        <a:pt x="148" y="22"/>
                      </a:lnTo>
                      <a:lnTo>
                        <a:pt x="148" y="20"/>
                      </a:lnTo>
                      <a:lnTo>
                        <a:pt x="147" y="19"/>
                      </a:lnTo>
                      <a:lnTo>
                        <a:pt x="147" y="18"/>
                      </a:lnTo>
                      <a:lnTo>
                        <a:pt x="147" y="17"/>
                      </a:lnTo>
                      <a:lnTo>
                        <a:pt x="146" y="16"/>
                      </a:lnTo>
                      <a:lnTo>
                        <a:pt x="146" y="15"/>
                      </a:lnTo>
                      <a:lnTo>
                        <a:pt x="146" y="13"/>
                      </a:lnTo>
                      <a:lnTo>
                        <a:pt x="146" y="12"/>
                      </a:lnTo>
                      <a:lnTo>
                        <a:pt x="146" y="11"/>
                      </a:lnTo>
                      <a:lnTo>
                        <a:pt x="145" y="9"/>
                      </a:lnTo>
                      <a:lnTo>
                        <a:pt x="144" y="8"/>
                      </a:lnTo>
                      <a:lnTo>
                        <a:pt x="143" y="6"/>
                      </a:lnTo>
                      <a:lnTo>
                        <a:pt x="142" y="5"/>
                      </a:lnTo>
                      <a:lnTo>
                        <a:pt x="142" y="4"/>
                      </a:lnTo>
                      <a:lnTo>
                        <a:pt x="141" y="3"/>
                      </a:lnTo>
                      <a:lnTo>
                        <a:pt x="141" y="2"/>
                      </a:lnTo>
                      <a:lnTo>
                        <a:pt x="141" y="1"/>
                      </a:lnTo>
                      <a:lnTo>
                        <a:pt x="140" y="0"/>
                      </a:lnTo>
                      <a:lnTo>
                        <a:pt x="0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6"/>
                      </a:lnTo>
                      <a:lnTo>
                        <a:pt x="2" y="68"/>
                      </a:lnTo>
                      <a:lnTo>
                        <a:pt x="3" y="69"/>
                      </a:lnTo>
                      <a:lnTo>
                        <a:pt x="4" y="72"/>
                      </a:lnTo>
                      <a:lnTo>
                        <a:pt x="5" y="73"/>
                      </a:lnTo>
                      <a:lnTo>
                        <a:pt x="5" y="75"/>
                      </a:lnTo>
                      <a:lnTo>
                        <a:pt x="6" y="77"/>
                      </a:lnTo>
                      <a:lnTo>
                        <a:pt x="6" y="80"/>
                      </a:lnTo>
                      <a:lnTo>
                        <a:pt x="6" y="82"/>
                      </a:lnTo>
                      <a:lnTo>
                        <a:pt x="6" y="84"/>
                      </a:lnTo>
                      <a:lnTo>
                        <a:pt x="6" y="89"/>
                      </a:lnTo>
                      <a:lnTo>
                        <a:pt x="148" y="23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078" name="Group 119"/>
              <p:cNvGrpSpPr>
                <a:grpSpLocks/>
              </p:cNvGrpSpPr>
              <p:nvPr/>
            </p:nvGrpSpPr>
            <p:grpSpPr bwMode="auto">
              <a:xfrm>
                <a:off x="4264" y="3218"/>
                <a:ext cx="128" cy="140"/>
                <a:chOff x="4264" y="3218"/>
                <a:chExt cx="128" cy="140"/>
              </a:xfrm>
            </p:grpSpPr>
            <p:grpSp>
              <p:nvGrpSpPr>
                <p:cNvPr id="2079" name="Group 120"/>
                <p:cNvGrpSpPr>
                  <a:grpSpLocks/>
                </p:cNvGrpSpPr>
                <p:nvPr/>
              </p:nvGrpSpPr>
              <p:grpSpPr bwMode="auto">
                <a:xfrm>
                  <a:off x="4264" y="3218"/>
                  <a:ext cx="128" cy="140"/>
                  <a:chOff x="4264" y="3218"/>
                  <a:chExt cx="128" cy="140"/>
                </a:xfrm>
              </p:grpSpPr>
              <p:sp>
                <p:nvSpPr>
                  <p:cNvPr id="2083" name="Freeform 121"/>
                  <p:cNvSpPr>
                    <a:spLocks/>
                  </p:cNvSpPr>
                  <p:nvPr/>
                </p:nvSpPr>
                <p:spPr bwMode="auto">
                  <a:xfrm>
                    <a:off x="4264" y="3218"/>
                    <a:ext cx="128" cy="140"/>
                  </a:xfrm>
                  <a:custGeom>
                    <a:avLst/>
                    <a:gdLst>
                      <a:gd name="T0" fmla="*/ 127 w 128"/>
                      <a:gd name="T1" fmla="*/ 65 h 140"/>
                      <a:gd name="T2" fmla="*/ 126 w 128"/>
                      <a:gd name="T3" fmla="*/ 54 h 140"/>
                      <a:gd name="T4" fmla="*/ 126 w 128"/>
                      <a:gd name="T5" fmla="*/ 51 h 140"/>
                      <a:gd name="T6" fmla="*/ 125 w 128"/>
                      <a:gd name="T7" fmla="*/ 49 h 140"/>
                      <a:gd name="T8" fmla="*/ 125 w 128"/>
                      <a:gd name="T9" fmla="*/ 45 h 140"/>
                      <a:gd name="T10" fmla="*/ 124 w 128"/>
                      <a:gd name="T11" fmla="*/ 41 h 140"/>
                      <a:gd name="T12" fmla="*/ 123 w 128"/>
                      <a:gd name="T13" fmla="*/ 38 h 140"/>
                      <a:gd name="T14" fmla="*/ 122 w 128"/>
                      <a:gd name="T15" fmla="*/ 35 h 140"/>
                      <a:gd name="T16" fmla="*/ 121 w 128"/>
                      <a:gd name="T17" fmla="*/ 33 h 140"/>
                      <a:gd name="T18" fmla="*/ 120 w 128"/>
                      <a:gd name="T19" fmla="*/ 30 h 140"/>
                      <a:gd name="T20" fmla="*/ 118 w 128"/>
                      <a:gd name="T21" fmla="*/ 27 h 140"/>
                      <a:gd name="T22" fmla="*/ 116 w 128"/>
                      <a:gd name="T23" fmla="*/ 25 h 140"/>
                      <a:gd name="T24" fmla="*/ 114 w 128"/>
                      <a:gd name="T25" fmla="*/ 22 h 140"/>
                      <a:gd name="T26" fmla="*/ 111 w 128"/>
                      <a:gd name="T27" fmla="*/ 19 h 140"/>
                      <a:gd name="T28" fmla="*/ 107 w 128"/>
                      <a:gd name="T29" fmla="*/ 17 h 140"/>
                      <a:gd name="T30" fmla="*/ 105 w 128"/>
                      <a:gd name="T31" fmla="*/ 14 h 140"/>
                      <a:gd name="T32" fmla="*/ 102 w 128"/>
                      <a:gd name="T33" fmla="*/ 11 h 140"/>
                      <a:gd name="T34" fmla="*/ 98 w 128"/>
                      <a:gd name="T35" fmla="*/ 10 h 140"/>
                      <a:gd name="T36" fmla="*/ 96 w 128"/>
                      <a:gd name="T37" fmla="*/ 7 h 140"/>
                      <a:gd name="T38" fmla="*/ 92 w 128"/>
                      <a:gd name="T39" fmla="*/ 6 h 140"/>
                      <a:gd name="T40" fmla="*/ 88 w 128"/>
                      <a:gd name="T41" fmla="*/ 3 h 140"/>
                      <a:gd name="T42" fmla="*/ 83 w 128"/>
                      <a:gd name="T43" fmla="*/ 2 h 140"/>
                      <a:gd name="T44" fmla="*/ 80 w 128"/>
                      <a:gd name="T45" fmla="*/ 2 h 140"/>
                      <a:gd name="T46" fmla="*/ 74 w 128"/>
                      <a:gd name="T47" fmla="*/ 1 h 140"/>
                      <a:gd name="T48" fmla="*/ 68 w 128"/>
                      <a:gd name="T49" fmla="*/ 0 h 140"/>
                      <a:gd name="T50" fmla="*/ 63 w 128"/>
                      <a:gd name="T51" fmla="*/ 0 h 140"/>
                      <a:gd name="T52" fmla="*/ 57 w 128"/>
                      <a:gd name="T53" fmla="*/ 0 h 140"/>
                      <a:gd name="T54" fmla="*/ 50 w 128"/>
                      <a:gd name="T55" fmla="*/ 1 h 140"/>
                      <a:gd name="T56" fmla="*/ 44 w 128"/>
                      <a:gd name="T57" fmla="*/ 2 h 140"/>
                      <a:gd name="T58" fmla="*/ 37 w 128"/>
                      <a:gd name="T59" fmla="*/ 3 h 140"/>
                      <a:gd name="T60" fmla="*/ 28 w 128"/>
                      <a:gd name="T61" fmla="*/ 8 h 140"/>
                      <a:gd name="T62" fmla="*/ 23 w 128"/>
                      <a:gd name="T63" fmla="*/ 11 h 140"/>
                      <a:gd name="T64" fmla="*/ 18 w 128"/>
                      <a:gd name="T65" fmla="*/ 17 h 140"/>
                      <a:gd name="T66" fmla="*/ 13 w 128"/>
                      <a:gd name="T67" fmla="*/ 22 h 140"/>
                      <a:gd name="T68" fmla="*/ 8 w 128"/>
                      <a:gd name="T69" fmla="*/ 25 h 140"/>
                      <a:gd name="T70" fmla="*/ 5 w 128"/>
                      <a:gd name="T71" fmla="*/ 32 h 140"/>
                      <a:gd name="T72" fmla="*/ 3 w 128"/>
                      <a:gd name="T73" fmla="*/ 37 h 140"/>
                      <a:gd name="T74" fmla="*/ 1 w 128"/>
                      <a:gd name="T75" fmla="*/ 42 h 140"/>
                      <a:gd name="T76" fmla="*/ 0 w 128"/>
                      <a:gd name="T77" fmla="*/ 48 h 140"/>
                      <a:gd name="T78" fmla="*/ 0 w 128"/>
                      <a:gd name="T79" fmla="*/ 53 h 140"/>
                      <a:gd name="T80" fmla="*/ 0 w 128"/>
                      <a:gd name="T81" fmla="*/ 139 h 14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40"/>
                      <a:gd name="T125" fmla="*/ 128 w 128"/>
                      <a:gd name="T126" fmla="*/ 140 h 14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40">
                        <a:moveTo>
                          <a:pt x="0" y="139"/>
                        </a:moveTo>
                        <a:lnTo>
                          <a:pt x="127" y="65"/>
                        </a:lnTo>
                        <a:lnTo>
                          <a:pt x="126" y="56"/>
                        </a:lnTo>
                        <a:lnTo>
                          <a:pt x="126" y="54"/>
                        </a:lnTo>
                        <a:lnTo>
                          <a:pt x="126" y="53"/>
                        </a:lnTo>
                        <a:lnTo>
                          <a:pt x="126" y="51"/>
                        </a:lnTo>
                        <a:lnTo>
                          <a:pt x="126" y="49"/>
                        </a:lnTo>
                        <a:lnTo>
                          <a:pt x="125" y="49"/>
                        </a:lnTo>
                        <a:lnTo>
                          <a:pt x="125" y="47"/>
                        </a:lnTo>
                        <a:lnTo>
                          <a:pt x="125" y="45"/>
                        </a:lnTo>
                        <a:lnTo>
                          <a:pt x="125" y="43"/>
                        </a:lnTo>
                        <a:lnTo>
                          <a:pt x="124" y="41"/>
                        </a:lnTo>
                        <a:lnTo>
                          <a:pt x="124" y="40"/>
                        </a:lnTo>
                        <a:lnTo>
                          <a:pt x="123" y="38"/>
                        </a:lnTo>
                        <a:lnTo>
                          <a:pt x="122" y="37"/>
                        </a:lnTo>
                        <a:lnTo>
                          <a:pt x="122" y="35"/>
                        </a:lnTo>
                        <a:lnTo>
                          <a:pt x="121" y="34"/>
                        </a:lnTo>
                        <a:lnTo>
                          <a:pt x="121" y="33"/>
                        </a:lnTo>
                        <a:lnTo>
                          <a:pt x="120" y="32"/>
                        </a:lnTo>
                        <a:lnTo>
                          <a:pt x="120" y="30"/>
                        </a:lnTo>
                        <a:lnTo>
                          <a:pt x="119" y="29"/>
                        </a:lnTo>
                        <a:lnTo>
                          <a:pt x="118" y="27"/>
                        </a:lnTo>
                        <a:lnTo>
                          <a:pt x="118" y="26"/>
                        </a:lnTo>
                        <a:lnTo>
                          <a:pt x="116" y="25"/>
                        </a:lnTo>
                        <a:lnTo>
                          <a:pt x="115" y="22"/>
                        </a:lnTo>
                        <a:lnTo>
                          <a:pt x="114" y="22"/>
                        </a:lnTo>
                        <a:lnTo>
                          <a:pt x="113" y="22"/>
                        </a:lnTo>
                        <a:lnTo>
                          <a:pt x="111" y="19"/>
                        </a:lnTo>
                        <a:lnTo>
                          <a:pt x="110" y="18"/>
                        </a:lnTo>
                        <a:lnTo>
                          <a:pt x="107" y="17"/>
                        </a:lnTo>
                        <a:lnTo>
                          <a:pt x="107" y="15"/>
                        </a:lnTo>
                        <a:lnTo>
                          <a:pt x="105" y="14"/>
                        </a:lnTo>
                        <a:lnTo>
                          <a:pt x="103" y="13"/>
                        </a:lnTo>
                        <a:lnTo>
                          <a:pt x="102" y="11"/>
                        </a:lnTo>
                        <a:lnTo>
                          <a:pt x="100" y="10"/>
                        </a:lnTo>
                        <a:lnTo>
                          <a:pt x="98" y="10"/>
                        </a:lnTo>
                        <a:lnTo>
                          <a:pt x="98" y="9"/>
                        </a:lnTo>
                        <a:lnTo>
                          <a:pt x="96" y="7"/>
                        </a:lnTo>
                        <a:lnTo>
                          <a:pt x="94" y="6"/>
                        </a:lnTo>
                        <a:lnTo>
                          <a:pt x="92" y="6"/>
                        </a:lnTo>
                        <a:lnTo>
                          <a:pt x="89" y="5"/>
                        </a:lnTo>
                        <a:lnTo>
                          <a:pt x="88" y="3"/>
                        </a:lnTo>
                        <a:lnTo>
                          <a:pt x="85" y="2"/>
                        </a:lnTo>
                        <a:lnTo>
                          <a:pt x="83" y="2"/>
                        </a:lnTo>
                        <a:lnTo>
                          <a:pt x="81" y="2"/>
                        </a:lnTo>
                        <a:lnTo>
                          <a:pt x="80" y="2"/>
                        </a:lnTo>
                        <a:lnTo>
                          <a:pt x="76" y="1"/>
                        </a:lnTo>
                        <a:lnTo>
                          <a:pt x="74" y="1"/>
                        </a:lnTo>
                        <a:lnTo>
                          <a:pt x="71" y="0"/>
                        </a:lnTo>
                        <a:lnTo>
                          <a:pt x="68" y="0"/>
                        </a:lnTo>
                        <a:lnTo>
                          <a:pt x="65" y="0"/>
                        </a:lnTo>
                        <a:lnTo>
                          <a:pt x="63" y="0"/>
                        </a:lnTo>
                        <a:lnTo>
                          <a:pt x="60" y="0"/>
                        </a:lnTo>
                        <a:lnTo>
                          <a:pt x="57" y="0"/>
                        </a:lnTo>
                        <a:lnTo>
                          <a:pt x="54" y="0"/>
                        </a:lnTo>
                        <a:lnTo>
                          <a:pt x="50" y="1"/>
                        </a:lnTo>
                        <a:lnTo>
                          <a:pt x="47" y="1"/>
                        </a:lnTo>
                        <a:lnTo>
                          <a:pt x="44" y="2"/>
                        </a:lnTo>
                        <a:lnTo>
                          <a:pt x="41" y="2"/>
                        </a:lnTo>
                        <a:lnTo>
                          <a:pt x="37" y="3"/>
                        </a:lnTo>
                        <a:lnTo>
                          <a:pt x="33" y="6"/>
                        </a:lnTo>
                        <a:lnTo>
                          <a:pt x="28" y="8"/>
                        </a:lnTo>
                        <a:lnTo>
                          <a:pt x="25" y="10"/>
                        </a:lnTo>
                        <a:lnTo>
                          <a:pt x="23" y="11"/>
                        </a:lnTo>
                        <a:lnTo>
                          <a:pt x="22" y="14"/>
                        </a:lnTo>
                        <a:lnTo>
                          <a:pt x="18" y="17"/>
                        </a:lnTo>
                        <a:lnTo>
                          <a:pt x="15" y="19"/>
                        </a:lnTo>
                        <a:lnTo>
                          <a:pt x="13" y="22"/>
                        </a:lnTo>
                        <a:lnTo>
                          <a:pt x="10" y="23"/>
                        </a:lnTo>
                        <a:lnTo>
                          <a:pt x="8" y="25"/>
                        </a:lnTo>
                        <a:lnTo>
                          <a:pt x="6" y="29"/>
                        </a:lnTo>
                        <a:lnTo>
                          <a:pt x="5" y="32"/>
                        </a:lnTo>
                        <a:lnTo>
                          <a:pt x="4" y="34"/>
                        </a:lnTo>
                        <a:lnTo>
                          <a:pt x="3" y="37"/>
                        </a:lnTo>
                        <a:lnTo>
                          <a:pt x="1" y="41"/>
                        </a:lnTo>
                        <a:lnTo>
                          <a:pt x="1" y="42"/>
                        </a:lnTo>
                        <a:lnTo>
                          <a:pt x="0" y="45"/>
                        </a:lnTo>
                        <a:lnTo>
                          <a:pt x="0" y="48"/>
                        </a:lnTo>
                        <a:lnTo>
                          <a:pt x="0" y="50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139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84" name="Freeform 122"/>
                  <p:cNvSpPr>
                    <a:spLocks/>
                  </p:cNvSpPr>
                  <p:nvPr/>
                </p:nvSpPr>
                <p:spPr bwMode="auto">
                  <a:xfrm>
                    <a:off x="4264" y="3287"/>
                    <a:ext cx="128" cy="71"/>
                  </a:xfrm>
                  <a:custGeom>
                    <a:avLst/>
                    <a:gdLst>
                      <a:gd name="T0" fmla="*/ 0 w 128"/>
                      <a:gd name="T1" fmla="*/ 70 h 71"/>
                      <a:gd name="T2" fmla="*/ 127 w 128"/>
                      <a:gd name="T3" fmla="*/ 70 h 71"/>
                      <a:gd name="T4" fmla="*/ 127 w 128"/>
                      <a:gd name="T5" fmla="*/ 0 h 71"/>
                      <a:gd name="T6" fmla="*/ 0 w 128"/>
                      <a:gd name="T7" fmla="*/ 70 h 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8"/>
                      <a:gd name="T13" fmla="*/ 0 h 71"/>
                      <a:gd name="T14" fmla="*/ 128 w 128"/>
                      <a:gd name="T15" fmla="*/ 71 h 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8" h="71">
                        <a:moveTo>
                          <a:pt x="0" y="70"/>
                        </a:moveTo>
                        <a:lnTo>
                          <a:pt x="127" y="70"/>
                        </a:lnTo>
                        <a:lnTo>
                          <a:pt x="127" y="0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80808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080" name="Group 123"/>
                <p:cNvGrpSpPr>
                  <a:grpSpLocks/>
                </p:cNvGrpSpPr>
                <p:nvPr/>
              </p:nvGrpSpPr>
              <p:grpSpPr bwMode="auto">
                <a:xfrm>
                  <a:off x="4310" y="3218"/>
                  <a:ext cx="82" cy="114"/>
                  <a:chOff x="4310" y="3218"/>
                  <a:chExt cx="82" cy="114"/>
                </a:xfrm>
              </p:grpSpPr>
              <p:sp>
                <p:nvSpPr>
                  <p:cNvPr id="2081" name="Freeform 124"/>
                  <p:cNvSpPr>
                    <a:spLocks/>
                  </p:cNvSpPr>
                  <p:nvPr/>
                </p:nvSpPr>
                <p:spPr bwMode="auto">
                  <a:xfrm>
                    <a:off x="4310" y="3218"/>
                    <a:ext cx="82" cy="114"/>
                  </a:xfrm>
                  <a:custGeom>
                    <a:avLst/>
                    <a:gdLst>
                      <a:gd name="T0" fmla="*/ 80 w 82"/>
                      <a:gd name="T1" fmla="*/ 64 h 114"/>
                      <a:gd name="T2" fmla="*/ 81 w 82"/>
                      <a:gd name="T3" fmla="*/ 55 h 114"/>
                      <a:gd name="T4" fmla="*/ 80 w 82"/>
                      <a:gd name="T5" fmla="*/ 49 h 114"/>
                      <a:gd name="T6" fmla="*/ 79 w 82"/>
                      <a:gd name="T7" fmla="*/ 45 h 114"/>
                      <a:gd name="T8" fmla="*/ 78 w 82"/>
                      <a:gd name="T9" fmla="*/ 40 h 114"/>
                      <a:gd name="T10" fmla="*/ 76 w 82"/>
                      <a:gd name="T11" fmla="*/ 36 h 114"/>
                      <a:gd name="T12" fmla="*/ 75 w 82"/>
                      <a:gd name="T13" fmla="*/ 33 h 114"/>
                      <a:gd name="T14" fmla="*/ 74 w 82"/>
                      <a:gd name="T15" fmla="*/ 29 h 114"/>
                      <a:gd name="T16" fmla="*/ 72 w 82"/>
                      <a:gd name="T17" fmla="*/ 26 h 114"/>
                      <a:gd name="T18" fmla="*/ 71 w 82"/>
                      <a:gd name="T19" fmla="*/ 24 h 114"/>
                      <a:gd name="T20" fmla="*/ 68 w 82"/>
                      <a:gd name="T21" fmla="*/ 21 h 114"/>
                      <a:gd name="T22" fmla="*/ 66 w 82"/>
                      <a:gd name="T23" fmla="*/ 19 h 114"/>
                      <a:gd name="T24" fmla="*/ 63 w 82"/>
                      <a:gd name="T25" fmla="*/ 16 h 114"/>
                      <a:gd name="T26" fmla="*/ 60 w 82"/>
                      <a:gd name="T27" fmla="*/ 13 h 114"/>
                      <a:gd name="T28" fmla="*/ 56 w 82"/>
                      <a:gd name="T29" fmla="*/ 11 h 114"/>
                      <a:gd name="T30" fmla="*/ 54 w 82"/>
                      <a:gd name="T31" fmla="*/ 9 h 114"/>
                      <a:gd name="T32" fmla="*/ 51 w 82"/>
                      <a:gd name="T33" fmla="*/ 6 h 114"/>
                      <a:gd name="T34" fmla="*/ 47 w 82"/>
                      <a:gd name="T35" fmla="*/ 5 h 114"/>
                      <a:gd name="T36" fmla="*/ 43 w 82"/>
                      <a:gd name="T37" fmla="*/ 3 h 114"/>
                      <a:gd name="T38" fmla="*/ 40 w 82"/>
                      <a:gd name="T39" fmla="*/ 2 h 114"/>
                      <a:gd name="T40" fmla="*/ 38 w 82"/>
                      <a:gd name="T41" fmla="*/ 2 h 114"/>
                      <a:gd name="T42" fmla="*/ 33 w 82"/>
                      <a:gd name="T43" fmla="*/ 0 h 114"/>
                      <a:gd name="T44" fmla="*/ 28 w 82"/>
                      <a:gd name="T45" fmla="*/ 1 h 114"/>
                      <a:gd name="T46" fmla="*/ 24 w 82"/>
                      <a:gd name="T47" fmla="*/ 2 h 114"/>
                      <a:gd name="T48" fmla="*/ 19 w 82"/>
                      <a:gd name="T49" fmla="*/ 6 h 114"/>
                      <a:gd name="T50" fmla="*/ 15 w 82"/>
                      <a:gd name="T51" fmla="*/ 9 h 114"/>
                      <a:gd name="T52" fmla="*/ 12 w 82"/>
                      <a:gd name="T53" fmla="*/ 13 h 114"/>
                      <a:gd name="T54" fmla="*/ 8 w 82"/>
                      <a:gd name="T55" fmla="*/ 16 h 114"/>
                      <a:gd name="T56" fmla="*/ 5 w 82"/>
                      <a:gd name="T57" fmla="*/ 21 h 114"/>
                      <a:gd name="T58" fmla="*/ 3 w 82"/>
                      <a:gd name="T59" fmla="*/ 25 h 114"/>
                      <a:gd name="T60" fmla="*/ 1 w 82"/>
                      <a:gd name="T61" fmla="*/ 30 h 114"/>
                      <a:gd name="T62" fmla="*/ 1 w 82"/>
                      <a:gd name="T63" fmla="*/ 34 h 114"/>
                      <a:gd name="T64" fmla="*/ 0 w 82"/>
                      <a:gd name="T65" fmla="*/ 39 h 114"/>
                      <a:gd name="T66" fmla="*/ 0 w 82"/>
                      <a:gd name="T67" fmla="*/ 42 h 114"/>
                      <a:gd name="T68" fmla="*/ 0 w 82"/>
                      <a:gd name="T69" fmla="*/ 113 h 11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2"/>
                      <a:gd name="T106" fmla="*/ 0 h 114"/>
                      <a:gd name="T107" fmla="*/ 82 w 82"/>
                      <a:gd name="T108" fmla="*/ 114 h 11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2" h="114">
                        <a:moveTo>
                          <a:pt x="0" y="113"/>
                        </a:moveTo>
                        <a:lnTo>
                          <a:pt x="80" y="64"/>
                        </a:lnTo>
                        <a:lnTo>
                          <a:pt x="81" y="59"/>
                        </a:lnTo>
                        <a:lnTo>
                          <a:pt x="81" y="55"/>
                        </a:lnTo>
                        <a:lnTo>
                          <a:pt x="81" y="52"/>
                        </a:lnTo>
                        <a:lnTo>
                          <a:pt x="80" y="49"/>
                        </a:lnTo>
                        <a:lnTo>
                          <a:pt x="80" y="48"/>
                        </a:lnTo>
                        <a:lnTo>
                          <a:pt x="79" y="45"/>
                        </a:lnTo>
                        <a:lnTo>
                          <a:pt x="79" y="42"/>
                        </a:lnTo>
                        <a:lnTo>
                          <a:pt x="78" y="40"/>
                        </a:lnTo>
                        <a:lnTo>
                          <a:pt x="78" y="38"/>
                        </a:lnTo>
                        <a:lnTo>
                          <a:pt x="76" y="36"/>
                        </a:lnTo>
                        <a:lnTo>
                          <a:pt x="76" y="34"/>
                        </a:lnTo>
                        <a:lnTo>
                          <a:pt x="75" y="33"/>
                        </a:lnTo>
                        <a:lnTo>
                          <a:pt x="75" y="31"/>
                        </a:lnTo>
                        <a:lnTo>
                          <a:pt x="74" y="29"/>
                        </a:lnTo>
                        <a:lnTo>
                          <a:pt x="73" y="28"/>
                        </a:lnTo>
                        <a:lnTo>
                          <a:pt x="72" y="26"/>
                        </a:lnTo>
                        <a:lnTo>
                          <a:pt x="72" y="25"/>
                        </a:lnTo>
                        <a:lnTo>
                          <a:pt x="71" y="24"/>
                        </a:lnTo>
                        <a:lnTo>
                          <a:pt x="69" y="22"/>
                        </a:lnTo>
                        <a:lnTo>
                          <a:pt x="68" y="21"/>
                        </a:lnTo>
                        <a:lnTo>
                          <a:pt x="67" y="21"/>
                        </a:lnTo>
                        <a:lnTo>
                          <a:pt x="66" y="19"/>
                        </a:lnTo>
                        <a:lnTo>
                          <a:pt x="64" y="17"/>
                        </a:lnTo>
                        <a:lnTo>
                          <a:pt x="63" y="16"/>
                        </a:lnTo>
                        <a:lnTo>
                          <a:pt x="61" y="15"/>
                        </a:lnTo>
                        <a:lnTo>
                          <a:pt x="60" y="13"/>
                        </a:lnTo>
                        <a:lnTo>
                          <a:pt x="58" y="12"/>
                        </a:lnTo>
                        <a:lnTo>
                          <a:pt x="56" y="11"/>
                        </a:lnTo>
                        <a:lnTo>
                          <a:pt x="56" y="10"/>
                        </a:lnTo>
                        <a:lnTo>
                          <a:pt x="54" y="9"/>
                        </a:lnTo>
                        <a:lnTo>
                          <a:pt x="53" y="7"/>
                        </a:lnTo>
                        <a:lnTo>
                          <a:pt x="51" y="6"/>
                        </a:lnTo>
                        <a:lnTo>
                          <a:pt x="49" y="6"/>
                        </a:lnTo>
                        <a:lnTo>
                          <a:pt x="47" y="5"/>
                        </a:lnTo>
                        <a:lnTo>
                          <a:pt x="45" y="4"/>
                        </a:lnTo>
                        <a:lnTo>
                          <a:pt x="43" y="3"/>
                        </a:lnTo>
                        <a:lnTo>
                          <a:pt x="41" y="2"/>
                        </a:lnTo>
                        <a:lnTo>
                          <a:pt x="40" y="2"/>
                        </a:lnTo>
                        <a:lnTo>
                          <a:pt x="39" y="2"/>
                        </a:lnTo>
                        <a:lnTo>
                          <a:pt x="38" y="2"/>
                        </a:lnTo>
                        <a:lnTo>
                          <a:pt x="36" y="1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8" y="1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0" y="3"/>
                        </a:lnTo>
                        <a:lnTo>
                          <a:pt x="19" y="6"/>
                        </a:lnTo>
                        <a:lnTo>
                          <a:pt x="16" y="7"/>
                        </a:lnTo>
                        <a:lnTo>
                          <a:pt x="15" y="9"/>
                        </a:lnTo>
                        <a:lnTo>
                          <a:pt x="13" y="10"/>
                        </a:lnTo>
                        <a:lnTo>
                          <a:pt x="12" y="13"/>
                        </a:lnTo>
                        <a:lnTo>
                          <a:pt x="9" y="15"/>
                        </a:lnTo>
                        <a:lnTo>
                          <a:pt x="8" y="16"/>
                        </a:lnTo>
                        <a:lnTo>
                          <a:pt x="6" y="19"/>
                        </a:lnTo>
                        <a:lnTo>
                          <a:pt x="5" y="21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2" y="28"/>
                        </a:lnTo>
                        <a:lnTo>
                          <a:pt x="1" y="30"/>
                        </a:lnTo>
                        <a:lnTo>
                          <a:pt x="1" y="33"/>
                        </a:lnTo>
                        <a:lnTo>
                          <a:pt x="1" y="34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113"/>
                        </a:lnTo>
                      </a:path>
                    </a:pathLst>
                  </a:custGeom>
                  <a:solidFill>
                    <a:srgbClr val="20202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82" name="Freeform 125"/>
                  <p:cNvSpPr>
                    <a:spLocks/>
                  </p:cNvSpPr>
                  <p:nvPr/>
                </p:nvSpPr>
                <p:spPr bwMode="auto">
                  <a:xfrm>
                    <a:off x="4310" y="3288"/>
                    <a:ext cx="82" cy="44"/>
                  </a:xfrm>
                  <a:custGeom>
                    <a:avLst/>
                    <a:gdLst>
                      <a:gd name="T0" fmla="*/ 0 w 82"/>
                      <a:gd name="T1" fmla="*/ 43 h 44"/>
                      <a:gd name="T2" fmla="*/ 81 w 82"/>
                      <a:gd name="T3" fmla="*/ 0 h 44"/>
                      <a:gd name="T4" fmla="*/ 81 w 82"/>
                      <a:gd name="T5" fmla="*/ 43 h 44"/>
                      <a:gd name="T6" fmla="*/ 0 w 82"/>
                      <a:gd name="T7" fmla="*/ 43 h 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2"/>
                      <a:gd name="T13" fmla="*/ 0 h 44"/>
                      <a:gd name="T14" fmla="*/ 82 w 82"/>
                      <a:gd name="T15" fmla="*/ 44 h 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2" h="44">
                        <a:moveTo>
                          <a:pt x="0" y="43"/>
                        </a:moveTo>
                        <a:lnTo>
                          <a:pt x="81" y="0"/>
                        </a:lnTo>
                        <a:lnTo>
                          <a:pt x="81" y="43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2069" name="Group 126"/>
            <p:cNvGrpSpPr>
              <a:grpSpLocks/>
            </p:cNvGrpSpPr>
            <p:nvPr/>
          </p:nvGrpSpPr>
          <p:grpSpPr bwMode="auto">
            <a:xfrm>
              <a:off x="4263" y="3154"/>
              <a:ext cx="286" cy="214"/>
              <a:chOff x="4263" y="3154"/>
              <a:chExt cx="286" cy="214"/>
            </a:xfrm>
          </p:grpSpPr>
          <p:sp>
            <p:nvSpPr>
              <p:cNvPr id="2075" name="Freeform 127"/>
              <p:cNvSpPr>
                <a:spLocks/>
              </p:cNvSpPr>
              <p:nvPr/>
            </p:nvSpPr>
            <p:spPr bwMode="auto">
              <a:xfrm>
                <a:off x="4263" y="3154"/>
                <a:ext cx="286" cy="214"/>
              </a:xfrm>
              <a:custGeom>
                <a:avLst/>
                <a:gdLst>
                  <a:gd name="T0" fmla="*/ 285 w 286"/>
                  <a:gd name="T1" fmla="*/ 126 h 214"/>
                  <a:gd name="T2" fmla="*/ 285 w 286"/>
                  <a:gd name="T3" fmla="*/ 49 h 214"/>
                  <a:gd name="T4" fmla="*/ 284 w 286"/>
                  <a:gd name="T5" fmla="*/ 45 h 214"/>
                  <a:gd name="T6" fmla="*/ 283 w 286"/>
                  <a:gd name="T7" fmla="*/ 43 h 214"/>
                  <a:gd name="T8" fmla="*/ 283 w 286"/>
                  <a:gd name="T9" fmla="*/ 41 h 214"/>
                  <a:gd name="T10" fmla="*/ 282 w 286"/>
                  <a:gd name="T11" fmla="*/ 38 h 214"/>
                  <a:gd name="T12" fmla="*/ 281 w 286"/>
                  <a:gd name="T13" fmla="*/ 35 h 214"/>
                  <a:gd name="T14" fmla="*/ 280 w 286"/>
                  <a:gd name="T15" fmla="*/ 32 h 214"/>
                  <a:gd name="T16" fmla="*/ 278 w 286"/>
                  <a:gd name="T17" fmla="*/ 28 h 214"/>
                  <a:gd name="T18" fmla="*/ 276 w 286"/>
                  <a:gd name="T19" fmla="*/ 26 h 214"/>
                  <a:gd name="T20" fmla="*/ 275 w 286"/>
                  <a:gd name="T21" fmla="*/ 25 h 214"/>
                  <a:gd name="T22" fmla="*/ 275 w 286"/>
                  <a:gd name="T23" fmla="*/ 23 h 214"/>
                  <a:gd name="T24" fmla="*/ 273 w 286"/>
                  <a:gd name="T25" fmla="*/ 20 h 214"/>
                  <a:gd name="T26" fmla="*/ 270 w 286"/>
                  <a:gd name="T27" fmla="*/ 18 h 214"/>
                  <a:gd name="T28" fmla="*/ 268 w 286"/>
                  <a:gd name="T29" fmla="*/ 15 h 214"/>
                  <a:gd name="T30" fmla="*/ 265 w 286"/>
                  <a:gd name="T31" fmla="*/ 13 h 214"/>
                  <a:gd name="T32" fmla="*/ 262 w 286"/>
                  <a:gd name="T33" fmla="*/ 10 h 214"/>
                  <a:gd name="T34" fmla="*/ 259 w 286"/>
                  <a:gd name="T35" fmla="*/ 8 h 214"/>
                  <a:gd name="T36" fmla="*/ 255 w 286"/>
                  <a:gd name="T37" fmla="*/ 7 h 214"/>
                  <a:gd name="T38" fmla="*/ 253 w 286"/>
                  <a:gd name="T39" fmla="*/ 5 h 214"/>
                  <a:gd name="T40" fmla="*/ 249 w 286"/>
                  <a:gd name="T41" fmla="*/ 4 h 214"/>
                  <a:gd name="T42" fmla="*/ 245 w 286"/>
                  <a:gd name="T43" fmla="*/ 3 h 214"/>
                  <a:gd name="T44" fmla="*/ 241 w 286"/>
                  <a:gd name="T45" fmla="*/ 2 h 214"/>
                  <a:gd name="T46" fmla="*/ 236 w 286"/>
                  <a:gd name="T47" fmla="*/ 0 h 214"/>
                  <a:gd name="T48" fmla="*/ 231 w 286"/>
                  <a:gd name="T49" fmla="*/ 0 h 214"/>
                  <a:gd name="T50" fmla="*/ 226 w 286"/>
                  <a:gd name="T51" fmla="*/ 0 h 214"/>
                  <a:gd name="T52" fmla="*/ 221 w 286"/>
                  <a:gd name="T53" fmla="*/ 0 h 214"/>
                  <a:gd name="T54" fmla="*/ 214 w 286"/>
                  <a:gd name="T55" fmla="*/ 0 h 214"/>
                  <a:gd name="T56" fmla="*/ 208 w 286"/>
                  <a:gd name="T57" fmla="*/ 3 h 214"/>
                  <a:gd name="T58" fmla="*/ 44 w 286"/>
                  <a:gd name="T59" fmla="*/ 66 h 214"/>
                  <a:gd name="T60" fmla="*/ 36 w 286"/>
                  <a:gd name="T61" fmla="*/ 70 h 214"/>
                  <a:gd name="T62" fmla="*/ 29 w 286"/>
                  <a:gd name="T63" fmla="*/ 73 h 214"/>
                  <a:gd name="T64" fmla="*/ 24 w 286"/>
                  <a:gd name="T65" fmla="*/ 78 h 214"/>
                  <a:gd name="T66" fmla="*/ 18 w 286"/>
                  <a:gd name="T67" fmla="*/ 81 h 214"/>
                  <a:gd name="T68" fmla="*/ 15 w 286"/>
                  <a:gd name="T69" fmla="*/ 86 h 214"/>
                  <a:gd name="T70" fmla="*/ 10 w 286"/>
                  <a:gd name="T71" fmla="*/ 90 h 214"/>
                  <a:gd name="T72" fmla="*/ 6 w 286"/>
                  <a:gd name="T73" fmla="*/ 95 h 214"/>
                  <a:gd name="T74" fmla="*/ 5 w 286"/>
                  <a:gd name="T75" fmla="*/ 101 h 214"/>
                  <a:gd name="T76" fmla="*/ 2 w 286"/>
                  <a:gd name="T77" fmla="*/ 107 h 214"/>
                  <a:gd name="T78" fmla="*/ 1 w 286"/>
                  <a:gd name="T79" fmla="*/ 111 h 214"/>
                  <a:gd name="T80" fmla="*/ 0 w 286"/>
                  <a:gd name="T81" fmla="*/ 115 h 214"/>
                  <a:gd name="T82" fmla="*/ 0 w 286"/>
                  <a:gd name="T83" fmla="*/ 121 h 214"/>
                  <a:gd name="T84" fmla="*/ 0 w 286"/>
                  <a:gd name="T85" fmla="*/ 213 h 2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6"/>
                  <a:gd name="T130" fmla="*/ 0 h 214"/>
                  <a:gd name="T131" fmla="*/ 286 w 286"/>
                  <a:gd name="T132" fmla="*/ 214 h 2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6" h="214">
                    <a:moveTo>
                      <a:pt x="135" y="213"/>
                    </a:moveTo>
                    <a:lnTo>
                      <a:pt x="285" y="126"/>
                    </a:lnTo>
                    <a:lnTo>
                      <a:pt x="285" y="51"/>
                    </a:lnTo>
                    <a:lnTo>
                      <a:pt x="285" y="49"/>
                    </a:lnTo>
                    <a:lnTo>
                      <a:pt x="284" y="47"/>
                    </a:lnTo>
                    <a:lnTo>
                      <a:pt x="284" y="45"/>
                    </a:lnTo>
                    <a:lnTo>
                      <a:pt x="284" y="44"/>
                    </a:lnTo>
                    <a:lnTo>
                      <a:pt x="283" y="43"/>
                    </a:lnTo>
                    <a:lnTo>
                      <a:pt x="283" y="42"/>
                    </a:lnTo>
                    <a:lnTo>
                      <a:pt x="283" y="41"/>
                    </a:lnTo>
                    <a:lnTo>
                      <a:pt x="283" y="39"/>
                    </a:lnTo>
                    <a:lnTo>
                      <a:pt x="282" y="38"/>
                    </a:lnTo>
                    <a:lnTo>
                      <a:pt x="282" y="36"/>
                    </a:lnTo>
                    <a:lnTo>
                      <a:pt x="281" y="35"/>
                    </a:lnTo>
                    <a:lnTo>
                      <a:pt x="281" y="34"/>
                    </a:lnTo>
                    <a:lnTo>
                      <a:pt x="280" y="32"/>
                    </a:lnTo>
                    <a:lnTo>
                      <a:pt x="279" y="30"/>
                    </a:lnTo>
                    <a:lnTo>
                      <a:pt x="278" y="28"/>
                    </a:lnTo>
                    <a:lnTo>
                      <a:pt x="278" y="27"/>
                    </a:lnTo>
                    <a:lnTo>
                      <a:pt x="276" y="26"/>
                    </a:lnTo>
                    <a:lnTo>
                      <a:pt x="276" y="25"/>
                    </a:lnTo>
                    <a:lnTo>
                      <a:pt x="275" y="25"/>
                    </a:lnTo>
                    <a:lnTo>
                      <a:pt x="275" y="24"/>
                    </a:lnTo>
                    <a:lnTo>
                      <a:pt x="275" y="23"/>
                    </a:lnTo>
                    <a:lnTo>
                      <a:pt x="274" y="21"/>
                    </a:lnTo>
                    <a:lnTo>
                      <a:pt x="273" y="20"/>
                    </a:lnTo>
                    <a:lnTo>
                      <a:pt x="272" y="19"/>
                    </a:lnTo>
                    <a:lnTo>
                      <a:pt x="270" y="18"/>
                    </a:lnTo>
                    <a:lnTo>
                      <a:pt x="269" y="17"/>
                    </a:lnTo>
                    <a:lnTo>
                      <a:pt x="268" y="15"/>
                    </a:lnTo>
                    <a:lnTo>
                      <a:pt x="267" y="14"/>
                    </a:lnTo>
                    <a:lnTo>
                      <a:pt x="265" y="13"/>
                    </a:lnTo>
                    <a:lnTo>
                      <a:pt x="263" y="12"/>
                    </a:lnTo>
                    <a:lnTo>
                      <a:pt x="262" y="10"/>
                    </a:lnTo>
                    <a:lnTo>
                      <a:pt x="261" y="9"/>
                    </a:lnTo>
                    <a:lnTo>
                      <a:pt x="259" y="8"/>
                    </a:lnTo>
                    <a:lnTo>
                      <a:pt x="257" y="7"/>
                    </a:lnTo>
                    <a:lnTo>
                      <a:pt x="255" y="7"/>
                    </a:lnTo>
                    <a:lnTo>
                      <a:pt x="255" y="5"/>
                    </a:lnTo>
                    <a:lnTo>
                      <a:pt x="253" y="5"/>
                    </a:lnTo>
                    <a:lnTo>
                      <a:pt x="251" y="5"/>
                    </a:lnTo>
                    <a:lnTo>
                      <a:pt x="249" y="4"/>
                    </a:lnTo>
                    <a:lnTo>
                      <a:pt x="247" y="3"/>
                    </a:lnTo>
                    <a:lnTo>
                      <a:pt x="245" y="3"/>
                    </a:lnTo>
                    <a:lnTo>
                      <a:pt x="243" y="3"/>
                    </a:lnTo>
                    <a:lnTo>
                      <a:pt x="241" y="2"/>
                    </a:lnTo>
                    <a:lnTo>
                      <a:pt x="239" y="1"/>
                    </a:lnTo>
                    <a:lnTo>
                      <a:pt x="236" y="0"/>
                    </a:lnTo>
                    <a:lnTo>
                      <a:pt x="234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7" y="0"/>
                    </a:lnTo>
                    <a:lnTo>
                      <a:pt x="214" y="0"/>
                    </a:lnTo>
                    <a:lnTo>
                      <a:pt x="213" y="1"/>
                    </a:lnTo>
                    <a:lnTo>
                      <a:pt x="208" y="3"/>
                    </a:lnTo>
                    <a:lnTo>
                      <a:pt x="205" y="3"/>
                    </a:lnTo>
                    <a:lnTo>
                      <a:pt x="44" y="66"/>
                    </a:lnTo>
                    <a:lnTo>
                      <a:pt x="41" y="68"/>
                    </a:lnTo>
                    <a:lnTo>
                      <a:pt x="36" y="70"/>
                    </a:lnTo>
                    <a:lnTo>
                      <a:pt x="32" y="71"/>
                    </a:lnTo>
                    <a:lnTo>
                      <a:pt x="29" y="73"/>
                    </a:lnTo>
                    <a:lnTo>
                      <a:pt x="27" y="75"/>
                    </a:lnTo>
                    <a:lnTo>
                      <a:pt x="24" y="78"/>
                    </a:lnTo>
                    <a:lnTo>
                      <a:pt x="21" y="80"/>
                    </a:lnTo>
                    <a:lnTo>
                      <a:pt x="18" y="81"/>
                    </a:lnTo>
                    <a:lnTo>
                      <a:pt x="16" y="84"/>
                    </a:lnTo>
                    <a:lnTo>
                      <a:pt x="15" y="86"/>
                    </a:lnTo>
                    <a:lnTo>
                      <a:pt x="12" y="87"/>
                    </a:lnTo>
                    <a:lnTo>
                      <a:pt x="10" y="90"/>
                    </a:lnTo>
                    <a:lnTo>
                      <a:pt x="9" y="92"/>
                    </a:lnTo>
                    <a:lnTo>
                      <a:pt x="6" y="95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3" y="103"/>
                    </a:lnTo>
                    <a:lnTo>
                      <a:pt x="2" y="107"/>
                    </a:lnTo>
                    <a:lnTo>
                      <a:pt x="2" y="109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0" y="213"/>
                    </a:lnTo>
                    <a:lnTo>
                      <a:pt x="135" y="213"/>
                    </a:lnTo>
                  </a:path>
                </a:pathLst>
              </a:custGeom>
              <a:noFill/>
              <a:ln w="12700" cap="rnd">
                <a:solidFill>
                  <a:srgbClr val="A0A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76" name="Freeform 128"/>
              <p:cNvSpPr>
                <a:spLocks/>
              </p:cNvSpPr>
              <p:nvPr/>
            </p:nvSpPr>
            <p:spPr bwMode="auto">
              <a:xfrm>
                <a:off x="4264" y="3218"/>
                <a:ext cx="137" cy="148"/>
              </a:xfrm>
              <a:custGeom>
                <a:avLst/>
                <a:gdLst>
                  <a:gd name="T0" fmla="*/ 136 w 137"/>
                  <a:gd name="T1" fmla="*/ 147 h 148"/>
                  <a:gd name="T2" fmla="*/ 136 w 137"/>
                  <a:gd name="T3" fmla="*/ 57 h 148"/>
                  <a:gd name="T4" fmla="*/ 135 w 137"/>
                  <a:gd name="T5" fmla="*/ 54 h 148"/>
                  <a:gd name="T6" fmla="*/ 135 w 137"/>
                  <a:gd name="T7" fmla="*/ 51 h 148"/>
                  <a:gd name="T8" fmla="*/ 134 w 137"/>
                  <a:gd name="T9" fmla="*/ 48 h 148"/>
                  <a:gd name="T10" fmla="*/ 133 w 137"/>
                  <a:gd name="T11" fmla="*/ 46 h 148"/>
                  <a:gd name="T12" fmla="*/ 133 w 137"/>
                  <a:gd name="T13" fmla="*/ 43 h 148"/>
                  <a:gd name="T14" fmla="*/ 132 w 137"/>
                  <a:gd name="T15" fmla="*/ 40 h 148"/>
                  <a:gd name="T16" fmla="*/ 131 w 137"/>
                  <a:gd name="T17" fmla="*/ 37 h 148"/>
                  <a:gd name="T18" fmla="*/ 130 w 137"/>
                  <a:gd name="T19" fmla="*/ 35 h 148"/>
                  <a:gd name="T20" fmla="*/ 128 w 137"/>
                  <a:gd name="T21" fmla="*/ 32 h 148"/>
                  <a:gd name="T22" fmla="*/ 126 w 137"/>
                  <a:gd name="T23" fmla="*/ 29 h 148"/>
                  <a:gd name="T24" fmla="*/ 125 w 137"/>
                  <a:gd name="T25" fmla="*/ 27 h 148"/>
                  <a:gd name="T26" fmla="*/ 123 w 137"/>
                  <a:gd name="T27" fmla="*/ 24 h 148"/>
                  <a:gd name="T28" fmla="*/ 121 w 137"/>
                  <a:gd name="T29" fmla="*/ 23 h 148"/>
                  <a:gd name="T30" fmla="*/ 118 w 137"/>
                  <a:gd name="T31" fmla="*/ 19 h 148"/>
                  <a:gd name="T32" fmla="*/ 114 w 137"/>
                  <a:gd name="T33" fmla="*/ 16 h 148"/>
                  <a:gd name="T34" fmla="*/ 111 w 137"/>
                  <a:gd name="T35" fmla="*/ 13 h 148"/>
                  <a:gd name="T36" fmla="*/ 107 w 137"/>
                  <a:gd name="T37" fmla="*/ 10 h 148"/>
                  <a:gd name="T38" fmla="*/ 103 w 137"/>
                  <a:gd name="T39" fmla="*/ 8 h 148"/>
                  <a:gd name="T40" fmla="*/ 99 w 137"/>
                  <a:gd name="T41" fmla="*/ 6 h 148"/>
                  <a:gd name="T42" fmla="*/ 94 w 137"/>
                  <a:gd name="T43" fmla="*/ 3 h 148"/>
                  <a:gd name="T44" fmla="*/ 89 w 137"/>
                  <a:gd name="T45" fmla="*/ 3 h 148"/>
                  <a:gd name="T46" fmla="*/ 87 w 137"/>
                  <a:gd name="T47" fmla="*/ 2 h 148"/>
                  <a:gd name="T48" fmla="*/ 80 w 137"/>
                  <a:gd name="T49" fmla="*/ 1 h 148"/>
                  <a:gd name="T50" fmla="*/ 74 w 137"/>
                  <a:gd name="T51" fmla="*/ 0 h 148"/>
                  <a:gd name="T52" fmla="*/ 68 w 137"/>
                  <a:gd name="T53" fmla="*/ 0 h 148"/>
                  <a:gd name="T54" fmla="*/ 61 w 137"/>
                  <a:gd name="T55" fmla="*/ 0 h 148"/>
                  <a:gd name="T56" fmla="*/ 53 w 137"/>
                  <a:gd name="T57" fmla="*/ 1 h 148"/>
                  <a:gd name="T58" fmla="*/ 47 w 137"/>
                  <a:gd name="T59" fmla="*/ 3 h 148"/>
                  <a:gd name="T60" fmla="*/ 40 w 137"/>
                  <a:gd name="T61" fmla="*/ 3 h 148"/>
                  <a:gd name="T62" fmla="*/ 30 w 137"/>
                  <a:gd name="T63" fmla="*/ 8 h 148"/>
                  <a:gd name="T64" fmla="*/ 25 w 137"/>
                  <a:gd name="T65" fmla="*/ 12 h 148"/>
                  <a:gd name="T66" fmla="*/ 19 w 137"/>
                  <a:gd name="T67" fmla="*/ 18 h 148"/>
                  <a:gd name="T68" fmla="*/ 13 w 137"/>
                  <a:gd name="T69" fmla="*/ 23 h 148"/>
                  <a:gd name="T70" fmla="*/ 9 w 137"/>
                  <a:gd name="T71" fmla="*/ 27 h 148"/>
                  <a:gd name="T72" fmla="*/ 5 w 137"/>
                  <a:gd name="T73" fmla="*/ 34 h 148"/>
                  <a:gd name="T74" fmla="*/ 2 w 137"/>
                  <a:gd name="T75" fmla="*/ 40 h 148"/>
                  <a:gd name="T76" fmla="*/ 1 w 137"/>
                  <a:gd name="T77" fmla="*/ 46 h 148"/>
                  <a:gd name="T78" fmla="*/ 0 w 137"/>
                  <a:gd name="T79" fmla="*/ 51 h 148"/>
                  <a:gd name="T80" fmla="*/ 0 w 137"/>
                  <a:gd name="T81" fmla="*/ 56 h 148"/>
                  <a:gd name="T82" fmla="*/ 0 w 137"/>
                  <a:gd name="T83" fmla="*/ 147 h 1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7"/>
                  <a:gd name="T127" fmla="*/ 0 h 148"/>
                  <a:gd name="T128" fmla="*/ 137 w 137"/>
                  <a:gd name="T129" fmla="*/ 148 h 1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7" h="148">
                    <a:moveTo>
                      <a:pt x="0" y="147"/>
                    </a:moveTo>
                    <a:lnTo>
                      <a:pt x="136" y="147"/>
                    </a:lnTo>
                    <a:lnTo>
                      <a:pt x="136" y="59"/>
                    </a:lnTo>
                    <a:lnTo>
                      <a:pt x="136" y="57"/>
                    </a:lnTo>
                    <a:lnTo>
                      <a:pt x="135" y="56"/>
                    </a:lnTo>
                    <a:lnTo>
                      <a:pt x="135" y="54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4" y="50"/>
                    </a:lnTo>
                    <a:lnTo>
                      <a:pt x="134" y="48"/>
                    </a:lnTo>
                    <a:lnTo>
                      <a:pt x="134" y="47"/>
                    </a:lnTo>
                    <a:lnTo>
                      <a:pt x="133" y="46"/>
                    </a:lnTo>
                    <a:lnTo>
                      <a:pt x="133" y="44"/>
                    </a:lnTo>
                    <a:lnTo>
                      <a:pt x="133" y="43"/>
                    </a:lnTo>
                    <a:lnTo>
                      <a:pt x="133" y="42"/>
                    </a:lnTo>
                    <a:lnTo>
                      <a:pt x="132" y="40"/>
                    </a:lnTo>
                    <a:lnTo>
                      <a:pt x="131" y="39"/>
                    </a:lnTo>
                    <a:lnTo>
                      <a:pt x="131" y="37"/>
                    </a:lnTo>
                    <a:lnTo>
                      <a:pt x="130" y="36"/>
                    </a:lnTo>
                    <a:lnTo>
                      <a:pt x="130" y="35"/>
                    </a:lnTo>
                    <a:lnTo>
                      <a:pt x="129" y="34"/>
                    </a:lnTo>
                    <a:lnTo>
                      <a:pt x="128" y="32"/>
                    </a:lnTo>
                    <a:lnTo>
                      <a:pt x="127" y="30"/>
                    </a:lnTo>
                    <a:lnTo>
                      <a:pt x="126" y="29"/>
                    </a:lnTo>
                    <a:lnTo>
                      <a:pt x="126" y="28"/>
                    </a:lnTo>
                    <a:lnTo>
                      <a:pt x="125" y="27"/>
                    </a:lnTo>
                    <a:lnTo>
                      <a:pt x="124" y="26"/>
                    </a:lnTo>
                    <a:lnTo>
                      <a:pt x="123" y="24"/>
                    </a:lnTo>
                    <a:lnTo>
                      <a:pt x="122" y="23"/>
                    </a:lnTo>
                    <a:lnTo>
                      <a:pt x="121" y="23"/>
                    </a:lnTo>
                    <a:lnTo>
                      <a:pt x="120" y="20"/>
                    </a:lnTo>
                    <a:lnTo>
                      <a:pt x="118" y="19"/>
                    </a:lnTo>
                    <a:lnTo>
                      <a:pt x="115" y="18"/>
                    </a:lnTo>
                    <a:lnTo>
                      <a:pt x="114" y="16"/>
                    </a:lnTo>
                    <a:lnTo>
                      <a:pt x="113" y="15"/>
                    </a:lnTo>
                    <a:lnTo>
                      <a:pt x="111" y="13"/>
                    </a:lnTo>
                    <a:lnTo>
                      <a:pt x="109" y="12"/>
                    </a:lnTo>
                    <a:lnTo>
                      <a:pt x="107" y="10"/>
                    </a:lnTo>
                    <a:lnTo>
                      <a:pt x="105" y="9"/>
                    </a:lnTo>
                    <a:lnTo>
                      <a:pt x="103" y="8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6" y="5"/>
                    </a:lnTo>
                    <a:lnTo>
                      <a:pt x="94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2" y="1"/>
                    </a:lnTo>
                    <a:lnTo>
                      <a:pt x="80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3" y="1"/>
                    </a:lnTo>
                    <a:lnTo>
                      <a:pt x="50" y="1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40" y="3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6" y="10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19" y="18"/>
                    </a:lnTo>
                    <a:lnTo>
                      <a:pt x="15" y="20"/>
                    </a:lnTo>
                    <a:lnTo>
                      <a:pt x="13" y="23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6" y="30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1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070" name="Group 129"/>
            <p:cNvGrpSpPr>
              <a:grpSpLocks/>
            </p:cNvGrpSpPr>
            <p:nvPr/>
          </p:nvGrpSpPr>
          <p:grpSpPr bwMode="auto">
            <a:xfrm>
              <a:off x="4431" y="3178"/>
              <a:ext cx="42" cy="122"/>
              <a:chOff x="4431" y="3178"/>
              <a:chExt cx="42" cy="122"/>
            </a:xfrm>
          </p:grpSpPr>
          <p:grpSp>
            <p:nvGrpSpPr>
              <p:cNvPr id="2071" name="Group 130"/>
              <p:cNvGrpSpPr>
                <a:grpSpLocks/>
              </p:cNvGrpSpPr>
              <p:nvPr/>
            </p:nvGrpSpPr>
            <p:grpSpPr bwMode="auto">
              <a:xfrm>
                <a:off x="4440" y="3178"/>
                <a:ext cx="33" cy="97"/>
                <a:chOff x="4440" y="3178"/>
                <a:chExt cx="33" cy="97"/>
              </a:xfrm>
            </p:grpSpPr>
            <p:sp>
              <p:nvSpPr>
                <p:cNvPr id="2073" name="Freeform 131"/>
                <p:cNvSpPr>
                  <a:spLocks/>
                </p:cNvSpPr>
                <p:nvPr/>
              </p:nvSpPr>
              <p:spPr bwMode="auto">
                <a:xfrm>
                  <a:off x="4440" y="3189"/>
                  <a:ext cx="17" cy="86"/>
                </a:xfrm>
                <a:custGeom>
                  <a:avLst/>
                  <a:gdLst>
                    <a:gd name="T0" fmla="*/ 0 w 17"/>
                    <a:gd name="T1" fmla="*/ 2 h 86"/>
                    <a:gd name="T2" fmla="*/ 0 w 17"/>
                    <a:gd name="T3" fmla="*/ 85 h 86"/>
                    <a:gd name="T4" fmla="*/ 16 w 17"/>
                    <a:gd name="T5" fmla="*/ 81 h 86"/>
                    <a:gd name="T6" fmla="*/ 16 w 17"/>
                    <a:gd name="T7" fmla="*/ 0 h 86"/>
                    <a:gd name="T8" fmla="*/ 0 w 17"/>
                    <a:gd name="T9" fmla="*/ 2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6"/>
                    <a:gd name="T17" fmla="*/ 17 w 1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6">
                      <a:moveTo>
                        <a:pt x="0" y="2"/>
                      </a:moveTo>
                      <a:lnTo>
                        <a:pt x="0" y="85"/>
                      </a:lnTo>
                      <a:lnTo>
                        <a:pt x="16" y="81"/>
                      </a:lnTo>
                      <a:lnTo>
                        <a:pt x="16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A0A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Freeform 132"/>
                <p:cNvSpPr>
                  <a:spLocks/>
                </p:cNvSpPr>
                <p:nvPr/>
              </p:nvSpPr>
              <p:spPr bwMode="auto">
                <a:xfrm>
                  <a:off x="4445" y="3178"/>
                  <a:ext cx="28" cy="33"/>
                </a:xfrm>
                <a:custGeom>
                  <a:avLst/>
                  <a:gdLst>
                    <a:gd name="T0" fmla="*/ 0 w 28"/>
                    <a:gd name="T1" fmla="*/ 11 h 33"/>
                    <a:gd name="T2" fmla="*/ 27 w 28"/>
                    <a:gd name="T3" fmla="*/ 0 h 33"/>
                    <a:gd name="T4" fmla="*/ 27 w 28"/>
                    <a:gd name="T5" fmla="*/ 21 h 33"/>
                    <a:gd name="T6" fmla="*/ 0 w 28"/>
                    <a:gd name="T7" fmla="*/ 32 h 33"/>
                    <a:gd name="T8" fmla="*/ 0 w 28"/>
                    <a:gd name="T9" fmla="*/ 1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3"/>
                    <a:gd name="T17" fmla="*/ 28 w 28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3">
                      <a:moveTo>
                        <a:pt x="0" y="11"/>
                      </a:moveTo>
                      <a:lnTo>
                        <a:pt x="27" y="0"/>
                      </a:lnTo>
                      <a:lnTo>
                        <a:pt x="27" y="21"/>
                      </a:lnTo>
                      <a:lnTo>
                        <a:pt x="0" y="32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A0A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72" name="Freeform 133"/>
              <p:cNvSpPr>
                <a:spLocks/>
              </p:cNvSpPr>
              <p:nvPr/>
            </p:nvSpPr>
            <p:spPr bwMode="auto">
              <a:xfrm>
                <a:off x="4431" y="3263"/>
                <a:ext cx="26" cy="37"/>
              </a:xfrm>
              <a:custGeom>
                <a:avLst/>
                <a:gdLst>
                  <a:gd name="T0" fmla="*/ 0 w 26"/>
                  <a:gd name="T1" fmla="*/ 13 h 37"/>
                  <a:gd name="T2" fmla="*/ 25 w 26"/>
                  <a:gd name="T3" fmla="*/ 0 h 37"/>
                  <a:gd name="T4" fmla="*/ 25 w 26"/>
                  <a:gd name="T5" fmla="*/ 21 h 37"/>
                  <a:gd name="T6" fmla="*/ 0 w 26"/>
                  <a:gd name="T7" fmla="*/ 36 h 37"/>
                  <a:gd name="T8" fmla="*/ 0 w 26"/>
                  <a:gd name="T9" fmla="*/ 13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7"/>
                  <a:gd name="T17" fmla="*/ 26 w 2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7">
                    <a:moveTo>
                      <a:pt x="0" y="13"/>
                    </a:moveTo>
                    <a:lnTo>
                      <a:pt x="25" y="0"/>
                    </a:lnTo>
                    <a:lnTo>
                      <a:pt x="25" y="21"/>
                    </a:lnTo>
                    <a:lnTo>
                      <a:pt x="0" y="3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A0A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059" name="Freeform 134"/>
          <p:cNvSpPr>
            <a:spLocks/>
          </p:cNvSpPr>
          <p:nvPr/>
        </p:nvSpPr>
        <p:spPr bwMode="auto">
          <a:xfrm>
            <a:off x="3505200" y="3581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0" name="Freeform 135"/>
          <p:cNvSpPr>
            <a:spLocks/>
          </p:cNvSpPr>
          <p:nvPr/>
        </p:nvSpPr>
        <p:spPr bwMode="auto">
          <a:xfrm>
            <a:off x="3505200" y="2438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1" name="Freeform 136"/>
          <p:cNvSpPr>
            <a:spLocks/>
          </p:cNvSpPr>
          <p:nvPr/>
        </p:nvSpPr>
        <p:spPr bwMode="auto">
          <a:xfrm>
            <a:off x="3962400" y="4419600"/>
            <a:ext cx="609600" cy="6096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2" name="Freeform 137"/>
          <p:cNvSpPr>
            <a:spLocks/>
          </p:cNvSpPr>
          <p:nvPr/>
        </p:nvSpPr>
        <p:spPr bwMode="auto">
          <a:xfrm>
            <a:off x="5562600" y="2362200"/>
            <a:ext cx="990600" cy="1371600"/>
          </a:xfrm>
          <a:custGeom>
            <a:avLst/>
            <a:gdLst>
              <a:gd name="T0" fmla="*/ 2147483647 w 1875"/>
              <a:gd name="T1" fmla="*/ 2147483647 h 1441"/>
              <a:gd name="T2" fmla="*/ 2147483647 w 1875"/>
              <a:gd name="T3" fmla="*/ 2147483647 h 1441"/>
              <a:gd name="T4" fmla="*/ 2147483647 w 1875"/>
              <a:gd name="T5" fmla="*/ 2147483647 h 1441"/>
              <a:gd name="T6" fmla="*/ 2147483647 w 1875"/>
              <a:gd name="T7" fmla="*/ 2147483647 h 1441"/>
              <a:gd name="T8" fmla="*/ 2147483647 w 1875"/>
              <a:gd name="T9" fmla="*/ 2147483647 h 1441"/>
              <a:gd name="T10" fmla="*/ 2147483647 w 1875"/>
              <a:gd name="T11" fmla="*/ 2147483647 h 1441"/>
              <a:gd name="T12" fmla="*/ 2147483647 w 1875"/>
              <a:gd name="T13" fmla="*/ 2147483647 h 1441"/>
              <a:gd name="T14" fmla="*/ 2147483647 w 1875"/>
              <a:gd name="T15" fmla="*/ 2147483647 h 1441"/>
              <a:gd name="T16" fmla="*/ 2147483647 w 1875"/>
              <a:gd name="T17" fmla="*/ 2147483647 h 1441"/>
              <a:gd name="T18" fmla="*/ 2147483647 w 1875"/>
              <a:gd name="T19" fmla="*/ 0 h 1441"/>
              <a:gd name="T20" fmla="*/ 2147483647 w 1875"/>
              <a:gd name="T21" fmla="*/ 2147483647 h 1441"/>
              <a:gd name="T22" fmla="*/ 2147483647 w 1875"/>
              <a:gd name="T23" fmla="*/ 2147483647 h 1441"/>
              <a:gd name="T24" fmla="*/ 2147483647 w 1875"/>
              <a:gd name="T25" fmla="*/ 2147483647 h 1441"/>
              <a:gd name="T26" fmla="*/ 2147483647 w 1875"/>
              <a:gd name="T27" fmla="*/ 2147483647 h 1441"/>
              <a:gd name="T28" fmla="*/ 2147483647 w 1875"/>
              <a:gd name="T29" fmla="*/ 2147483647 h 1441"/>
              <a:gd name="T30" fmla="*/ 2147483647 w 1875"/>
              <a:gd name="T31" fmla="*/ 2147483647 h 1441"/>
              <a:gd name="T32" fmla="*/ 2147483647 w 1875"/>
              <a:gd name="T33" fmla="*/ 2147483647 h 1441"/>
              <a:gd name="T34" fmla="*/ 2147483647 w 1875"/>
              <a:gd name="T35" fmla="*/ 2147483647 h 1441"/>
              <a:gd name="T36" fmla="*/ 2147483647 w 1875"/>
              <a:gd name="T37" fmla="*/ 2147483647 h 1441"/>
              <a:gd name="T38" fmla="*/ 2147483647 w 1875"/>
              <a:gd name="T39" fmla="*/ 2147483647 h 1441"/>
              <a:gd name="T40" fmla="*/ 2147483647 w 1875"/>
              <a:gd name="T41" fmla="*/ 2147483647 h 1441"/>
              <a:gd name="T42" fmla="*/ 2147483647 w 1875"/>
              <a:gd name="T43" fmla="*/ 2147483647 h 1441"/>
              <a:gd name="T44" fmla="*/ 2147483647 w 1875"/>
              <a:gd name="T45" fmla="*/ 2147483647 h 1441"/>
              <a:gd name="T46" fmla="*/ 2147483647 w 1875"/>
              <a:gd name="T47" fmla="*/ 2147483647 h 1441"/>
              <a:gd name="T48" fmla="*/ 2147483647 w 1875"/>
              <a:gd name="T49" fmla="*/ 2147483647 h 1441"/>
              <a:gd name="T50" fmla="*/ 2147483647 w 1875"/>
              <a:gd name="T51" fmla="*/ 2147483647 h 1441"/>
              <a:gd name="T52" fmla="*/ 2147483647 w 1875"/>
              <a:gd name="T53" fmla="*/ 2147483647 h 1441"/>
              <a:gd name="T54" fmla="*/ 2147483647 w 1875"/>
              <a:gd name="T55" fmla="*/ 2147483647 h 1441"/>
              <a:gd name="T56" fmla="*/ 2147483647 w 1875"/>
              <a:gd name="T57" fmla="*/ 2147483647 h 1441"/>
              <a:gd name="T58" fmla="*/ 2147483647 w 1875"/>
              <a:gd name="T59" fmla="*/ 2147483647 h 1441"/>
              <a:gd name="T60" fmla="*/ 2147483647 w 1875"/>
              <a:gd name="T61" fmla="*/ 2147483647 h 1441"/>
              <a:gd name="T62" fmla="*/ 2147483647 w 1875"/>
              <a:gd name="T63" fmla="*/ 2147483647 h 1441"/>
              <a:gd name="T64" fmla="*/ 2147483647 w 1875"/>
              <a:gd name="T65" fmla="*/ 2147483647 h 1441"/>
              <a:gd name="T66" fmla="*/ 2147483647 w 1875"/>
              <a:gd name="T67" fmla="*/ 2147483647 h 1441"/>
              <a:gd name="T68" fmla="*/ 2147483647 w 1875"/>
              <a:gd name="T69" fmla="*/ 2147483647 h 1441"/>
              <a:gd name="T70" fmla="*/ 2147483647 w 1875"/>
              <a:gd name="T71" fmla="*/ 2147483647 h 1441"/>
              <a:gd name="T72" fmla="*/ 2147483647 w 1875"/>
              <a:gd name="T73" fmla="*/ 2147483647 h 1441"/>
              <a:gd name="T74" fmla="*/ 2147483647 w 1875"/>
              <a:gd name="T75" fmla="*/ 2147483647 h 1441"/>
              <a:gd name="T76" fmla="*/ 2147483647 w 1875"/>
              <a:gd name="T77" fmla="*/ 2147483647 h 1441"/>
              <a:gd name="T78" fmla="*/ 2147483647 w 1875"/>
              <a:gd name="T79" fmla="*/ 2147483647 h 1441"/>
              <a:gd name="T80" fmla="*/ 2147483647 w 1875"/>
              <a:gd name="T81" fmla="*/ 2147483647 h 1441"/>
              <a:gd name="T82" fmla="*/ 2147483647 w 1875"/>
              <a:gd name="T83" fmla="*/ 2147483647 h 1441"/>
              <a:gd name="T84" fmla="*/ 2147483647 w 1875"/>
              <a:gd name="T85" fmla="*/ 2147483647 h 1441"/>
              <a:gd name="T86" fmla="*/ 2147483647 w 1875"/>
              <a:gd name="T87" fmla="*/ 2147483647 h 1441"/>
              <a:gd name="T88" fmla="*/ 0 w 1875"/>
              <a:gd name="T89" fmla="*/ 2147483647 h 1441"/>
              <a:gd name="T90" fmla="*/ 0 w 1875"/>
              <a:gd name="T91" fmla="*/ 2147483647 h 1441"/>
              <a:gd name="T92" fmla="*/ 2147483647 w 1875"/>
              <a:gd name="T93" fmla="*/ 2147483647 h 1441"/>
              <a:gd name="T94" fmla="*/ 2147483647 w 1875"/>
              <a:gd name="T95" fmla="*/ 2147483647 h 1441"/>
              <a:gd name="T96" fmla="*/ 2147483647 w 1875"/>
              <a:gd name="T97" fmla="*/ 2147483647 h 14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75"/>
              <a:gd name="T148" fmla="*/ 0 h 1441"/>
              <a:gd name="T149" fmla="*/ 1875 w 1875"/>
              <a:gd name="T150" fmla="*/ 1441 h 14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75" h="1441">
                <a:moveTo>
                  <a:pt x="85" y="224"/>
                </a:moveTo>
                <a:lnTo>
                  <a:pt x="134" y="181"/>
                </a:lnTo>
                <a:lnTo>
                  <a:pt x="171" y="170"/>
                </a:lnTo>
                <a:lnTo>
                  <a:pt x="209" y="148"/>
                </a:lnTo>
                <a:lnTo>
                  <a:pt x="246" y="127"/>
                </a:lnTo>
                <a:lnTo>
                  <a:pt x="282" y="117"/>
                </a:lnTo>
                <a:lnTo>
                  <a:pt x="357" y="106"/>
                </a:lnTo>
                <a:lnTo>
                  <a:pt x="431" y="96"/>
                </a:lnTo>
                <a:lnTo>
                  <a:pt x="554" y="74"/>
                </a:lnTo>
                <a:lnTo>
                  <a:pt x="652" y="63"/>
                </a:lnTo>
                <a:lnTo>
                  <a:pt x="726" y="63"/>
                </a:lnTo>
                <a:lnTo>
                  <a:pt x="801" y="52"/>
                </a:lnTo>
                <a:lnTo>
                  <a:pt x="837" y="41"/>
                </a:lnTo>
                <a:lnTo>
                  <a:pt x="874" y="41"/>
                </a:lnTo>
                <a:lnTo>
                  <a:pt x="924" y="31"/>
                </a:lnTo>
                <a:lnTo>
                  <a:pt x="997" y="21"/>
                </a:lnTo>
                <a:lnTo>
                  <a:pt x="1071" y="10"/>
                </a:lnTo>
                <a:lnTo>
                  <a:pt x="1146" y="10"/>
                </a:lnTo>
                <a:lnTo>
                  <a:pt x="1244" y="0"/>
                </a:lnTo>
                <a:lnTo>
                  <a:pt x="1318" y="0"/>
                </a:lnTo>
                <a:lnTo>
                  <a:pt x="1355" y="10"/>
                </a:lnTo>
                <a:lnTo>
                  <a:pt x="1405" y="31"/>
                </a:lnTo>
                <a:lnTo>
                  <a:pt x="1453" y="52"/>
                </a:lnTo>
                <a:lnTo>
                  <a:pt x="1539" y="127"/>
                </a:lnTo>
                <a:lnTo>
                  <a:pt x="1564" y="170"/>
                </a:lnTo>
                <a:lnTo>
                  <a:pt x="1577" y="233"/>
                </a:lnTo>
                <a:lnTo>
                  <a:pt x="1602" y="277"/>
                </a:lnTo>
                <a:lnTo>
                  <a:pt x="1614" y="320"/>
                </a:lnTo>
                <a:lnTo>
                  <a:pt x="1639" y="351"/>
                </a:lnTo>
                <a:lnTo>
                  <a:pt x="1675" y="373"/>
                </a:lnTo>
                <a:lnTo>
                  <a:pt x="1725" y="416"/>
                </a:lnTo>
                <a:lnTo>
                  <a:pt x="1774" y="447"/>
                </a:lnTo>
                <a:lnTo>
                  <a:pt x="1811" y="469"/>
                </a:lnTo>
                <a:lnTo>
                  <a:pt x="1849" y="490"/>
                </a:lnTo>
                <a:lnTo>
                  <a:pt x="1861" y="523"/>
                </a:lnTo>
                <a:lnTo>
                  <a:pt x="1874" y="565"/>
                </a:lnTo>
                <a:lnTo>
                  <a:pt x="1874" y="628"/>
                </a:lnTo>
                <a:lnTo>
                  <a:pt x="1874" y="693"/>
                </a:lnTo>
                <a:lnTo>
                  <a:pt x="1874" y="757"/>
                </a:lnTo>
                <a:lnTo>
                  <a:pt x="1874" y="789"/>
                </a:lnTo>
                <a:lnTo>
                  <a:pt x="1874" y="822"/>
                </a:lnTo>
                <a:lnTo>
                  <a:pt x="1874" y="853"/>
                </a:lnTo>
                <a:lnTo>
                  <a:pt x="1874" y="896"/>
                </a:lnTo>
                <a:lnTo>
                  <a:pt x="1874" y="938"/>
                </a:lnTo>
                <a:lnTo>
                  <a:pt x="1874" y="981"/>
                </a:lnTo>
                <a:lnTo>
                  <a:pt x="1861" y="1014"/>
                </a:lnTo>
                <a:lnTo>
                  <a:pt x="1849" y="1077"/>
                </a:lnTo>
                <a:lnTo>
                  <a:pt x="1836" y="1110"/>
                </a:lnTo>
                <a:lnTo>
                  <a:pt x="1799" y="1120"/>
                </a:lnTo>
                <a:lnTo>
                  <a:pt x="1750" y="1130"/>
                </a:lnTo>
                <a:lnTo>
                  <a:pt x="1713" y="1141"/>
                </a:lnTo>
                <a:lnTo>
                  <a:pt x="1675" y="1162"/>
                </a:lnTo>
                <a:lnTo>
                  <a:pt x="1577" y="1184"/>
                </a:lnTo>
                <a:lnTo>
                  <a:pt x="1539" y="1206"/>
                </a:lnTo>
                <a:lnTo>
                  <a:pt x="1393" y="1226"/>
                </a:lnTo>
                <a:lnTo>
                  <a:pt x="1219" y="1237"/>
                </a:lnTo>
                <a:lnTo>
                  <a:pt x="1182" y="1237"/>
                </a:lnTo>
                <a:lnTo>
                  <a:pt x="1146" y="1248"/>
                </a:lnTo>
                <a:lnTo>
                  <a:pt x="1060" y="1258"/>
                </a:lnTo>
                <a:lnTo>
                  <a:pt x="985" y="1258"/>
                </a:lnTo>
                <a:lnTo>
                  <a:pt x="912" y="1269"/>
                </a:lnTo>
                <a:lnTo>
                  <a:pt x="837" y="1280"/>
                </a:lnTo>
                <a:lnTo>
                  <a:pt x="738" y="1312"/>
                </a:lnTo>
                <a:lnTo>
                  <a:pt x="713" y="1354"/>
                </a:lnTo>
                <a:lnTo>
                  <a:pt x="690" y="1387"/>
                </a:lnTo>
                <a:lnTo>
                  <a:pt x="652" y="1408"/>
                </a:lnTo>
                <a:lnTo>
                  <a:pt x="615" y="1429"/>
                </a:lnTo>
                <a:lnTo>
                  <a:pt x="579" y="1440"/>
                </a:lnTo>
                <a:lnTo>
                  <a:pt x="541" y="1419"/>
                </a:lnTo>
                <a:lnTo>
                  <a:pt x="491" y="1398"/>
                </a:lnTo>
                <a:lnTo>
                  <a:pt x="418" y="1376"/>
                </a:lnTo>
                <a:lnTo>
                  <a:pt x="320" y="1354"/>
                </a:lnTo>
                <a:lnTo>
                  <a:pt x="270" y="1322"/>
                </a:lnTo>
                <a:lnTo>
                  <a:pt x="234" y="1291"/>
                </a:lnTo>
                <a:lnTo>
                  <a:pt x="221" y="1258"/>
                </a:lnTo>
                <a:lnTo>
                  <a:pt x="196" y="1216"/>
                </a:lnTo>
                <a:lnTo>
                  <a:pt x="196" y="1152"/>
                </a:lnTo>
                <a:lnTo>
                  <a:pt x="184" y="1045"/>
                </a:lnTo>
                <a:lnTo>
                  <a:pt x="184" y="960"/>
                </a:lnTo>
                <a:lnTo>
                  <a:pt x="184" y="874"/>
                </a:lnTo>
                <a:lnTo>
                  <a:pt x="184" y="811"/>
                </a:lnTo>
                <a:lnTo>
                  <a:pt x="171" y="768"/>
                </a:lnTo>
                <a:lnTo>
                  <a:pt x="171" y="682"/>
                </a:lnTo>
                <a:lnTo>
                  <a:pt x="171" y="639"/>
                </a:lnTo>
                <a:lnTo>
                  <a:pt x="146" y="608"/>
                </a:lnTo>
                <a:lnTo>
                  <a:pt x="123" y="576"/>
                </a:lnTo>
                <a:lnTo>
                  <a:pt x="73" y="554"/>
                </a:lnTo>
                <a:lnTo>
                  <a:pt x="35" y="532"/>
                </a:lnTo>
                <a:lnTo>
                  <a:pt x="12" y="501"/>
                </a:lnTo>
                <a:lnTo>
                  <a:pt x="0" y="469"/>
                </a:lnTo>
                <a:lnTo>
                  <a:pt x="0" y="436"/>
                </a:lnTo>
                <a:lnTo>
                  <a:pt x="0" y="405"/>
                </a:lnTo>
                <a:lnTo>
                  <a:pt x="23" y="373"/>
                </a:lnTo>
                <a:lnTo>
                  <a:pt x="60" y="351"/>
                </a:lnTo>
                <a:lnTo>
                  <a:pt x="98" y="329"/>
                </a:lnTo>
                <a:lnTo>
                  <a:pt x="98" y="298"/>
                </a:lnTo>
                <a:lnTo>
                  <a:pt x="85" y="224"/>
                </a:lnTo>
              </a:path>
            </a:pathLst>
          </a:custGeom>
          <a:solidFill>
            <a:schemeClr val="accent1"/>
          </a:solidFill>
          <a:ln w="12699" cap="rnd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3" name="Text Box 138"/>
          <p:cNvSpPr txBox="1">
            <a:spLocks noChangeArrowheads="1"/>
          </p:cNvSpPr>
          <p:nvPr/>
        </p:nvSpPr>
        <p:spPr bwMode="auto">
          <a:xfrm>
            <a:off x="5699125" y="2830513"/>
            <a:ext cx="10683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/>
              <a:t>IP backbone</a:t>
            </a:r>
          </a:p>
        </p:txBody>
      </p:sp>
      <p:sp>
        <p:nvSpPr>
          <p:cNvPr id="2064" name="Line 139"/>
          <p:cNvSpPr>
            <a:spLocks noChangeShapeType="1"/>
          </p:cNvSpPr>
          <p:nvPr/>
        </p:nvSpPr>
        <p:spPr bwMode="auto">
          <a:xfrm>
            <a:off x="5105400" y="3124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5" name="Line 140"/>
          <p:cNvSpPr>
            <a:spLocks noChangeShapeType="1"/>
          </p:cNvSpPr>
          <p:nvPr/>
        </p:nvSpPr>
        <p:spPr bwMode="auto">
          <a:xfrm>
            <a:off x="6629400" y="3124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Modern Applications:</a:t>
            </a:r>
            <a:br>
              <a:rPr lang="en-US" altLang="zh-TW" smtClean="0"/>
            </a:br>
            <a:r>
              <a:rPr lang="en-US" altLang="zh-TW" smtClean="0"/>
              <a:t>911 Service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Location Service</a:t>
            </a:r>
          </a:p>
        </p:txBody>
      </p:sp>
      <p:pic>
        <p:nvPicPr>
          <p:cNvPr id="72708" name="Picture 4" descr="HM003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84333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E-911 Requirement for Location Service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1996, </a:t>
            </a:r>
            <a:r>
              <a:rPr lang="en-US" altLang="zh-TW" smtClean="0"/>
              <a:t>FCC (Federal Communications Commission) announced its mandate for enhanced emergency services for cellular phone callers.</a:t>
            </a:r>
          </a:p>
          <a:p>
            <a:r>
              <a:rPr lang="en-US" altLang="zh-TW" smtClean="0"/>
              <a:t>The current deadline for this capability is October 1, 2001</a:t>
            </a:r>
          </a:p>
        </p:txBody>
      </p:sp>
      <p:pic>
        <p:nvPicPr>
          <p:cNvPr id="73732" name="Picture 4" descr="TRADE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95600"/>
            <a:ext cx="36576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01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0"/>
            <a:ext cx="2114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PS 24衛星位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2725"/>
            <a:ext cx="7315200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5個地面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0" smtClean="0"/>
              <a:t>GPS (cont.)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Position location</a:t>
            </a:r>
          </a:p>
          <a:p>
            <a:pPr lvl="1"/>
            <a:r>
              <a:rPr lang="en-US" altLang="zh-TW" sz="1800" smtClean="0">
                <a:ea typeface="標楷體" pitchFamily="65" charset="-120"/>
              </a:rPr>
              <a:t>3-D </a:t>
            </a:r>
            <a:r>
              <a:rPr lang="zh-TW" altLang="en-US" sz="1800" smtClean="0">
                <a:ea typeface="標楷體" pitchFamily="65" charset="-120"/>
              </a:rPr>
              <a:t>座標 (</a:t>
            </a:r>
            <a:r>
              <a:rPr lang="en-US" altLang="zh-TW" sz="1800" smtClean="0">
                <a:ea typeface="標楷體" pitchFamily="65" charset="-120"/>
              </a:rPr>
              <a:t>x,y,z) </a:t>
            </a:r>
            <a:r>
              <a:rPr lang="zh-TW" altLang="en-US" sz="1800" smtClean="0">
                <a:ea typeface="標楷體" pitchFamily="65" charset="-120"/>
              </a:rPr>
              <a:t>需要3個獨立方程式可解.</a:t>
            </a:r>
          </a:p>
          <a:p>
            <a:pPr lvl="1"/>
            <a:r>
              <a:rPr lang="zh-TW" altLang="en-US" sz="1800" smtClean="0">
                <a:ea typeface="標楷體" pitchFamily="65" charset="-120"/>
              </a:rPr>
              <a:t>三個</a:t>
            </a:r>
            <a:r>
              <a:rPr lang="en-US" altLang="zh-TW" sz="1800" smtClean="0">
                <a:ea typeface="標楷體" pitchFamily="65" charset="-120"/>
              </a:rPr>
              <a:t>GPS</a:t>
            </a:r>
            <a:r>
              <a:rPr lang="zh-TW" altLang="en-US" sz="1800" smtClean="0">
                <a:ea typeface="標楷體" pitchFamily="65" charset="-120"/>
              </a:rPr>
              <a:t>衛星得到三個距離量度，可設定所需的三個方程式.</a:t>
            </a:r>
          </a:p>
          <a:p>
            <a:pPr lvl="1"/>
            <a:r>
              <a:rPr lang="zh-TW" altLang="en-US" sz="1800" smtClean="0">
                <a:ea typeface="標楷體" pitchFamily="65" charset="-120"/>
              </a:rPr>
              <a:t>需要第四個衛星來求得另一距離量度以建立第四個方程式 (</a:t>
            </a:r>
            <a:r>
              <a:rPr lang="en-US" altLang="zh-TW" sz="1800" smtClean="0">
                <a:ea typeface="標楷體" pitchFamily="65" charset="-120"/>
              </a:rPr>
              <a:t>T</a:t>
            </a:r>
            <a:r>
              <a:rPr lang="en-US" altLang="zh-TW" sz="1800" i="1" baseline="-30000" smtClean="0">
                <a:ea typeface="標楷體" pitchFamily="65" charset="-120"/>
              </a:rPr>
              <a:t>error</a:t>
            </a:r>
            <a:r>
              <a:rPr lang="en-US" altLang="zh-TW" sz="1800" smtClean="0">
                <a:ea typeface="標楷體" pitchFamily="65" charset="-120"/>
              </a:rPr>
              <a:t>)</a:t>
            </a:r>
          </a:p>
          <a:p>
            <a:pPr lvl="1"/>
            <a:r>
              <a:rPr lang="zh-TW" altLang="en-US" sz="1800" smtClean="0">
                <a:ea typeface="標楷體" pitchFamily="65" charset="-120"/>
              </a:rPr>
              <a:t>這樣就可定位出他的位置</a:t>
            </a:r>
          </a:p>
          <a:p>
            <a:pPr lvl="1"/>
            <a:r>
              <a:rPr lang="en-US" altLang="zh-TW" sz="1800" smtClean="0">
                <a:ea typeface="標楷體" pitchFamily="65" charset="-120"/>
              </a:rPr>
              <a:t>With accuracy of approximately 100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GPS定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5600"/>
            <a:ext cx="822960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473075"/>
            <a:ext cx="8039100" cy="438150"/>
          </a:xfrm>
        </p:spPr>
        <p:txBody>
          <a:bodyPr/>
          <a:lstStyle/>
          <a:p>
            <a:pPr>
              <a:defRPr/>
            </a:pPr>
            <a:r>
              <a:rPr lang="en-US" altLang="zh-TW" b="0" smtClean="0"/>
              <a:t>Introduction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306887"/>
          </a:xfrm>
        </p:spPr>
        <p:txBody>
          <a:bodyPr/>
          <a:lstStyle/>
          <a:p>
            <a:r>
              <a:rPr lang="en-US" altLang="zh-TW" smtClean="0"/>
              <a:t>Safety is the primary motivation for vehicle position location.</a:t>
            </a:r>
          </a:p>
          <a:p>
            <a:r>
              <a:rPr lang="en-US" altLang="zh-TW" smtClean="0"/>
              <a:t>Landline telephone companies to provide 911 emergency service .</a:t>
            </a:r>
          </a:p>
          <a:p>
            <a:r>
              <a:rPr lang="en-US" altLang="zh-TW" smtClean="0"/>
              <a:t>1994, begin investigating similar service for U.S cellular and PCS providers.</a:t>
            </a:r>
          </a:p>
          <a:p>
            <a:r>
              <a:rPr lang="en-US" altLang="zh-TW" smtClean="0"/>
              <a:t>E-911 service include caller’s ANI and street address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3600"/>
              <a:t>Mobile Location Solution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991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b="1"/>
              <a:t>Driving Force</a:t>
            </a:r>
            <a:r>
              <a:rPr kumimoji="1" lang="en-US" altLang="zh-TW"/>
              <a:t> : </a:t>
            </a:r>
          </a:p>
          <a:p>
            <a:pPr lvl="1" eaLnBrk="1" hangingPunct="1">
              <a:spcBef>
                <a:spcPct val="50000"/>
              </a:spcBef>
            </a:pPr>
            <a:r>
              <a:rPr kumimoji="1" lang="en-US" altLang="zh-TW"/>
              <a:t>Legal aspects :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kumimoji="1" lang="en-US" altLang="zh-TW"/>
              <a:t>Fire brigades, hospitals and other emergency centers.</a:t>
            </a:r>
          </a:p>
          <a:p>
            <a:pPr lvl="1" eaLnBrk="1" hangingPunct="1">
              <a:spcBef>
                <a:spcPct val="50000"/>
              </a:spcBef>
            </a:pPr>
            <a:r>
              <a:rPr kumimoji="1" lang="en-US" altLang="zh-TW"/>
              <a:t>Commercial aspects :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kumimoji="1" lang="en-US" altLang="zh-TW"/>
              <a:t>Differentiation : new and attractive services.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kumimoji="1" lang="en-US" altLang="zh-TW"/>
              <a:t>Reduced costs : operators can adapt their network to match calling patterns.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kumimoji="1" lang="en-US" altLang="zh-TW"/>
              <a:t>Increased revenues : commercial services that use positioning information is infinite.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3600"/>
              <a:t>Positioning mechanism and requirement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3058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>
                <a:latin typeface="EricssonRoman"/>
              </a:rPr>
              <a:t>Terminal-based 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kumimoji="1" lang="en-US" altLang="zh-TW">
                <a:latin typeface="EricssonRoman"/>
              </a:rPr>
              <a:t>Positioning intelligence is stored in the terminal or its SIM card.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kumimoji="1" lang="en-US" altLang="zh-TW">
                <a:latin typeface="EricssonRoman"/>
              </a:rPr>
              <a:t>Network-assisted global positioning system (A-GPS).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kumimoji="1" lang="en-US" altLang="zh-TW">
              <a:latin typeface="EricssonRoman"/>
            </a:endParaRPr>
          </a:p>
          <a:p>
            <a:pPr eaLnBrk="1" hangingPunct="1"/>
            <a:r>
              <a:rPr kumimoji="1" lang="en-US" altLang="zh-TW">
                <a:latin typeface="EricssonRoman"/>
              </a:rPr>
              <a:t>Network-based :</a:t>
            </a:r>
          </a:p>
          <a:p>
            <a:pPr lvl="1" eaLnBrk="1" hangingPunct="1">
              <a:buFontTx/>
              <a:buChar char="•"/>
            </a:pPr>
            <a:r>
              <a:rPr kumimoji="1" lang="en-US" altLang="zh-TW">
                <a:latin typeface="EricssonRoman"/>
              </a:rPr>
              <a:t>Positioning intelligence isn’t built into the handset.</a:t>
            </a:r>
          </a:p>
          <a:p>
            <a:pPr lvl="1" eaLnBrk="1" hangingPunct="1">
              <a:buFontTx/>
              <a:buChar char="•"/>
            </a:pPr>
            <a:r>
              <a:rPr kumimoji="1" lang="en-US" altLang="zh-TW">
                <a:latin typeface="EricssonSans"/>
              </a:rPr>
              <a:t>Measurement of Cell </a:t>
            </a:r>
            <a:r>
              <a:rPr kumimoji="1" lang="en-US" altLang="zh-TW">
                <a:latin typeface="EricssonRoman"/>
              </a:rPr>
              <a:t>global identity and timing advance(CGI+TA)、uplink time of arrival (UL-TOA).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67024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143000" y="5562600"/>
            <a:ext cx="686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/>
              <a:t>Mobile location solution has been designed to handle a variety of </a:t>
            </a:r>
          </a:p>
          <a:p>
            <a:pPr eaLnBrk="1" hangingPunct="1"/>
            <a:r>
              <a:rPr kumimoji="1" lang="en-US" altLang="zh-TW" sz="2000"/>
              <a:t>positioning methods and application interfaces.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Where are you from?</a:t>
            </a:r>
          </a:p>
        </p:txBody>
      </p:sp>
      <p:pic>
        <p:nvPicPr>
          <p:cNvPr id="15363" name="Picture 4" descr="BIK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4572000" y="1905000"/>
            <a:ext cx="304800" cy="914400"/>
            <a:chOff x="4972" y="1440"/>
            <a:chExt cx="343" cy="1965"/>
          </a:xfrm>
        </p:grpSpPr>
        <p:sp>
          <p:nvSpPr>
            <p:cNvPr id="15436" name="Rectangle 6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5437" name="Freeform 7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38" name="Freeform 8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39" name="Freeform 9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0" name="Freeform 10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1" name="Freeform 11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2" name="Freeform 12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3" name="Freeform 13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4" name="Freeform 14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5" name="Freeform 15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6" name="Freeform 16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7" name="Freeform 17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8" name="Freeform 18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49" name="Freeform 19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0" name="Freeform 20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1" name="Freeform 21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" name="Freeform 22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" name="Freeform 23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" name="Freeform 24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5" name="Freeform 25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6" name="Freeform 26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7" name="Freeform 27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8" name="Freeform 28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9" name="Freeform 29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0" name="Freeform 30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1" name="Freeform 31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2" name="Freeform 32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3" name="Freeform 33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4" name="Freeform 34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5" name="Rectangle 35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5466" name="Rectangle 36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15365" name="Group 37"/>
          <p:cNvGrpSpPr>
            <a:grpSpLocks/>
          </p:cNvGrpSpPr>
          <p:nvPr/>
        </p:nvGrpSpPr>
        <p:grpSpPr bwMode="auto">
          <a:xfrm>
            <a:off x="4343400" y="2971800"/>
            <a:ext cx="304800" cy="914400"/>
            <a:chOff x="4972" y="1440"/>
            <a:chExt cx="343" cy="1965"/>
          </a:xfrm>
        </p:grpSpPr>
        <p:sp>
          <p:nvSpPr>
            <p:cNvPr id="15405" name="Rectangle 38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EF240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5406" name="Freeform 39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7" name="Freeform 40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8" name="Freeform 41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9" name="Freeform 42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0" name="Freeform 43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1" name="Freeform 44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2" name="Freeform 45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3" name="Freeform 46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4" name="Freeform 47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5" name="Freeform 48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6" name="Freeform 49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7" name="Freeform 50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8" name="Freeform 51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9" name="Freeform 52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0" name="Freeform 53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1" name="Freeform 54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2" name="Freeform 55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3" name="Freeform 56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4" name="Freeform 57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5" name="Freeform 58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6" name="Freeform 59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7" name="Freeform 60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8" name="Freeform 61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29" name="Freeform 62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30" name="Freeform 63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31" name="Freeform 64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32" name="Freeform 65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33" name="Freeform 66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34" name="Rectangle 67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5435" name="Rectangle 68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15366" name="Group 69"/>
          <p:cNvGrpSpPr>
            <a:grpSpLocks/>
          </p:cNvGrpSpPr>
          <p:nvPr/>
        </p:nvGrpSpPr>
        <p:grpSpPr bwMode="auto">
          <a:xfrm>
            <a:off x="4800600" y="3581400"/>
            <a:ext cx="304800" cy="914400"/>
            <a:chOff x="4972" y="1440"/>
            <a:chExt cx="343" cy="1965"/>
          </a:xfrm>
        </p:grpSpPr>
        <p:sp>
          <p:nvSpPr>
            <p:cNvPr id="15374" name="Rectangle 70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5375" name="Freeform 71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6" name="Freeform 72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7" name="Freeform 73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8" name="Freeform 74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9" name="Freeform 75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0" name="Freeform 76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1" name="Freeform 77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2" name="Freeform 78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3" name="Freeform 79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4" name="Freeform 80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5" name="Freeform 81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6" name="Freeform 82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7" name="Freeform 83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8" name="Freeform 84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9" name="Freeform 85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0" name="Freeform 86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1" name="Freeform 87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2" name="Freeform 88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3" name="Freeform 89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4" name="Freeform 90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5" name="Freeform 91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6" name="Freeform 92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7" name="Freeform 93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8" name="Freeform 94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9" name="Freeform 95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0" name="Freeform 96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1" name="Freeform 97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2" name="Freeform 98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3" name="Rectangle 99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5404" name="Rectangle 100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sp>
        <p:nvSpPr>
          <p:cNvPr id="15367" name="Freeform 101"/>
          <p:cNvSpPr>
            <a:spLocks/>
          </p:cNvSpPr>
          <p:nvPr/>
        </p:nvSpPr>
        <p:spPr bwMode="auto">
          <a:xfrm>
            <a:off x="3505200" y="3581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8" name="Freeform 102"/>
          <p:cNvSpPr>
            <a:spLocks/>
          </p:cNvSpPr>
          <p:nvPr/>
        </p:nvSpPr>
        <p:spPr bwMode="auto">
          <a:xfrm>
            <a:off x="3505200" y="2438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9" name="Freeform 103"/>
          <p:cNvSpPr>
            <a:spLocks/>
          </p:cNvSpPr>
          <p:nvPr/>
        </p:nvSpPr>
        <p:spPr bwMode="auto">
          <a:xfrm>
            <a:off x="3962400" y="4419600"/>
            <a:ext cx="609600" cy="6096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0" name="Line 104"/>
          <p:cNvSpPr>
            <a:spLocks noChangeShapeType="1"/>
          </p:cNvSpPr>
          <p:nvPr/>
        </p:nvSpPr>
        <p:spPr bwMode="auto">
          <a:xfrm>
            <a:off x="5105400" y="3124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5371" name="Picture 105" descr="BS0082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16541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06" descr="WTRSPT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07" descr="CRTN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648200"/>
            <a:ext cx="3657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685800"/>
            <a:ext cx="6751638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362200" y="55626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000"/>
              <a:t>Network-assisted GPS (A-GPS) is a positioning</a:t>
            </a:r>
          </a:p>
          <a:p>
            <a:pPr eaLnBrk="1" hangingPunct="1"/>
            <a:r>
              <a:rPr kumimoji="1" lang="en-US" altLang="zh-TW" sz="2000"/>
              <a:t>product with very attractive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9564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600200" y="53340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000"/>
              <a:t>UL-TOA and E-OTD methods each use the triangulation of time difference between base stations and the terminal to determine positions.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3600"/>
              <a:t>Location applications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3820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/>
              <a:t>Information services :	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kumimoji="1" lang="en-US" altLang="zh-TW"/>
              <a:t>Location-based yellow pages, events, and attractions (ex. What is happening today in town near here?)	.	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/>
              <a:t>Tracing services 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kumimoji="1" lang="en-US" altLang="zh-TW"/>
              <a:t>Tracing of a stolen car, helping paramedics to locate persons quickly in an emergency situation, and giving a towing service or automobile repair shop the location of a motorist in need (out of gas, flat tire, dead battery).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Location applications (cont.)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 typeface="Times New Roman" pitchFamily="18" charset="0"/>
              <a:buNone/>
            </a:pPr>
            <a:r>
              <a:rPr lang="en-US" altLang="zh-TW" sz="1800" smtClean="0">
                <a:latin typeface="Times New Roman" pitchFamily="18" charset="0"/>
                <a:ea typeface="標楷體" pitchFamily="65" charset="-120"/>
              </a:rPr>
              <a:t>Resource management :</a:t>
            </a:r>
          </a:p>
          <a:p>
            <a:pPr lvl="1">
              <a:spcBef>
                <a:spcPct val="50000"/>
              </a:spcBef>
              <a:buClrTx/>
              <a:buSzTx/>
            </a:pPr>
            <a:r>
              <a:rPr lang="en-US" altLang="zh-TW" sz="1800" smtClean="0">
                <a:latin typeface="Times New Roman" pitchFamily="18" charset="0"/>
                <a:ea typeface="標楷體" pitchFamily="65" charset="-120"/>
              </a:rPr>
              <a:t>Taxi fleet management, the administration of container goods, and the assignment and grouping of railway repairmen.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smtClean="0">
                <a:latin typeface="Times New Roman" pitchFamily="18" charset="0"/>
                <a:ea typeface="標楷體" pitchFamily="65" charset="-120"/>
              </a:rPr>
              <a:t>Navigation :</a:t>
            </a:r>
          </a:p>
          <a:p>
            <a:pPr lvl="1">
              <a:spcBef>
                <a:spcPct val="50000"/>
              </a:spcBef>
              <a:buClrTx/>
              <a:buSzTx/>
            </a:pPr>
            <a:r>
              <a:rPr lang="en-US" altLang="zh-TW" sz="1800" smtClean="0">
                <a:latin typeface="Times New Roman" pitchFamily="18" charset="0"/>
                <a:ea typeface="標楷體" pitchFamily="65" charset="-120"/>
              </a:rPr>
              <a:t>Vehicle or pedestrian navigation.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Small Scale Fading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Mean Excess Delay, rms delay spread</a:t>
            </a:r>
          </a:p>
        </p:txBody>
      </p:sp>
      <p:grpSp>
        <p:nvGrpSpPr>
          <p:cNvPr id="87044" name="Group 28"/>
          <p:cNvGrpSpPr>
            <a:grpSpLocks/>
          </p:cNvGrpSpPr>
          <p:nvPr/>
        </p:nvGrpSpPr>
        <p:grpSpPr bwMode="auto">
          <a:xfrm>
            <a:off x="2916238" y="2420938"/>
            <a:ext cx="3835400" cy="2698750"/>
            <a:chOff x="703" y="1253"/>
            <a:chExt cx="3630" cy="1982"/>
          </a:xfrm>
        </p:grpSpPr>
        <p:sp>
          <p:nvSpPr>
            <p:cNvPr id="87045" name="Line 4"/>
            <p:cNvSpPr>
              <a:spLocks noChangeShapeType="1"/>
            </p:cNvSpPr>
            <p:nvPr/>
          </p:nvSpPr>
          <p:spPr bwMode="auto">
            <a:xfrm>
              <a:off x="1429" y="2886"/>
              <a:ext cx="26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46" name="Line 5"/>
            <p:cNvSpPr>
              <a:spLocks noChangeShapeType="1"/>
            </p:cNvSpPr>
            <p:nvPr/>
          </p:nvSpPr>
          <p:spPr bwMode="auto">
            <a:xfrm flipV="1">
              <a:off x="1429" y="1253"/>
              <a:ext cx="0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47" name="Line 6"/>
            <p:cNvSpPr>
              <a:spLocks noChangeShapeType="1"/>
            </p:cNvSpPr>
            <p:nvPr/>
          </p:nvSpPr>
          <p:spPr bwMode="auto">
            <a:xfrm>
              <a:off x="1383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48" name="Line 7"/>
            <p:cNvSpPr>
              <a:spLocks noChangeShapeType="1"/>
            </p:cNvSpPr>
            <p:nvPr/>
          </p:nvSpPr>
          <p:spPr bwMode="auto">
            <a:xfrm>
              <a:off x="1383" y="211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49" name="Line 9"/>
            <p:cNvSpPr>
              <a:spLocks noChangeShapeType="1"/>
            </p:cNvSpPr>
            <p:nvPr/>
          </p:nvSpPr>
          <p:spPr bwMode="auto">
            <a:xfrm>
              <a:off x="1383" y="1797"/>
              <a:ext cx="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50" name="Line 10"/>
            <p:cNvSpPr>
              <a:spLocks noChangeShapeType="1"/>
            </p:cNvSpPr>
            <p:nvPr/>
          </p:nvSpPr>
          <p:spPr bwMode="auto">
            <a:xfrm>
              <a:off x="1383" y="143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51" name="Line 11"/>
            <p:cNvSpPr>
              <a:spLocks noChangeShapeType="1"/>
            </p:cNvSpPr>
            <p:nvPr/>
          </p:nvSpPr>
          <p:spPr bwMode="auto">
            <a:xfrm flipV="1">
              <a:off x="1429" y="2115"/>
              <a:ext cx="0" cy="7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52" name="Line 12"/>
            <p:cNvSpPr>
              <a:spLocks noChangeShapeType="1"/>
            </p:cNvSpPr>
            <p:nvPr/>
          </p:nvSpPr>
          <p:spPr bwMode="auto">
            <a:xfrm flipV="1">
              <a:off x="1837" y="1797"/>
              <a:ext cx="0" cy="10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53" name="Line 14"/>
            <p:cNvSpPr>
              <a:spLocks noChangeShapeType="1"/>
            </p:cNvSpPr>
            <p:nvPr/>
          </p:nvSpPr>
          <p:spPr bwMode="auto">
            <a:xfrm flipV="1">
              <a:off x="2290" y="1797"/>
              <a:ext cx="0" cy="10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54" name="Line 16"/>
            <p:cNvSpPr>
              <a:spLocks noChangeShapeType="1"/>
            </p:cNvSpPr>
            <p:nvPr/>
          </p:nvSpPr>
          <p:spPr bwMode="auto">
            <a:xfrm flipV="1">
              <a:off x="3379" y="1344"/>
              <a:ext cx="0" cy="15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55" name="Text Box 17"/>
            <p:cNvSpPr txBox="1">
              <a:spLocks noChangeArrowheads="1"/>
            </p:cNvSpPr>
            <p:nvPr/>
          </p:nvSpPr>
          <p:spPr bwMode="auto">
            <a:xfrm>
              <a:off x="1339" y="3021"/>
              <a:ext cx="246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/>
                <a:t>0</a:t>
              </a:r>
            </a:p>
          </p:txBody>
        </p:sp>
        <p:sp>
          <p:nvSpPr>
            <p:cNvPr id="87056" name="Text Box 18"/>
            <p:cNvSpPr txBox="1">
              <a:spLocks noChangeArrowheads="1"/>
            </p:cNvSpPr>
            <p:nvPr/>
          </p:nvSpPr>
          <p:spPr bwMode="auto">
            <a:xfrm>
              <a:off x="1732" y="3033"/>
              <a:ext cx="247" cy="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/>
                <a:t>1</a:t>
              </a:r>
            </a:p>
          </p:txBody>
        </p:sp>
        <p:sp>
          <p:nvSpPr>
            <p:cNvPr id="87057" name="Text Box 19"/>
            <p:cNvSpPr txBox="1">
              <a:spLocks noChangeArrowheads="1"/>
            </p:cNvSpPr>
            <p:nvPr/>
          </p:nvSpPr>
          <p:spPr bwMode="auto">
            <a:xfrm>
              <a:off x="2200" y="3021"/>
              <a:ext cx="246" cy="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/>
                <a:t>2</a:t>
              </a:r>
            </a:p>
          </p:txBody>
        </p:sp>
        <p:sp>
          <p:nvSpPr>
            <p:cNvPr id="87058" name="Text Box 20"/>
            <p:cNvSpPr txBox="1">
              <a:spLocks noChangeArrowheads="1"/>
            </p:cNvSpPr>
            <p:nvPr/>
          </p:nvSpPr>
          <p:spPr bwMode="auto">
            <a:xfrm>
              <a:off x="3242" y="3021"/>
              <a:ext cx="247" cy="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/>
                <a:t>5</a:t>
              </a:r>
            </a:p>
          </p:txBody>
        </p:sp>
        <p:sp>
          <p:nvSpPr>
            <p:cNvPr id="87059" name="Text Box 21"/>
            <p:cNvSpPr txBox="1">
              <a:spLocks noChangeArrowheads="1"/>
            </p:cNvSpPr>
            <p:nvPr/>
          </p:nvSpPr>
          <p:spPr bwMode="auto">
            <a:xfrm>
              <a:off x="735" y="2443"/>
              <a:ext cx="571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/>
                <a:t>-30 dB</a:t>
              </a:r>
            </a:p>
          </p:txBody>
        </p:sp>
        <p:sp>
          <p:nvSpPr>
            <p:cNvPr id="87060" name="Text Box 22"/>
            <p:cNvSpPr txBox="1">
              <a:spLocks noChangeArrowheads="1"/>
            </p:cNvSpPr>
            <p:nvPr/>
          </p:nvSpPr>
          <p:spPr bwMode="auto">
            <a:xfrm>
              <a:off x="703" y="2069"/>
              <a:ext cx="571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/>
                <a:t>-20 dB</a:t>
              </a:r>
            </a:p>
          </p:txBody>
        </p:sp>
        <p:sp>
          <p:nvSpPr>
            <p:cNvPr id="87061" name="Text Box 23"/>
            <p:cNvSpPr txBox="1">
              <a:spLocks noChangeArrowheads="1"/>
            </p:cNvSpPr>
            <p:nvPr/>
          </p:nvSpPr>
          <p:spPr bwMode="auto">
            <a:xfrm>
              <a:off x="735" y="1718"/>
              <a:ext cx="571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/>
                <a:t>-10 dB</a:t>
              </a:r>
            </a:p>
          </p:txBody>
        </p:sp>
        <p:sp>
          <p:nvSpPr>
            <p:cNvPr id="87062" name="Text Box 24"/>
            <p:cNvSpPr txBox="1">
              <a:spLocks noChangeArrowheads="1"/>
            </p:cNvSpPr>
            <p:nvPr/>
          </p:nvSpPr>
          <p:spPr bwMode="auto">
            <a:xfrm>
              <a:off x="703" y="1326"/>
              <a:ext cx="487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200"/>
                <a:t> </a:t>
              </a:r>
              <a:r>
                <a:rPr lang="en-US" altLang="zh-TW" sz="1200"/>
                <a:t>0 dB</a:t>
              </a:r>
            </a:p>
          </p:txBody>
        </p:sp>
        <p:sp>
          <p:nvSpPr>
            <p:cNvPr id="87063" name="Text Box 26"/>
            <p:cNvSpPr txBox="1">
              <a:spLocks noChangeArrowheads="1"/>
            </p:cNvSpPr>
            <p:nvPr/>
          </p:nvSpPr>
          <p:spPr bwMode="auto">
            <a:xfrm>
              <a:off x="3683" y="3033"/>
              <a:ext cx="650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zh-TW" sz="1200">
                  <a:cs typeface="Times New Roman" pitchFamily="18" charset="0"/>
                </a:rPr>
                <a:t>Ι</a:t>
              </a:r>
              <a:r>
                <a:rPr lang="en-US" altLang="zh-TW" sz="1200">
                  <a:cs typeface="Times New Roman" pitchFamily="18" charset="0"/>
                </a:rPr>
                <a:t> (</a:t>
              </a:r>
              <a:r>
                <a:rPr lang="el-GR" altLang="zh-TW" sz="1200">
                  <a:cs typeface="Times New Roman" pitchFamily="18" charset="0"/>
                </a:rPr>
                <a:t>μ</a:t>
              </a:r>
              <a:r>
                <a:rPr lang="en-US" altLang="zh-TW" sz="1200">
                  <a:cs typeface="Times New Roman" pitchFamily="18" charset="0"/>
                </a:rPr>
                <a:t>s)</a:t>
              </a:r>
              <a:endParaRPr lang="el-GR" altLang="zh-TW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024688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524000" y="54102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000"/>
              <a:t>The chest of drawers illustrates how different applications can be grouped strategically for use by their beneficiaries.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Channel Propagation and Fading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7638"/>
            <a:ext cx="8686800" cy="402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299325" y="24415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zh-TW" altLang="en-US">
                <a:solidFill>
                  <a:schemeClr val="bg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42125" y="2441575"/>
            <a:ext cx="20685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Mobility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Unpredictable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channel</a:t>
            </a:r>
          </a:p>
          <a:p>
            <a:endParaRPr kumimoji="1" lang="en-US" altLang="zh-TW">
              <a:solidFill>
                <a:schemeClr val="hlink"/>
              </a:solidFill>
              <a:latin typeface="Arial" pitchFamily="34" charset="0"/>
            </a:endParaRPr>
          </a:p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by QoS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Information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9600" y="2286000"/>
            <a:ext cx="1931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Adaptive 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Algorithm</a:t>
            </a:r>
          </a:p>
          <a:p>
            <a:endParaRPr kumimoji="1" lang="en-US" altLang="zh-TW">
              <a:solidFill>
                <a:schemeClr val="hlink"/>
              </a:solidFill>
              <a:latin typeface="Arial" pitchFamily="34" charset="0"/>
            </a:endParaRPr>
          </a:p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by QoS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pitchFamily="34" charset="0"/>
              </a:rPr>
              <a:t>Requirement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79525" y="146050"/>
            <a:ext cx="6873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kumimoji="1" lang="en-US" altLang="zh-TW" sz="3200">
                <a:solidFill>
                  <a:schemeClr val="accent2"/>
                </a:solidFill>
                <a:latin typeface="Arial" pitchFamily="34" charset="0"/>
              </a:rPr>
              <a:t>QoS and Multimedia Traffic Support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82950" y="920750"/>
            <a:ext cx="2730500" cy="36036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/>
              <a:t>Application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4343400" y="1744663"/>
            <a:ext cx="152400" cy="247650"/>
            <a:chOff x="2736" y="1099"/>
            <a:chExt cx="96" cy="156"/>
          </a:xfrm>
        </p:grpSpPr>
        <p:sp>
          <p:nvSpPr>
            <p:cNvPr id="16424" name="Line 8"/>
            <p:cNvSpPr>
              <a:spLocks noChangeShapeType="1"/>
            </p:cNvSpPr>
            <p:nvPr/>
          </p:nvSpPr>
          <p:spPr bwMode="auto">
            <a:xfrm>
              <a:off x="2736" y="109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25" name="Line 9"/>
            <p:cNvSpPr>
              <a:spLocks noChangeShapeType="1"/>
            </p:cNvSpPr>
            <p:nvPr/>
          </p:nvSpPr>
          <p:spPr bwMode="auto">
            <a:xfrm>
              <a:off x="2832" y="109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3284538" y="1987550"/>
            <a:ext cx="2728912" cy="35401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RTP, TCP, UDP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3284538" y="2478088"/>
            <a:ext cx="2728912" cy="357187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RSVP</a:t>
            </a: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284538" y="3524250"/>
            <a:ext cx="2728912" cy="355600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Wireless Network Layer</a:t>
            </a: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3284538" y="2971800"/>
            <a:ext cx="2728912" cy="35401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IP, Mobile IP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3284538" y="4014788"/>
            <a:ext cx="2728912" cy="355600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Clustering(optional)</a:t>
            </a:r>
          </a:p>
        </p:txBody>
      </p:sp>
      <p:grpSp>
        <p:nvGrpSpPr>
          <p:cNvPr id="16397" name="Group 15"/>
          <p:cNvGrpSpPr>
            <a:grpSpLocks/>
          </p:cNvGrpSpPr>
          <p:nvPr/>
        </p:nvGrpSpPr>
        <p:grpSpPr bwMode="auto">
          <a:xfrm>
            <a:off x="4532313" y="2225675"/>
            <a:ext cx="93662" cy="246063"/>
            <a:chOff x="2855" y="1402"/>
            <a:chExt cx="59" cy="155"/>
          </a:xfrm>
        </p:grpSpPr>
        <p:sp>
          <p:nvSpPr>
            <p:cNvPr id="16422" name="Line 16"/>
            <p:cNvSpPr>
              <a:spLocks noChangeShapeType="1"/>
            </p:cNvSpPr>
            <p:nvPr/>
          </p:nvSpPr>
          <p:spPr bwMode="auto">
            <a:xfrm>
              <a:off x="2855" y="1402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23" name="Line 17"/>
            <p:cNvSpPr>
              <a:spLocks noChangeShapeType="1"/>
            </p:cNvSpPr>
            <p:nvPr/>
          </p:nvSpPr>
          <p:spPr bwMode="auto">
            <a:xfrm>
              <a:off x="2914" y="1402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6398" name="Group 18"/>
          <p:cNvGrpSpPr>
            <a:grpSpLocks/>
          </p:cNvGrpSpPr>
          <p:nvPr/>
        </p:nvGrpSpPr>
        <p:grpSpPr bwMode="auto">
          <a:xfrm>
            <a:off x="4532313" y="2779713"/>
            <a:ext cx="93662" cy="246062"/>
            <a:chOff x="2855" y="1751"/>
            <a:chExt cx="59" cy="155"/>
          </a:xfrm>
        </p:grpSpPr>
        <p:sp>
          <p:nvSpPr>
            <p:cNvPr id="16420" name="Line 19"/>
            <p:cNvSpPr>
              <a:spLocks noChangeShapeType="1"/>
            </p:cNvSpPr>
            <p:nvPr/>
          </p:nvSpPr>
          <p:spPr bwMode="auto">
            <a:xfrm>
              <a:off x="2855" y="175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21" name="Line 20"/>
            <p:cNvSpPr>
              <a:spLocks noChangeShapeType="1"/>
            </p:cNvSpPr>
            <p:nvPr/>
          </p:nvSpPr>
          <p:spPr bwMode="auto">
            <a:xfrm>
              <a:off x="2914" y="175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6399" name="Group 21"/>
          <p:cNvGrpSpPr>
            <a:grpSpLocks/>
          </p:cNvGrpSpPr>
          <p:nvPr/>
        </p:nvGrpSpPr>
        <p:grpSpPr bwMode="auto">
          <a:xfrm>
            <a:off x="4532313" y="3270250"/>
            <a:ext cx="93662" cy="247650"/>
            <a:chOff x="2855" y="2060"/>
            <a:chExt cx="59" cy="156"/>
          </a:xfrm>
        </p:grpSpPr>
        <p:sp>
          <p:nvSpPr>
            <p:cNvPr id="16418" name="Line 22"/>
            <p:cNvSpPr>
              <a:spLocks noChangeShapeType="1"/>
            </p:cNvSpPr>
            <p:nvPr/>
          </p:nvSpPr>
          <p:spPr bwMode="auto">
            <a:xfrm>
              <a:off x="2855" y="2060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19" name="Line 23"/>
            <p:cNvSpPr>
              <a:spLocks noChangeShapeType="1"/>
            </p:cNvSpPr>
            <p:nvPr/>
          </p:nvSpPr>
          <p:spPr bwMode="auto">
            <a:xfrm>
              <a:off x="2914" y="2060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400" name="Rectangle 24"/>
          <p:cNvSpPr>
            <a:spLocks noChangeArrowheads="1"/>
          </p:cNvSpPr>
          <p:nvPr/>
        </p:nvSpPr>
        <p:spPr bwMode="auto">
          <a:xfrm>
            <a:off x="3282950" y="4505325"/>
            <a:ext cx="2728913" cy="727075"/>
          </a:xfrm>
          <a:prstGeom prst="rect">
            <a:avLst/>
          </a:prstGeom>
          <a:solidFill>
            <a:schemeClr val="accent1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Data Link</a:t>
            </a:r>
          </a:p>
          <a:p>
            <a:pPr algn="ctr"/>
            <a:r>
              <a:rPr kumimoji="1" lang="en-US" altLang="zh-TW" sz="2000"/>
              <a:t>MAC</a:t>
            </a:r>
          </a:p>
        </p:txBody>
      </p:sp>
      <p:sp>
        <p:nvSpPr>
          <p:cNvPr id="16401" name="Rectangle 25"/>
          <p:cNvSpPr>
            <a:spLocks noChangeArrowheads="1"/>
          </p:cNvSpPr>
          <p:nvPr/>
        </p:nvSpPr>
        <p:spPr bwMode="auto">
          <a:xfrm>
            <a:off x="3284538" y="5365750"/>
            <a:ext cx="2728912" cy="574675"/>
          </a:xfrm>
          <a:prstGeom prst="rect">
            <a:avLst/>
          </a:prstGeom>
          <a:solidFill>
            <a:schemeClr val="accent1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Radio </a:t>
            </a:r>
          </a:p>
        </p:txBody>
      </p:sp>
      <p:grpSp>
        <p:nvGrpSpPr>
          <p:cNvPr id="16402" name="Group 26"/>
          <p:cNvGrpSpPr>
            <a:grpSpLocks/>
          </p:cNvGrpSpPr>
          <p:nvPr/>
        </p:nvGrpSpPr>
        <p:grpSpPr bwMode="auto">
          <a:xfrm>
            <a:off x="4532313" y="3824288"/>
            <a:ext cx="93662" cy="247650"/>
            <a:chOff x="2855" y="2409"/>
            <a:chExt cx="59" cy="156"/>
          </a:xfrm>
        </p:grpSpPr>
        <p:sp>
          <p:nvSpPr>
            <p:cNvPr id="16416" name="Line 27"/>
            <p:cNvSpPr>
              <a:spLocks noChangeShapeType="1"/>
            </p:cNvSpPr>
            <p:nvPr/>
          </p:nvSpPr>
          <p:spPr bwMode="auto">
            <a:xfrm>
              <a:off x="2855" y="240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17" name="Line 28"/>
            <p:cNvSpPr>
              <a:spLocks noChangeShapeType="1"/>
            </p:cNvSpPr>
            <p:nvPr/>
          </p:nvSpPr>
          <p:spPr bwMode="auto">
            <a:xfrm>
              <a:off x="2914" y="240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6403" name="Group 29"/>
          <p:cNvGrpSpPr>
            <a:grpSpLocks/>
          </p:cNvGrpSpPr>
          <p:nvPr/>
        </p:nvGrpSpPr>
        <p:grpSpPr bwMode="auto">
          <a:xfrm>
            <a:off x="4532313" y="4316413"/>
            <a:ext cx="93662" cy="244475"/>
            <a:chOff x="2855" y="2719"/>
            <a:chExt cx="59" cy="154"/>
          </a:xfrm>
        </p:grpSpPr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2855" y="2719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2914" y="2719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6404" name="Group 32"/>
          <p:cNvGrpSpPr>
            <a:grpSpLocks/>
          </p:cNvGrpSpPr>
          <p:nvPr/>
        </p:nvGrpSpPr>
        <p:grpSpPr bwMode="auto">
          <a:xfrm>
            <a:off x="4532313" y="5176838"/>
            <a:ext cx="93662" cy="246062"/>
            <a:chOff x="2855" y="3261"/>
            <a:chExt cx="59" cy="155"/>
          </a:xfrm>
        </p:grpSpPr>
        <p:sp>
          <p:nvSpPr>
            <p:cNvPr id="16412" name="Line 33"/>
            <p:cNvSpPr>
              <a:spLocks noChangeShapeType="1"/>
            </p:cNvSpPr>
            <p:nvPr/>
          </p:nvSpPr>
          <p:spPr bwMode="auto">
            <a:xfrm>
              <a:off x="2855" y="326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13" name="Line 34"/>
            <p:cNvSpPr>
              <a:spLocks noChangeShapeType="1"/>
            </p:cNvSpPr>
            <p:nvPr/>
          </p:nvSpPr>
          <p:spPr bwMode="auto">
            <a:xfrm>
              <a:off x="2914" y="326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405" name="Line 35"/>
          <p:cNvSpPr>
            <a:spLocks noChangeShapeType="1"/>
          </p:cNvSpPr>
          <p:nvPr/>
        </p:nvSpPr>
        <p:spPr bwMode="auto">
          <a:xfrm>
            <a:off x="3278188" y="4868863"/>
            <a:ext cx="2741612" cy="0"/>
          </a:xfrm>
          <a:prstGeom prst="line">
            <a:avLst/>
          </a:prstGeom>
          <a:noFill/>
          <a:ln w="12699">
            <a:solidFill>
              <a:srgbClr val="FC0128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6406" name="Group 36"/>
          <p:cNvGrpSpPr>
            <a:grpSpLocks/>
          </p:cNvGrpSpPr>
          <p:nvPr/>
        </p:nvGrpSpPr>
        <p:grpSpPr bwMode="auto">
          <a:xfrm>
            <a:off x="4532313" y="5930900"/>
            <a:ext cx="93662" cy="244475"/>
            <a:chOff x="2855" y="3736"/>
            <a:chExt cx="59" cy="154"/>
          </a:xfrm>
        </p:grpSpPr>
        <p:sp>
          <p:nvSpPr>
            <p:cNvPr id="16410" name="Line 37"/>
            <p:cNvSpPr>
              <a:spLocks noChangeShapeType="1"/>
            </p:cNvSpPr>
            <p:nvPr/>
          </p:nvSpPr>
          <p:spPr bwMode="auto">
            <a:xfrm>
              <a:off x="2855" y="3736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11" name="Line 38"/>
            <p:cNvSpPr>
              <a:spLocks noChangeShapeType="1"/>
            </p:cNvSpPr>
            <p:nvPr/>
          </p:nvSpPr>
          <p:spPr bwMode="auto">
            <a:xfrm>
              <a:off x="2914" y="3736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407" name="AutoShape 39"/>
          <p:cNvSpPr>
            <a:spLocks noChangeArrowheads="1"/>
          </p:cNvSpPr>
          <p:nvPr/>
        </p:nvSpPr>
        <p:spPr bwMode="auto">
          <a:xfrm>
            <a:off x="2901950" y="2825750"/>
            <a:ext cx="139700" cy="2349500"/>
          </a:xfrm>
          <a:prstGeom prst="downArrow">
            <a:avLst>
              <a:gd name="adj1" fmla="val 50000"/>
              <a:gd name="adj2" fmla="val 84098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zh-TW"/>
          </a:p>
        </p:txBody>
      </p:sp>
      <p:sp>
        <p:nvSpPr>
          <p:cNvPr id="16408" name="AutoShape 40"/>
          <p:cNvSpPr>
            <a:spLocks noChangeArrowheads="1"/>
          </p:cNvSpPr>
          <p:nvPr/>
        </p:nvSpPr>
        <p:spPr bwMode="auto">
          <a:xfrm>
            <a:off x="6330950" y="2673350"/>
            <a:ext cx="139700" cy="2425700"/>
          </a:xfrm>
          <a:prstGeom prst="upArrow">
            <a:avLst>
              <a:gd name="adj1" fmla="val 50000"/>
              <a:gd name="adj2" fmla="val 868101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zh-TW"/>
          </a:p>
        </p:txBody>
      </p:sp>
      <p:sp>
        <p:nvSpPr>
          <p:cNvPr id="16409" name="Rectangle 41"/>
          <p:cNvSpPr>
            <a:spLocks noChangeArrowheads="1"/>
          </p:cNvSpPr>
          <p:nvPr/>
        </p:nvSpPr>
        <p:spPr bwMode="auto">
          <a:xfrm>
            <a:off x="3282950" y="1454150"/>
            <a:ext cx="2730500" cy="36036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/>
              <a:t>OS, MiddleWare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ox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fox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CC"/>
            </a:gs>
            <a:gs pos="100000">
              <a:srgbClr val="CCECFF"/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CC"/>
            </a:gs>
            <a:gs pos="100000">
              <a:srgbClr val="CCECFF"/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f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o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Office\Templates\簡報設計範本\cfox.pot</Template>
  <TotalTime>4814</TotalTime>
  <Words>1890</Words>
  <Application>Microsoft Office PowerPoint</Application>
  <PresentationFormat>如螢幕大小 (4:3)</PresentationFormat>
  <Paragraphs>392</Paragraphs>
  <Slides>86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86</vt:i4>
      </vt:variant>
    </vt:vector>
  </HeadingPairs>
  <TitlesOfParts>
    <vt:vector size="99" baseType="lpstr">
      <vt:lpstr>Times New Roman</vt:lpstr>
      <vt:lpstr>新細明體</vt:lpstr>
      <vt:lpstr>Arial</vt:lpstr>
      <vt:lpstr>Wingdings</vt:lpstr>
      <vt:lpstr>Symbol</vt:lpstr>
      <vt:lpstr>標楷體</vt:lpstr>
      <vt:lpstr>Times New Roman (Hebrew)</vt:lpstr>
      <vt:lpstr>Monotype Sorts</vt:lpstr>
      <vt:lpstr>EricssonRoman</vt:lpstr>
      <vt:lpstr>EricssonSans</vt:lpstr>
      <vt:lpstr>cfox</vt:lpstr>
      <vt:lpstr>Microsoft 方程式編輯器 3.0</vt:lpstr>
      <vt:lpstr>Microsoft 多媒體藝廊</vt:lpstr>
      <vt:lpstr> Radio Propagation: Issues &amp; Models  Dr. Eric Hsiaokuang Wu　　 http://wmlab.csie.ncu.tw</vt:lpstr>
      <vt:lpstr>Lecture II Agenda</vt:lpstr>
      <vt:lpstr>Path Loss Model (Large Scale)</vt:lpstr>
      <vt:lpstr>Multi-path fading (Small Scale)</vt:lpstr>
      <vt:lpstr>Reading list for This Lecture</vt:lpstr>
      <vt:lpstr>The mystery of the Radio Propagation</vt:lpstr>
      <vt:lpstr>How to deal with Radio Propagation</vt:lpstr>
      <vt:lpstr>Where are you from?</vt:lpstr>
      <vt:lpstr>投影片 9</vt:lpstr>
      <vt:lpstr>Simplified View of a Digital Radio Link</vt:lpstr>
      <vt:lpstr>Digital to Analog Modulation</vt:lpstr>
      <vt:lpstr>Digital-Digital-Analog Modulation</vt:lpstr>
      <vt:lpstr>Digital Correlator</vt:lpstr>
      <vt:lpstr>Multiple correlators</vt:lpstr>
      <vt:lpstr>Key role for the radio propagation</vt:lpstr>
      <vt:lpstr>投影片 16</vt:lpstr>
      <vt:lpstr>投影片 17</vt:lpstr>
      <vt:lpstr>投影片 18</vt:lpstr>
      <vt:lpstr>Radio Channel</vt:lpstr>
      <vt:lpstr>Some Distributions</vt:lpstr>
      <vt:lpstr>Propagation Mechanisms in Space with Objects</vt:lpstr>
      <vt:lpstr>Reflection, Diffraction, and Scattering in Real-Life</vt:lpstr>
      <vt:lpstr>Small-scale and Large-scale Fading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Analysis of the Propagation</vt:lpstr>
      <vt:lpstr>Large Scale -&gt; Link Budget</vt:lpstr>
      <vt:lpstr>投影片 33</vt:lpstr>
      <vt:lpstr>投影片 34</vt:lpstr>
      <vt:lpstr>Free Space Propagation Model</vt:lpstr>
      <vt:lpstr>投影片 36</vt:lpstr>
      <vt:lpstr>Example: Ground Reflection (2-Ray) Model</vt:lpstr>
      <vt:lpstr>Log-Distance Path Loss Model</vt:lpstr>
      <vt:lpstr>Typical Path Loss Exponent, n</vt:lpstr>
      <vt:lpstr>Practical Link Budget Design Using Path Loss Models</vt:lpstr>
      <vt:lpstr>Example Link Budget Calculation</vt:lpstr>
      <vt:lpstr>Link Budget (SNR)</vt:lpstr>
      <vt:lpstr>Noise </vt:lpstr>
      <vt:lpstr>Distance/Power/Battery/Environment</vt:lpstr>
      <vt:lpstr>BW/Power/Battery/Environment</vt:lpstr>
      <vt:lpstr>Effectiveness of RTS/CTS handshake in 802.11 Ad hoc Network</vt:lpstr>
      <vt:lpstr>Large Area Interference Problem</vt:lpstr>
      <vt:lpstr>RMS Delay Spreads</vt:lpstr>
      <vt:lpstr>Small Scale -&gt; Quality of Service</vt:lpstr>
      <vt:lpstr>Small-Scale Fading Effects (over small t and x)</vt:lpstr>
      <vt:lpstr>Factors Influencing Small-Scale Fading</vt:lpstr>
      <vt:lpstr>投影片 52</vt:lpstr>
      <vt:lpstr>投影片 53</vt:lpstr>
      <vt:lpstr>投影片 54</vt:lpstr>
      <vt:lpstr>Delay Spread</vt:lpstr>
      <vt:lpstr>投影片 56</vt:lpstr>
      <vt:lpstr>投影片 57</vt:lpstr>
      <vt:lpstr>投影片 58</vt:lpstr>
      <vt:lpstr>投影片 59</vt:lpstr>
      <vt:lpstr>投影片 60</vt:lpstr>
      <vt:lpstr>Parameters of a Multipath Channel</vt:lpstr>
      <vt:lpstr>投影片 62</vt:lpstr>
      <vt:lpstr>Types of Fading</vt:lpstr>
      <vt:lpstr>Fades: Why do we care?</vt:lpstr>
      <vt:lpstr>The Design of Wireless Modem</vt:lpstr>
      <vt:lpstr>Combating Errors</vt:lpstr>
      <vt:lpstr>Direct Sequence Spread Spectrum</vt:lpstr>
      <vt:lpstr>Frequency Hopping Spread Spectrum</vt:lpstr>
      <vt:lpstr>Antenna Types</vt:lpstr>
      <vt:lpstr>Modern Applications: 911 Service</vt:lpstr>
      <vt:lpstr>E-911 Requirement for Location Service</vt:lpstr>
      <vt:lpstr>投影片 72</vt:lpstr>
      <vt:lpstr>投影片 73</vt:lpstr>
      <vt:lpstr>GPS (cont.)</vt:lpstr>
      <vt:lpstr>投影片 75</vt:lpstr>
      <vt:lpstr>Introduction</vt:lpstr>
      <vt:lpstr>投影片 77</vt:lpstr>
      <vt:lpstr>投影片 78</vt:lpstr>
      <vt:lpstr>投影片 79</vt:lpstr>
      <vt:lpstr>投影片 80</vt:lpstr>
      <vt:lpstr>投影片 81</vt:lpstr>
      <vt:lpstr>投影片 82</vt:lpstr>
      <vt:lpstr>Location applications (cont.)</vt:lpstr>
      <vt:lpstr>Small Scale Fading</vt:lpstr>
      <vt:lpstr>投影片 85</vt:lpstr>
      <vt:lpstr>Channel Propagation and Fading</vt:lpstr>
    </vt:vector>
  </TitlesOfParts>
  <Company>無線網路多媒體實驗室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Sewai</dc:creator>
  <cp:lastModifiedBy>erichkwu</cp:lastModifiedBy>
  <cp:revision>463</cp:revision>
  <cp:lastPrinted>2000-06-19T12:41:29Z</cp:lastPrinted>
  <dcterms:created xsi:type="dcterms:W3CDTF">1998-09-11T11:07:00Z</dcterms:created>
  <dcterms:modified xsi:type="dcterms:W3CDTF">2013-10-15T23:17:28Z</dcterms:modified>
</cp:coreProperties>
</file>