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3"/>
  </p:notesMasterIdLst>
  <p:handoutMasterIdLst>
    <p:handoutMasterId r:id="rId114"/>
  </p:handoutMasterIdLst>
  <p:sldIdLst>
    <p:sldId id="257" r:id="rId2"/>
    <p:sldId id="600" r:id="rId3"/>
    <p:sldId id="601" r:id="rId4"/>
    <p:sldId id="602" r:id="rId5"/>
    <p:sldId id="603" r:id="rId6"/>
    <p:sldId id="463" r:id="rId7"/>
    <p:sldId id="605" r:id="rId8"/>
    <p:sldId id="526" r:id="rId9"/>
    <p:sldId id="604" r:id="rId10"/>
    <p:sldId id="595" r:id="rId11"/>
    <p:sldId id="596" r:id="rId12"/>
    <p:sldId id="597" r:id="rId13"/>
    <p:sldId id="598" r:id="rId14"/>
    <p:sldId id="606" r:id="rId15"/>
    <p:sldId id="607" r:id="rId16"/>
    <p:sldId id="539" r:id="rId17"/>
    <p:sldId id="618" r:id="rId18"/>
    <p:sldId id="540" r:id="rId19"/>
    <p:sldId id="541" r:id="rId20"/>
    <p:sldId id="614" r:id="rId21"/>
    <p:sldId id="542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43" r:id="rId30"/>
    <p:sldId id="592" r:id="rId31"/>
    <p:sldId id="615" r:id="rId32"/>
    <p:sldId id="616" r:id="rId33"/>
    <p:sldId id="617" r:id="rId34"/>
    <p:sldId id="546" r:id="rId35"/>
    <p:sldId id="547" r:id="rId36"/>
    <p:sldId id="548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8" r:id="rId46"/>
    <p:sldId id="559" r:id="rId47"/>
    <p:sldId id="560" r:id="rId48"/>
    <p:sldId id="628" r:id="rId49"/>
    <p:sldId id="629" r:id="rId50"/>
    <p:sldId id="630" r:id="rId51"/>
    <p:sldId id="631" r:id="rId52"/>
    <p:sldId id="632" r:id="rId53"/>
    <p:sldId id="633" r:id="rId54"/>
    <p:sldId id="634" r:id="rId55"/>
    <p:sldId id="635" r:id="rId56"/>
    <p:sldId id="561" r:id="rId57"/>
    <p:sldId id="593" r:id="rId58"/>
    <p:sldId id="594" r:id="rId59"/>
    <p:sldId id="609" r:id="rId60"/>
    <p:sldId id="562" r:id="rId61"/>
    <p:sldId id="610" r:id="rId62"/>
    <p:sldId id="563" r:id="rId63"/>
    <p:sldId id="625" r:id="rId64"/>
    <p:sldId id="623" r:id="rId65"/>
    <p:sldId id="626" r:id="rId66"/>
    <p:sldId id="627" r:id="rId67"/>
    <p:sldId id="624" r:id="rId68"/>
    <p:sldId id="621" r:id="rId69"/>
    <p:sldId id="622" r:id="rId70"/>
    <p:sldId id="676" r:id="rId71"/>
    <p:sldId id="677" r:id="rId72"/>
    <p:sldId id="678" r:id="rId73"/>
    <p:sldId id="636" r:id="rId74"/>
    <p:sldId id="637" r:id="rId75"/>
    <p:sldId id="638" r:id="rId76"/>
    <p:sldId id="639" r:id="rId77"/>
    <p:sldId id="640" r:id="rId78"/>
    <p:sldId id="641" r:id="rId79"/>
    <p:sldId id="642" r:id="rId80"/>
    <p:sldId id="643" r:id="rId81"/>
    <p:sldId id="644" r:id="rId82"/>
    <p:sldId id="645" r:id="rId83"/>
    <p:sldId id="646" r:id="rId84"/>
    <p:sldId id="647" r:id="rId85"/>
    <p:sldId id="648" r:id="rId86"/>
    <p:sldId id="649" r:id="rId87"/>
    <p:sldId id="650" r:id="rId88"/>
    <p:sldId id="662" r:id="rId89"/>
    <p:sldId id="663" r:id="rId90"/>
    <p:sldId id="664" r:id="rId91"/>
    <p:sldId id="665" r:id="rId92"/>
    <p:sldId id="666" r:id="rId93"/>
    <p:sldId id="651" r:id="rId94"/>
    <p:sldId id="652" r:id="rId95"/>
    <p:sldId id="653" r:id="rId96"/>
    <p:sldId id="654" r:id="rId97"/>
    <p:sldId id="655" r:id="rId98"/>
    <p:sldId id="656" r:id="rId99"/>
    <p:sldId id="657" r:id="rId100"/>
    <p:sldId id="659" r:id="rId101"/>
    <p:sldId id="660" r:id="rId102"/>
    <p:sldId id="661" r:id="rId103"/>
    <p:sldId id="667" r:id="rId104"/>
    <p:sldId id="668" r:id="rId105"/>
    <p:sldId id="669" r:id="rId106"/>
    <p:sldId id="670" r:id="rId107"/>
    <p:sldId id="671" r:id="rId108"/>
    <p:sldId id="672" r:id="rId109"/>
    <p:sldId id="673" r:id="rId110"/>
    <p:sldId id="674" r:id="rId111"/>
    <p:sldId id="675" r:id="rId1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  <a:srgbClr val="0000FF"/>
    <a:srgbClr val="000000"/>
    <a:srgbClr val="FFFF00"/>
    <a:srgbClr val="CCECFF"/>
    <a:srgbClr val="EF240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0" d="100"/>
          <a:sy n="70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B6113FF9-0DB7-460E-A236-082C109E6C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2EFF71AC-2784-43B1-99D3-D705F47ABB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FB6DD-1CA9-41E5-9850-50F8BF577B32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0FCC6-4641-4FFC-8FE5-57C54EE5EB2A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 eaLnBrk="1" hangingPunct="1"/>
            <a:r>
              <a:rPr lang="en-US" altLang="zh-TW" smtClean="0"/>
              <a:t>Sensor-based Wireless Networks for Smart Developmental Problem-Solving </a:t>
            </a:r>
          </a:p>
          <a:p>
            <a:pPr marL="228600" indent="-228600" eaLnBrk="1" hangingPunct="1"/>
            <a:r>
              <a:rPr lang="en-US" altLang="zh-TW" smtClean="0"/>
              <a:t>Environments</a:t>
            </a:r>
          </a:p>
          <a:p>
            <a:pPr marL="228600" indent="-228600" eaLnBrk="1" hangingPunct="1"/>
            <a:r>
              <a:rPr lang="en-US" altLang="zh-TW" smtClean="0"/>
              <a:t>Person to person, person to computer</a:t>
            </a:r>
          </a:p>
          <a:p>
            <a:pPr marL="228600" indent="-228600" eaLnBrk="1" hangingPunct="1"/>
            <a:r>
              <a:rPr lang="en-US" altLang="zh-TW" smtClean="0"/>
              <a:t>Embeded networking, wireless and computing capability into other objects.</a:t>
            </a:r>
          </a:p>
          <a:p>
            <a:pPr marL="228600" indent="-228600" eaLnBrk="1" hangingPunct="1">
              <a:buFontTx/>
              <a:buAutoNum type="alphaLcParenBoth"/>
            </a:pPr>
            <a:r>
              <a:rPr lang="en-US" altLang="zh-TW" smtClean="0"/>
              <a:t>Micro-sensors to react to external stimuli</a:t>
            </a:r>
          </a:p>
          <a:p>
            <a:pPr marL="228600" indent="-228600" eaLnBrk="1" hangingPunct="1">
              <a:buFontTx/>
              <a:buAutoNum type="alphaLcParenBoth"/>
            </a:pPr>
            <a:r>
              <a:rPr lang="en-US" altLang="zh-TW" smtClean="0"/>
              <a:t>Wireless networking and computing engines for tetherless communication with </a:t>
            </a:r>
          </a:p>
          <a:p>
            <a:pPr marL="228600" indent="-228600" eaLnBrk="1" hangingPunct="1"/>
            <a:r>
              <a:rPr lang="en-US" altLang="zh-TW" smtClean="0"/>
              <a:t>       compute servers and other networked embeded objects.</a:t>
            </a:r>
          </a:p>
          <a:p>
            <a:pPr marL="228600" indent="-228600" eaLnBrk="1" hangingPunct="1"/>
            <a:r>
              <a:rPr lang="en-US" altLang="zh-TW" smtClean="0"/>
              <a:t>A single chip: integrate processor, memory, radio and sensor millimeters, a few</a:t>
            </a:r>
          </a:p>
          <a:p>
            <a:pPr marL="228600" indent="-228600" eaLnBrk="1" hangingPunct="1"/>
            <a:r>
              <a:rPr lang="en-US" altLang="zh-TW" smtClean="0"/>
              <a:t>Dollars, a few milliwatts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C03F1-AC77-4F8B-B1C9-6096FD4FB87D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126979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/>
              <a:t>Cricket Location Support System for in-building, mobile, location dependent </a:t>
            </a:r>
          </a:p>
          <a:p>
            <a:pPr eaLnBrk="1" hangingPunct="1"/>
            <a:r>
              <a:rPr lang="en-US" altLang="zh-TW" smtClean="0"/>
              <a:t>Applications. By listening beacons spread throughout the buildings. </a:t>
            </a:r>
          </a:p>
          <a:p>
            <a:pPr eaLnBrk="1" hangingPunct="1"/>
            <a:r>
              <a:rPr lang="en-US" altLang="zh-TW" smtClean="0"/>
              <a:t>Cricket device is less than 10 U.S. Dollars</a:t>
            </a:r>
          </a:p>
          <a:p>
            <a:pPr eaLnBrk="1" hangingPunct="1"/>
            <a:r>
              <a:rPr lang="en-US" altLang="zh-TW" smtClean="0"/>
              <a:t>Context aware, location-dependent  (MIT Project OxygenMIT)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0E869-DC68-4100-883F-A459DC5CD480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12800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ECD26-4E19-411C-9F44-5EA7BCA9E41A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6F9C-3A18-4698-897D-488749AA6907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AF3CF-4B1F-4B2B-AFA4-74F5645E9709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2B73-D29F-4758-8D9E-386333C22A6C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47821-BB73-4AF0-82D1-D9B7D2F7B4EB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5A621-7E41-4519-887B-FC8609D52E08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16798-FAD9-4D33-AAD3-EC4CFBB7A41B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9558-BC1D-4048-A211-2FD5C8CF7910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10178-0018-4D61-9D82-3E061ED7C8F1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5FD8A-D160-4473-A392-A11F30D51AEA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43A43-2B4D-4D00-8A01-066B7359D498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1B30-3A51-4EBA-8E73-8A4FFD0D306A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33A08-6C62-4169-898B-52F6D262804B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49D3-B9F9-434C-AF83-9A9BA5F97EF5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C8441-BF42-4AB6-A3EB-DE1E8AF8AE69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4EE94-201E-43B0-8D4A-C6C88E6AFD94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33454-C1C8-4BBE-93A9-3113F7BEFD92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7E5A2-5CA8-43B1-B703-7D8C284D6232}" type="slidenum">
              <a:rPr lang="zh-TW" altLang="en-US" smtClean="0"/>
              <a:pPr/>
              <a:t>29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262ED-FDD1-4524-92F6-67D500829A5D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16BDC-E0A5-41E5-B034-A5F65FF9E02B}" type="slidenum">
              <a:rPr lang="zh-TW" altLang="en-US" smtClean="0"/>
              <a:pPr/>
              <a:t>30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78543-2DC9-4813-9234-BE8F7C2C02ED}" type="slidenum">
              <a:rPr lang="zh-TW" altLang="en-US" smtClean="0"/>
              <a:pPr/>
              <a:t>31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4407F-2771-4E05-AE0D-62363E6FBBD6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E19F8-44DF-423C-A3F6-F2D55E490C95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E5CCC-1702-4486-904F-C123600A689E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F3368-B05E-4E50-BA0E-2A446478AC33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0861B-AAF9-465A-9FA4-4DCD9F5DB63F}" type="slidenum">
              <a:rPr lang="zh-TW" altLang="en-US" smtClean="0"/>
              <a:pPr/>
              <a:t>36</a:t>
            </a:fld>
            <a:endParaRPr lang="en-US" altLang="zh-TW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25C0F-E45C-4BF0-AA2E-8874A7E0177E}" type="slidenum">
              <a:rPr lang="zh-TW" altLang="en-US" smtClean="0"/>
              <a:pPr/>
              <a:t>37</a:t>
            </a:fld>
            <a:endParaRPr lang="en-US" altLang="zh-TW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A5373-D454-4FAE-A111-62D6718E2247}" type="slidenum">
              <a:rPr lang="zh-TW" altLang="en-US" smtClean="0"/>
              <a:pPr/>
              <a:t>38</a:t>
            </a:fld>
            <a:endParaRPr lang="en-US" altLang="zh-TW" smtClean="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CAC0F-B039-4DC6-9179-FDAA6A3BBE70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6B1FF-6ABD-4DD7-A3A0-3261C1FDC5AE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E38B5-B107-42BD-8E02-8DAB096BF0FE}" type="slidenum">
              <a:rPr lang="zh-TW" altLang="en-US" smtClean="0"/>
              <a:pPr/>
              <a:t>40</a:t>
            </a:fld>
            <a:endParaRPr lang="en-US" altLang="zh-TW" smtClean="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266FB-4A63-44C8-84D6-21BBAC06E646}" type="slidenum">
              <a:rPr lang="zh-TW" altLang="en-US" smtClean="0"/>
              <a:pPr/>
              <a:t>41</a:t>
            </a:fld>
            <a:endParaRPr lang="en-US" altLang="zh-TW" smtClean="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08D5A-F54B-4C72-A490-6ABAD21F10AC}" type="slidenum">
              <a:rPr lang="zh-TW" altLang="en-US" smtClean="0"/>
              <a:pPr/>
              <a:t>42</a:t>
            </a:fld>
            <a:endParaRPr lang="en-US" altLang="zh-TW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23FED-45C9-4BA9-912C-1E7A5BE611E6}" type="slidenum">
              <a:rPr lang="zh-TW" altLang="en-US" smtClean="0"/>
              <a:pPr/>
              <a:t>43</a:t>
            </a:fld>
            <a:endParaRPr lang="en-US" altLang="zh-TW" smtClean="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02DAD-C490-46D4-8D5E-4D780E790191}" type="slidenum">
              <a:rPr lang="zh-TW" altLang="en-US" smtClean="0"/>
              <a:pPr/>
              <a:t>44</a:t>
            </a:fld>
            <a:endParaRPr lang="en-US" altLang="zh-TW" smtClean="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63A35-FDCA-4467-B382-7292C244E2FF}" type="slidenum">
              <a:rPr lang="zh-TW" altLang="en-US" smtClean="0"/>
              <a:pPr/>
              <a:t>45</a:t>
            </a:fld>
            <a:endParaRPr lang="en-US" altLang="zh-TW" smtClean="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B10D6-BFF5-4CFB-88E6-BB45C78C87B5}" type="slidenum">
              <a:rPr lang="zh-TW" altLang="en-US" smtClean="0"/>
              <a:pPr/>
              <a:t>46</a:t>
            </a:fld>
            <a:endParaRPr lang="en-US" altLang="zh-TW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89C00-1BFD-4CE3-B0B1-AE016667D2EE}" type="slidenum">
              <a:rPr lang="zh-TW" altLang="en-US" smtClean="0"/>
              <a:pPr/>
              <a:t>47</a:t>
            </a:fld>
            <a:endParaRPr lang="en-US" altLang="zh-TW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18B44-9018-4CF8-97AB-EBD5F25C321C}" type="slidenum">
              <a:rPr lang="zh-TW" altLang="en-US" smtClean="0"/>
              <a:pPr/>
              <a:t>48</a:t>
            </a:fld>
            <a:endParaRPr lang="en-US" altLang="zh-TW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84B54-9A98-4242-BDBB-5170F84BBB7B}" type="slidenum">
              <a:rPr lang="zh-TW" altLang="en-US" smtClean="0"/>
              <a:pPr/>
              <a:t>49</a:t>
            </a:fld>
            <a:endParaRPr lang="en-US" altLang="zh-TW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2E4BF-3622-4DD5-A25D-C9D95508655F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10D88-36E2-44E3-841B-4FAF614036B5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A1217-2DED-4FAD-A6B4-AC7CD1D68870}" type="slidenum">
              <a:rPr lang="zh-TW" altLang="en-US" smtClean="0"/>
              <a:pPr/>
              <a:t>51</a:t>
            </a:fld>
            <a:endParaRPr lang="en-US" altLang="zh-TW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140A2-6FBA-4186-84AE-BB9CF66B684D}" type="slidenum">
              <a:rPr lang="zh-TW" altLang="en-US" smtClean="0"/>
              <a:pPr/>
              <a:t>52</a:t>
            </a:fld>
            <a:endParaRPr lang="en-US" altLang="zh-TW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FFE87-68E0-4E02-A72D-B61B91963E04}" type="slidenum">
              <a:rPr lang="zh-TW" altLang="en-US" smtClean="0"/>
              <a:pPr/>
              <a:t>53</a:t>
            </a:fld>
            <a:endParaRPr lang="en-US" altLang="zh-TW" smtClean="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AA524-2FA6-4DE6-9266-4996BD64FAE4}" type="slidenum">
              <a:rPr lang="zh-TW" altLang="en-US" smtClean="0"/>
              <a:pPr/>
              <a:t>54</a:t>
            </a:fld>
            <a:endParaRPr lang="en-US" altLang="zh-TW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CDA7F-8C1E-4133-B882-4A3ECB3A6A9D}" type="slidenum">
              <a:rPr lang="zh-TW" altLang="en-US" smtClean="0"/>
              <a:pPr/>
              <a:t>55</a:t>
            </a:fld>
            <a:endParaRPr lang="en-US" altLang="zh-TW" smtClean="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B6DDF-F179-4BCE-BCA1-80BC7F3A3610}" type="slidenum">
              <a:rPr lang="zh-TW" altLang="en-US" smtClean="0"/>
              <a:pPr/>
              <a:t>56</a:t>
            </a:fld>
            <a:endParaRPr lang="en-US" altLang="zh-TW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E0279-88ED-429A-B0DC-D72856C7E997}" type="slidenum">
              <a:rPr lang="zh-TW" altLang="en-US" smtClean="0"/>
              <a:pPr/>
              <a:t>57</a:t>
            </a:fld>
            <a:endParaRPr lang="en-US" altLang="zh-TW" smtClean="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6CB2A-7D4D-4B4C-AF2A-64802DB4F776}" type="slidenum">
              <a:rPr lang="zh-TW" altLang="en-US" smtClean="0"/>
              <a:pPr/>
              <a:t>58</a:t>
            </a:fld>
            <a:endParaRPr lang="en-US" altLang="zh-TW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0D0B7-D492-40B0-94CC-A151120DC2EA}" type="slidenum">
              <a:rPr lang="zh-TW" altLang="en-US" smtClean="0"/>
              <a:pPr/>
              <a:t>59</a:t>
            </a:fld>
            <a:endParaRPr lang="en-US" altLang="zh-TW" smtClean="0"/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8A0CE-09EB-4702-98F2-4696C79A8176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596C6-0FB9-4466-8616-A12A7C263454}" type="slidenum">
              <a:rPr lang="zh-TW" altLang="en-US" smtClean="0"/>
              <a:pPr/>
              <a:t>60</a:t>
            </a:fld>
            <a:endParaRPr lang="en-US" altLang="zh-TW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A331B-38BE-49D5-B38C-06D35DC07577}" type="slidenum">
              <a:rPr lang="zh-TW" altLang="en-US" smtClean="0"/>
              <a:pPr/>
              <a:t>61</a:t>
            </a:fld>
            <a:endParaRPr lang="en-US" altLang="zh-TW" smtClean="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978F3-B0D4-486B-BD32-D264C3783DD0}" type="slidenum">
              <a:rPr lang="zh-TW" altLang="en-US" smtClean="0"/>
              <a:pPr/>
              <a:t>62</a:t>
            </a:fld>
            <a:endParaRPr lang="en-US" altLang="zh-TW" smtClean="0"/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A1E9E-59BD-4B7C-9116-AD4B86F57DAC}" type="slidenum">
              <a:rPr lang="zh-TW" altLang="en-US" smtClean="0"/>
              <a:pPr/>
              <a:t>63</a:t>
            </a:fld>
            <a:endParaRPr lang="en-US" altLang="zh-TW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00FCB-93A8-46A1-B367-A9CC7DB156BE}" type="slidenum">
              <a:rPr lang="zh-TW" altLang="en-US" smtClean="0"/>
              <a:pPr/>
              <a:t>64</a:t>
            </a:fld>
            <a:endParaRPr lang="en-US" altLang="zh-TW" smtClean="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A8E26-9055-4B10-AA6B-80721586E3B3}" type="slidenum">
              <a:rPr lang="zh-TW" altLang="en-US" smtClean="0"/>
              <a:pPr/>
              <a:t>65</a:t>
            </a:fld>
            <a:endParaRPr lang="en-US" altLang="zh-TW" smtClean="0"/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946E-85CF-4E8F-9B11-38349CA2268A}" type="slidenum">
              <a:rPr lang="zh-TW" altLang="en-US" smtClean="0"/>
              <a:pPr/>
              <a:t>66</a:t>
            </a:fld>
            <a:endParaRPr lang="en-US" altLang="zh-TW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EC9AB-2F0B-4D50-9765-E259C4AF2AA1}" type="slidenum">
              <a:rPr lang="zh-TW" altLang="en-US" smtClean="0"/>
              <a:pPr/>
              <a:t>67</a:t>
            </a:fld>
            <a:endParaRPr lang="en-US" altLang="zh-TW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240C4-9831-4BF0-81CF-D21345FE6EFC}" type="slidenum">
              <a:rPr lang="zh-TW" altLang="en-US" smtClean="0"/>
              <a:pPr/>
              <a:t>68</a:t>
            </a:fld>
            <a:endParaRPr lang="en-US" altLang="zh-TW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F7AED-1070-47F0-BFBD-5ED7FA689866}" type="slidenum">
              <a:rPr lang="zh-TW" altLang="en-US" smtClean="0"/>
              <a:pPr/>
              <a:t>69</a:t>
            </a:fld>
            <a:endParaRPr lang="en-US" altLang="zh-TW" smtClean="0"/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A7D0F-E110-4611-9964-5B39F3946916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TW" altLang="zh-TW" smtClean="0"/>
          </a:p>
        </p:txBody>
      </p:sp>
      <p:sp>
        <p:nvSpPr>
          <p:cNvPr id="187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527B5-7E6C-4FF0-8B4A-B16BED8584ED}" type="slidenum">
              <a:rPr lang="zh-TW" altLang="en-US" smtClean="0"/>
              <a:pPr/>
              <a:t>71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E8B64-2944-4312-9FC2-03DE36A52659}" type="slidenum">
              <a:rPr lang="zh-TW" altLang="en-US" smtClean="0"/>
              <a:pPr/>
              <a:t>73</a:t>
            </a:fld>
            <a:endParaRPr lang="en-US" altLang="zh-TW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6920F-8E4F-4D56-83BB-92444DC5CE55}" type="slidenum">
              <a:rPr lang="zh-TW" altLang="en-US" smtClean="0"/>
              <a:pPr/>
              <a:t>74</a:t>
            </a:fld>
            <a:endParaRPr lang="en-US" altLang="zh-TW" smtClean="0"/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FE0E2-F1B8-4E36-88C8-2B2B5ED211B0}" type="slidenum">
              <a:rPr lang="zh-TW" altLang="en-US" smtClean="0"/>
              <a:pPr/>
              <a:t>75</a:t>
            </a:fld>
            <a:endParaRPr lang="en-US" altLang="zh-TW" smtClean="0"/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5E3DE-7065-4512-A885-A1E808148963}" type="slidenum">
              <a:rPr lang="zh-TW" altLang="en-US" smtClean="0"/>
              <a:pPr/>
              <a:t>76</a:t>
            </a:fld>
            <a:endParaRPr lang="en-US" altLang="zh-TW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509DE-6B2D-41C0-87F6-1FB684A479A2}" type="slidenum">
              <a:rPr lang="zh-TW" altLang="en-US" smtClean="0"/>
              <a:pPr/>
              <a:t>77</a:t>
            </a:fld>
            <a:endParaRPr lang="en-US" altLang="zh-TW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1E436-F1DA-42A4-882C-891B523247CD}" type="slidenum">
              <a:rPr lang="zh-TW" altLang="en-US" smtClean="0"/>
              <a:pPr/>
              <a:t>78</a:t>
            </a:fld>
            <a:endParaRPr lang="en-US" altLang="zh-TW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322C8-D5A2-45F0-8C5F-EE573B100D64}" type="slidenum">
              <a:rPr lang="zh-TW" altLang="en-US" smtClean="0"/>
              <a:pPr/>
              <a:t>79</a:t>
            </a:fld>
            <a:endParaRPr lang="en-US" altLang="zh-TW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8981D-C1A7-46A5-8EBF-8F04DCFA8CEE}" type="slidenum">
              <a:rPr lang="zh-TW" altLang="en-US" smtClean="0"/>
              <a:pPr/>
              <a:t>80</a:t>
            </a:fld>
            <a:endParaRPr lang="en-US" altLang="zh-TW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A8E94-5D6C-4D9C-AA07-C14F01DCF5B3}" type="slidenum">
              <a:rPr lang="zh-TW" altLang="en-US" smtClean="0"/>
              <a:pPr/>
              <a:t>81</a:t>
            </a:fld>
            <a:endParaRPr lang="en-US" altLang="zh-TW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D99C9-14DA-42F2-90DF-14FF3158D599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58C51-7EE1-4324-9619-AA6DC268BF55}" type="slidenum">
              <a:rPr lang="zh-TW" altLang="en-US" smtClean="0"/>
              <a:pPr/>
              <a:t>82</a:t>
            </a:fld>
            <a:endParaRPr lang="en-US" altLang="zh-TW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57D02-5748-499B-8E00-5B2A202251D2}" type="slidenum">
              <a:rPr lang="zh-TW" altLang="en-US" smtClean="0"/>
              <a:pPr/>
              <a:t>83</a:t>
            </a:fld>
            <a:endParaRPr lang="en-US" altLang="zh-TW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F8E00-C12F-4215-A1B7-ABB410F90757}" type="slidenum">
              <a:rPr lang="zh-TW" altLang="en-US" smtClean="0"/>
              <a:pPr/>
              <a:t>84</a:t>
            </a:fld>
            <a:endParaRPr lang="en-US" altLang="zh-TW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503A0-9548-423C-AE8B-200F35C3047B}" type="slidenum">
              <a:rPr lang="zh-TW" altLang="en-US" smtClean="0"/>
              <a:pPr/>
              <a:t>85</a:t>
            </a:fld>
            <a:endParaRPr lang="en-US" altLang="zh-TW" smtClean="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A4C12-B53F-4FAF-8280-919E30695C1E}" type="slidenum">
              <a:rPr lang="zh-TW" altLang="en-US" smtClean="0"/>
              <a:pPr/>
              <a:t>86</a:t>
            </a:fld>
            <a:endParaRPr lang="en-US" altLang="zh-TW" smtClean="0"/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F83C7-9C00-4108-80A4-DA22DBC9E6B4}" type="slidenum">
              <a:rPr lang="zh-TW" altLang="en-US" smtClean="0"/>
              <a:pPr/>
              <a:t>88</a:t>
            </a:fld>
            <a:endParaRPr lang="en-US" altLang="zh-TW" smtClean="0"/>
          </a:p>
        </p:txBody>
      </p:sp>
      <p:sp>
        <p:nvSpPr>
          <p:cNvPr id="20275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6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wrap="square" anchor="t"/>
          <a:lstStyle/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Though Carrier Sense Multiple Access (CSMA) is simple and scalable, but it causes the hidden and exposed terminal problems.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Then the RTS-CTS-DATA-ACK 4-way handshaking can reduce the hidden terminal problem. 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In this figure , node A want to transfer data to node B. So the node A transmit the RTS packet to node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Due to the node C hear the RTS from A, node C is blocked itself. Node C’s NAV is updating to defer until data transmitting finish between node A and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After node B receives the RTS, if node B is free that it will transmit the CTS to node A.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Then the node D hear the CTS from node B, it is blocked itself. Node D’s NAV is updating to defer until data transmitting finish between node A and B.</a:t>
            </a:r>
          </a:p>
          <a:p>
            <a:pPr marL="0" lvl="1" eaLnBrk="1" hangingPunct="1">
              <a:lnSpc>
                <a:spcPct val="90000"/>
              </a:lnSpc>
            </a:pPr>
            <a:r>
              <a:rPr lang="en-US" altLang="zh-TW" sz="2000" smtClean="0"/>
              <a:t>After finishing the data transmitting between node A and B,  node A will transmit the ACK to node B to ensure that the data transmitting is correctly. </a:t>
            </a:r>
          </a:p>
          <a:p>
            <a:pPr marL="0" lvl="1" eaLnBrk="1" hangingPunct="1">
              <a:lnSpc>
                <a:spcPct val="90000"/>
              </a:lnSpc>
            </a:pPr>
            <a:endParaRPr lang="en-US" altLang="zh-TW" sz="2000" smtClean="0"/>
          </a:p>
        </p:txBody>
      </p:sp>
      <p:sp>
        <p:nvSpPr>
          <p:cNvPr id="20275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CD10CB8-1FD0-4BC9-85C5-E1E0470BAFD5}" type="slidenum">
              <a:rPr kumimoji="1" lang="en-US" altLang="zh-TW" sz="1200">
                <a:latin typeface="Arial" charset="0"/>
              </a:rPr>
              <a:pPr algn="r" eaLnBrk="1" hangingPunct="1"/>
              <a:t>88</a:t>
            </a:fld>
            <a:endParaRPr kumimoji="1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800A7-78D3-4860-A34F-EED12503297D}" type="slidenum">
              <a:rPr lang="zh-TW" altLang="en-US" smtClean="0"/>
              <a:pPr/>
              <a:t>89</a:t>
            </a:fld>
            <a:endParaRPr lang="en-US" altLang="zh-TW" smtClean="0"/>
          </a:p>
        </p:txBody>
      </p:sp>
      <p:sp>
        <p:nvSpPr>
          <p:cNvPr id="20377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80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r>
              <a:rPr lang="en-US" altLang="zh-TW" smtClean="0"/>
              <a:t>;======= describes the blocking problem =========================================</a:t>
            </a:r>
          </a:p>
          <a:p>
            <a:pPr eaLnBrk="1" hangingPunct="1"/>
            <a:r>
              <a:rPr lang="en-US" altLang="zh-TW" smtClean="0"/>
              <a:t>In this figure, node B transmits a packet to node A. </a:t>
            </a:r>
          </a:p>
          <a:p>
            <a:pPr eaLnBrk="1" hangingPunct="1"/>
            <a:r>
              <a:rPr lang="en-US" altLang="zh-TW" smtClean="0"/>
              <a:t>Node C hears both RTS and CTS packets and , therefore, remains prohibited from transmitting.</a:t>
            </a:r>
          </a:p>
          <a:p>
            <a:pPr eaLnBrk="1" hangingPunct="1"/>
            <a:r>
              <a:rPr lang="en-US" altLang="zh-TW" smtClean="0"/>
              <a:t>When the communication between node B and node A is going on, node D sends an RTS packet  to node C.</a:t>
            </a:r>
          </a:p>
          <a:p>
            <a:pPr eaLnBrk="1" hangingPunct="1"/>
            <a:r>
              <a:rPr lang="en-US" altLang="zh-TW" smtClean="0"/>
              <a:t>Since node C is blocked, it can not respond with a CTS. </a:t>
            </a:r>
          </a:p>
          <a:p>
            <a:pPr eaLnBrk="1" hangingPunct="1"/>
            <a:r>
              <a:rPr lang="en-US" altLang="zh-TW" smtClean="0"/>
              <a:t>Therefore, node D does not get any response and enters backoff.</a:t>
            </a:r>
          </a:p>
          <a:p>
            <a:pPr eaLnBrk="1" hangingPunct="1"/>
            <a:r>
              <a:rPr lang="en-US" altLang="zh-TW" smtClean="0"/>
              <a:t>;========================================================================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0378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B3E949E-44A1-414A-9223-CC416C8326E2}" type="slidenum">
              <a:rPr kumimoji="1" lang="en-US" altLang="zh-TW" sz="1200">
                <a:latin typeface="Arial" charset="0"/>
              </a:rPr>
              <a:pPr algn="r" eaLnBrk="1" hangingPunct="1"/>
              <a:t>89</a:t>
            </a:fld>
            <a:endParaRPr kumimoji="1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47A56-52C2-4392-B7D3-0667A88E5026}" type="slidenum">
              <a:rPr lang="zh-TW" altLang="en-US" smtClean="0"/>
              <a:pPr/>
              <a:t>90</a:t>
            </a:fld>
            <a:endParaRPr lang="en-US" altLang="zh-TW" smtClean="0"/>
          </a:p>
        </p:txBody>
      </p:sp>
      <p:sp>
        <p:nvSpPr>
          <p:cNvPr id="204803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4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endParaRPr lang="zh-TW" altLang="en-US" smtClean="0"/>
          </a:p>
        </p:txBody>
      </p:sp>
      <p:sp>
        <p:nvSpPr>
          <p:cNvPr id="204805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048D220-4C02-4D8E-8BAE-D9A0F961AB8C}" type="slidenum">
              <a:rPr kumimoji="1" lang="en-US" altLang="zh-TW" sz="1200">
                <a:latin typeface="Arial" charset="0"/>
              </a:rPr>
              <a:pPr algn="r" eaLnBrk="1" hangingPunct="1"/>
              <a:t>90</a:t>
            </a:fld>
            <a:endParaRPr kumimoji="1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C9756-20A0-4774-B63C-C04B87BAA6C7}" type="slidenum">
              <a:rPr lang="zh-TW" altLang="en-US" smtClean="0"/>
              <a:pPr/>
              <a:t>92</a:t>
            </a:fld>
            <a:endParaRPr lang="en-US" altLang="zh-TW" smtClean="0"/>
          </a:p>
        </p:txBody>
      </p:sp>
      <p:sp>
        <p:nvSpPr>
          <p:cNvPr id="20582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8" name="備忘稿版面配置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wrap="square" anchor="t"/>
          <a:lstStyle/>
          <a:p>
            <a:pPr eaLnBrk="1" hangingPunct="1"/>
            <a:r>
              <a:rPr lang="en-US" altLang="zh-TW" smtClean="0"/>
              <a:t>In this figure, node A initially receives a packet from node G. </a:t>
            </a:r>
          </a:p>
          <a:p>
            <a:pPr eaLnBrk="1" hangingPunct="1"/>
            <a:r>
              <a:rPr lang="en-US" altLang="zh-TW" smtClean="0"/>
              <a:t>Node F is blocked during this time because node A is receiving.</a:t>
            </a:r>
          </a:p>
          <a:p>
            <a:pPr eaLnBrk="1" hangingPunct="1"/>
            <a:r>
              <a:rPr lang="en-US" altLang="zh-TW" smtClean="0"/>
              <a:t>Therefore, node E does not get any response to the RTS packets it sends to node F.</a:t>
            </a:r>
          </a:p>
          <a:p>
            <a:pPr eaLnBrk="1" hangingPunct="1"/>
            <a:r>
              <a:rPr lang="en-US" altLang="zh-TW" smtClean="0"/>
              <a:t>Node E`s RTS packets, however, force node D into false blocking.</a:t>
            </a:r>
          </a:p>
          <a:p>
            <a:pPr eaLnBrk="1" hangingPunct="1"/>
            <a:r>
              <a:rPr lang="en-US" altLang="zh-TW" smtClean="0"/>
              <a:t>Subsequently, node C does not get any response to the RTS packets sent to node D and, therefore, goes into a deferral period.</a:t>
            </a:r>
          </a:p>
          <a:p>
            <a:pPr eaLnBrk="1" hangingPunct="1"/>
            <a:r>
              <a:rPr lang="en-US" altLang="zh-TW" smtClean="0"/>
              <a:t>Node B, however, receives nod C`s RTS packets and, therefore, gets blocked.</a:t>
            </a:r>
          </a:p>
          <a:p>
            <a:pPr eaLnBrk="1" hangingPunct="1"/>
            <a:r>
              <a:rPr lang="en-US" altLang="zh-TW" smtClean="0"/>
              <a:t>Now, node A, after receiving the packet from node G, wishes to communicate to node B, but when node A sends an RTS to node B,</a:t>
            </a:r>
          </a:p>
          <a:p>
            <a:pPr eaLnBrk="1" hangingPunct="1"/>
            <a:r>
              <a:rPr lang="en-US" altLang="zh-TW" smtClean="0"/>
              <a:t>Node B is already blocked, and therefore, node A does not get any response.</a:t>
            </a:r>
          </a:p>
          <a:p>
            <a:pPr eaLnBrk="1" hangingPunct="1"/>
            <a:r>
              <a:rPr lang="en-US" altLang="zh-TW" smtClean="0"/>
              <a:t>Node A`s RTS blocks node F, though.</a:t>
            </a:r>
          </a:p>
          <a:p>
            <a:pPr eaLnBrk="1" hangingPunct="1"/>
            <a:r>
              <a:rPr lang="en-US" altLang="zh-TW" smtClean="0"/>
              <a:t>Therefore, when node E sends its next RTS, it again receives no reply.</a:t>
            </a:r>
          </a:p>
          <a:p>
            <a:pPr eaLnBrk="1" hangingPunct="1"/>
            <a:r>
              <a:rPr lang="en-US" altLang="zh-TW" smtClean="0"/>
              <a:t>At this moment, in the cycle {A,B,C,D,E,F,A}, every second node {A,C,E}</a:t>
            </a:r>
            <a:endParaRPr lang="zh-TW" altLang="en-US" smtClean="0"/>
          </a:p>
        </p:txBody>
      </p:sp>
      <p:sp>
        <p:nvSpPr>
          <p:cNvPr id="205829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C75D045-274B-4E1D-B62B-DC22221700D8}" type="slidenum">
              <a:rPr kumimoji="1" lang="en-US" altLang="zh-TW" sz="1200">
                <a:latin typeface="Arial" charset="0"/>
              </a:rPr>
              <a:pPr algn="r" eaLnBrk="1" hangingPunct="1"/>
              <a:t>92</a:t>
            </a:fld>
            <a:endParaRPr kumimoji="1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7987A-9A39-42E1-89E4-A6CD36A3759E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385763"/>
            <a:ext cx="2092325" cy="5710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5938" y="385763"/>
            <a:ext cx="6126162" cy="5710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270000"/>
            <a:ext cx="4108450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270000"/>
            <a:ext cx="4110037" cy="482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385763"/>
            <a:ext cx="80391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Title: 32 pt Arial</a:t>
            </a: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211138" y="6553200"/>
            <a:ext cx="7561262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3" y="0"/>
              </a:cxn>
              <a:cxn ang="0">
                <a:pos x="4653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4654" h="106">
                <a:moveTo>
                  <a:pt x="0" y="0"/>
                </a:moveTo>
                <a:lnTo>
                  <a:pt x="4653" y="0"/>
                </a:lnTo>
                <a:lnTo>
                  <a:pt x="4653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/>
              </a:gs>
              <a:gs pos="100000">
                <a:srgbClr val="86A2FC">
                  <a:gamma/>
                  <a:tint val="30196"/>
                  <a:invGamma/>
                </a:srgbClr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11138" y="0"/>
            <a:ext cx="8721725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94" y="0"/>
              </a:cxn>
              <a:cxn ang="0">
                <a:pos x="5494" y="105"/>
              </a:cxn>
              <a:cxn ang="0">
                <a:pos x="0" y="105"/>
              </a:cxn>
              <a:cxn ang="0">
                <a:pos x="0" y="0"/>
              </a:cxn>
            </a:cxnLst>
            <a:rect l="0" t="0" r="r" b="b"/>
            <a:pathLst>
              <a:path w="5495" h="106">
                <a:moveTo>
                  <a:pt x="0" y="0"/>
                </a:moveTo>
                <a:lnTo>
                  <a:pt x="5494" y="0"/>
                </a:lnTo>
                <a:lnTo>
                  <a:pt x="5494" y="105"/>
                </a:lnTo>
                <a:lnTo>
                  <a:pt x="0" y="105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86A2FC">
                  <a:gamma/>
                  <a:tint val="30196"/>
                  <a:invGamma/>
                </a:srgbClr>
              </a:gs>
              <a:gs pos="100000">
                <a:srgbClr val="86A2FC"/>
              </a:gs>
            </a:gsLst>
            <a:lin ang="0" scaled="1"/>
          </a:gra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270000"/>
            <a:ext cx="8370887" cy="482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PowerPoint 97Template - December 13,1997</a:t>
            </a:r>
          </a:p>
          <a:p>
            <a:pPr lvl="1"/>
            <a:r>
              <a:rPr lang="en-US" altLang="zh-TW" smtClean="0"/>
              <a:t>Two</a:t>
            </a:r>
          </a:p>
          <a:p>
            <a:pPr lvl="2"/>
            <a:r>
              <a:rPr lang="en-US" altLang="zh-TW" smtClean="0"/>
              <a:t>Three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52400" y="6240463"/>
            <a:ext cx="4572000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1" hangingPunct="1">
              <a:lnSpc>
                <a:spcPct val="90000"/>
              </a:lnSpc>
              <a:defRPr/>
            </a:pPr>
            <a:r>
              <a:rPr kumimoji="1"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Wireless &amp; Multimedia Network Laboratory</a:t>
            </a:r>
            <a:r>
              <a:rPr lang="en-US" altLang="zh-TW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</a:t>
            </a:r>
            <a:endParaRPr lang="en-US" altLang="zh-TW" sz="1600">
              <a:solidFill>
                <a:schemeClr val="bg2"/>
              </a:solidFill>
            </a:endParaRPr>
          </a:p>
        </p:txBody>
      </p:sp>
      <p:pic>
        <p:nvPicPr>
          <p:cNvPr id="20487" name="Picture 8" descr="csielogo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228600"/>
            <a:ext cx="685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wirele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6208713"/>
            <a:ext cx="990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280988" indent="-280988" algn="l" defTabSz="762000" rtl="0" eaLnBrk="0" fontAlgn="base" hangingPunct="0">
        <a:spcBef>
          <a:spcPct val="40000"/>
        </a:spcBef>
        <a:spcAft>
          <a:spcPct val="0"/>
        </a:spcAft>
        <a:buClr>
          <a:srgbClr val="0000FF"/>
        </a:buClr>
        <a:buSzPct val="125000"/>
        <a:buFont typeface="Wingdings" pitchFamily="2" charset="2"/>
        <a:buChar char="w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5263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CC66"/>
        </a:buClr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336675" indent="-384175" algn="l" defTabSz="762000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hlink"/>
        </a:buClr>
        <a:buSzPct val="125000"/>
        <a:buFont typeface="Wingdings" pitchFamily="2" charset="2"/>
        <a:buChar char="s"/>
        <a:defRPr sz="1600">
          <a:solidFill>
            <a:srgbClr val="000000"/>
          </a:solidFill>
          <a:latin typeface="+mn-lt"/>
          <a:ea typeface="+mn-ea"/>
        </a:defRPr>
      </a:lvl3pPr>
      <a:lvl4pPr marL="1804988" indent="-2778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2860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7432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6pPr>
      <a:lvl7pPr marL="32004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7pPr>
      <a:lvl8pPr marL="36576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8pPr>
      <a:lvl9pPr marL="4114800" indent="-2809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73380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Wireless Link I: Fundamental issues of Multiple Access</a:t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吳曉光博士　　</a:t>
            </a:r>
            <a:r>
              <a:rPr lang="zh-TW" altLang="en-US" sz="2000" dirty="0" smtClean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 dirty="0" smtClean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b="0" i="1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http</a:t>
            </a:r>
            <a:r>
              <a:rPr lang="en-US" altLang="zh-TW" sz="2000" b="0" i="1" dirty="0" smtClean="0">
                <a:solidFill>
                  <a:srgbClr val="4D4D4D"/>
                </a:solidFill>
                <a:effectLst/>
                <a:latin typeface="標楷體" pitchFamily="65" charset="-120"/>
                <a:ea typeface="標楷體" pitchFamily="65" charset="-120"/>
              </a:rPr>
              <a:t>://wmlab.csie.ncu.edu.tw/wms</a:t>
            </a:r>
            <a:endParaRPr lang="en-US" altLang="zh-TW" sz="2000" dirty="0" smtClean="0">
              <a:solidFill>
                <a:srgbClr val="4D4D4D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257800"/>
            <a:ext cx="2667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854200" y="1447800"/>
            <a:ext cx="577215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36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無線網路多媒體系統</a:t>
            </a:r>
          </a:p>
          <a:p>
            <a:pPr algn="ctr"/>
            <a:r>
              <a:rPr lang="en-US" altLang="zh-TW" sz="3600" b="1">
                <a:solidFill>
                  <a:schemeClr val="hlink"/>
                </a:solidFill>
                <a:ea typeface="標楷體" pitchFamily="65" charset="-120"/>
              </a:rPr>
              <a:t>Wireless Multimedia System</a:t>
            </a:r>
          </a:p>
          <a:p>
            <a:pPr algn="ctr"/>
            <a:r>
              <a:rPr lang="en-US" altLang="zh-TW" sz="3600" b="1">
                <a:solidFill>
                  <a:schemeClr val="hlink"/>
                </a:solidFill>
                <a:ea typeface="標楷體" pitchFamily="65" charset="-120"/>
              </a:rPr>
              <a:t>(Topic 3)</a:t>
            </a:r>
            <a:br>
              <a:rPr lang="en-US" altLang="zh-TW" sz="3600" b="1">
                <a:solidFill>
                  <a:schemeClr val="hlink"/>
                </a:solidFill>
                <a:ea typeface="標楷體" pitchFamily="65" charset="-120"/>
              </a:rPr>
            </a:br>
            <a:endParaRPr lang="en-US" altLang="zh-TW" sz="3600" b="1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Smart Kindergarten (UCLA)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660033"/>
                </a:solidFill>
              </a:rPr>
              <a:t>UMB Protocol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57912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660033"/>
                </a:solidFill>
              </a:rPr>
              <a:t>Fully Ad-Hoc intersection</a:t>
            </a:r>
            <a:r>
              <a:rPr lang="en-US" altLang="zh-TW" sz="1800"/>
              <a:t> </a:t>
            </a:r>
            <a:r>
              <a:rPr lang="en-US" altLang="zh-TW" b="1">
                <a:solidFill>
                  <a:srgbClr val="660033"/>
                </a:solidFill>
              </a:rPr>
              <a:t>Handling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660033"/>
                </a:solidFill>
              </a:rPr>
              <a:t>(AMB protocol)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620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Define an intersection region of radius R with intersection as the centre.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1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Selects a Hunter vehicle inside the intersection region.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zh-TW" sz="1800"/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Select a vehicle for branching the Packet Dissemination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Hunter vehicle sends I-RTB (Intersection-RTB)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Vehicle closest to the intersection sends the longest black-burst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zh-TW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90800" y="609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Intersection Broadcast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9437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1438"/>
            <a:ext cx="8459787" cy="739775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Node Contention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765175"/>
            <a:ext cx="6481762" cy="5276850"/>
          </a:xfrm>
          <a:noFill/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4356100" y="2349500"/>
            <a:ext cx="3384550" cy="482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990033"/>
                </a:solidFill>
                <a:latin typeface="Comic Sans MS" pitchFamily="66" charset="0"/>
              </a:rPr>
              <a:t>without RTS/CTS</a:t>
            </a:r>
          </a:p>
        </p:txBody>
      </p:sp>
      <p:sp>
        <p:nvSpPr>
          <p:cNvPr id="556038" name="Line 6"/>
          <p:cNvSpPr>
            <a:spLocks noChangeShapeType="1"/>
          </p:cNvSpPr>
          <p:nvPr/>
        </p:nvSpPr>
        <p:spPr bwMode="auto">
          <a:xfrm flipH="1">
            <a:off x="5148263" y="2852738"/>
            <a:ext cx="863600" cy="9366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2" name="Rectangle 4"/>
          <p:cNvSpPr>
            <a:spLocks noChangeArrowheads="1"/>
          </p:cNvSpPr>
          <p:nvPr/>
        </p:nvSpPr>
        <p:spPr bwMode="auto">
          <a:xfrm>
            <a:off x="2122488" y="5970588"/>
            <a:ext cx="4897437" cy="3381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>
                <a:solidFill>
                  <a:srgbClr val="0033CC"/>
                </a:solidFill>
                <a:latin typeface="Comic Sans MS" pitchFamily="66" charset="0"/>
              </a:rPr>
              <a:t>[Choi, ACM SIGMETRICS’05]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/>
      <p:bldP spid="55603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Collision Aware Rate Adaptation (CARA)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557338"/>
            <a:ext cx="8286750" cy="4392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800" smtClean="0"/>
              <a:t>Employs two methods for identifying collisions:</a:t>
            </a:r>
          </a:p>
          <a:p>
            <a:pPr lvl="1">
              <a:buFontTx/>
              <a:buNone/>
            </a:pPr>
            <a:r>
              <a:rPr lang="en-US" altLang="zh-TW" sz="2000" smtClean="0"/>
              <a:t>1.  RTS Probing</a:t>
            </a:r>
          </a:p>
          <a:p>
            <a:pPr lvl="1">
              <a:buFontTx/>
              <a:buNone/>
            </a:pPr>
            <a:r>
              <a:rPr lang="en-US" altLang="zh-TW" sz="2000" smtClean="0"/>
              <a:t>2.  Clear Channel Assessment (CCA)</a:t>
            </a:r>
          </a:p>
          <a:p>
            <a:r>
              <a:rPr lang="en-US" altLang="zh-TW" sz="1800" smtClean="0"/>
              <a:t>Focuses on when to </a:t>
            </a:r>
            <a:r>
              <a:rPr lang="en-US" altLang="zh-TW" sz="1800" smtClean="0">
                <a:solidFill>
                  <a:srgbClr val="0000CC"/>
                </a:solidFill>
                <a:latin typeface="Comic Sans MS" pitchFamily="66" charset="0"/>
              </a:rPr>
              <a:t>decrease</a:t>
            </a:r>
            <a:r>
              <a:rPr lang="en-US" altLang="zh-TW" sz="1800" smtClean="0"/>
              <a:t> the transmission rate.</a:t>
            </a:r>
          </a:p>
          <a:p>
            <a:pPr lvl="1">
              <a:buFont typeface="Wingdings" pitchFamily="2" charset="2"/>
              <a:buChar char="à"/>
            </a:pPr>
            <a:r>
              <a:rPr lang="en-US" altLang="zh-TW" sz="1800" smtClean="0">
                <a:sym typeface="Wingdings" pitchFamily="2" charset="2"/>
              </a:rPr>
              <a:t>Set </a:t>
            </a:r>
            <a:r>
              <a:rPr lang="en-US" altLang="zh-TW" sz="1800" smtClean="0">
                <a:solidFill>
                  <a:srgbClr val="0033CC"/>
                </a:solidFill>
              </a:rPr>
              <a:t>M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 </a:t>
            </a:r>
            <a:r>
              <a:rPr lang="en-US" altLang="zh-TW" sz="1800" smtClean="0"/>
              <a:t>, the consecutive increase threshold, to the same value as ARF:</a:t>
            </a:r>
          </a:p>
          <a:p>
            <a:pPr lvl="1">
              <a:buFont typeface="Wingdings" pitchFamily="2" charset="2"/>
              <a:buNone/>
            </a:pPr>
            <a:r>
              <a:rPr lang="en-US" altLang="zh-TW" sz="1800" smtClean="0">
                <a:solidFill>
                  <a:srgbClr val="0033CC"/>
                </a:solidFill>
              </a:rPr>
              <a:t>    M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= 10.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CARA RTS Probing</a:t>
            </a:r>
          </a:p>
        </p:txBody>
      </p:sp>
      <p:sp>
        <p:nvSpPr>
          <p:cNvPr id="108547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985838" y="1214438"/>
            <a:ext cx="7907337" cy="4714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TW" altLang="en-US" sz="160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1600" smtClean="0"/>
              <a:t>Assumes all RTS transmission failures are due to collisions.</a:t>
            </a:r>
          </a:p>
          <a:p>
            <a:pPr>
              <a:lnSpc>
                <a:spcPct val="90000"/>
              </a:lnSpc>
            </a:pPr>
            <a:r>
              <a:rPr lang="en-US" altLang="zh-TW" sz="1600" smtClean="0"/>
              <a:t>Transmission failure after RTS/CTS must be due to channel errors.</a:t>
            </a:r>
          </a:p>
          <a:p>
            <a:pPr>
              <a:lnSpc>
                <a:spcPct val="90000"/>
              </a:lnSpc>
            </a:pPr>
            <a:r>
              <a:rPr lang="en-US" altLang="zh-TW" sz="1600" smtClean="0"/>
              <a:t>RTS probing that enables an RTS/CTS exchange ONLY when a data frame transmission fails.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 State Diagram</a:t>
            </a:r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7800" y="1357313"/>
            <a:ext cx="45085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</a:t>
            </a:r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428750"/>
            <a:ext cx="5181600" cy="420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RTS Probing</a:t>
            </a:r>
          </a:p>
        </p:txBody>
      </p:sp>
      <p:sp>
        <p:nvSpPr>
          <p:cNvPr id="111619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985838" y="1285875"/>
            <a:ext cx="8229600" cy="47148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smtClean="0">
                <a:solidFill>
                  <a:srgbClr val="0033CC"/>
                </a:solidFill>
              </a:rPr>
              <a:t>CARA default: [P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 = 1, N</a:t>
            </a:r>
            <a:r>
              <a:rPr lang="en-US" altLang="zh-TW" sz="1800" baseline="-25000" smtClean="0">
                <a:solidFill>
                  <a:srgbClr val="0033CC"/>
                </a:solidFill>
              </a:rPr>
              <a:t>th</a:t>
            </a:r>
            <a:r>
              <a:rPr lang="en-US" altLang="zh-TW" sz="1800" smtClean="0">
                <a:solidFill>
                  <a:srgbClr val="0033CC"/>
                </a:solidFill>
              </a:rPr>
              <a:t>  = 2]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Data frame transmitted without RTS/CTS.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If the transmission fails, RTS/CTS exchange is activated for the next retransmission. If this retransmission fails, then the rate is lowered.</a:t>
            </a:r>
          </a:p>
          <a:p>
            <a:pPr>
              <a:lnSpc>
                <a:spcPct val="90000"/>
              </a:lnSpc>
            </a:pPr>
            <a:r>
              <a:rPr lang="en-US" altLang="zh-TW" sz="1800" smtClean="0"/>
              <a:t>If retransmission is successful, stay at same rate and send next frame without RTS/CTS.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85763"/>
            <a:ext cx="8039100" cy="523875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ARF vs RTS Probing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96975"/>
            <a:ext cx="4210050" cy="522922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732588" y="2997200"/>
            <a:ext cx="1922462" cy="1009650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>
                <a:solidFill>
                  <a:schemeClr val="hlink"/>
                </a:solidFill>
                <a:latin typeface="Comic Sans MS" pitchFamily="66" charset="0"/>
              </a:rPr>
              <a:t>t</a:t>
            </a:r>
            <a:r>
              <a:rPr lang="en-US" altLang="zh-TW" sz="2800" b="1" baseline="-25000">
                <a:solidFill>
                  <a:schemeClr val="hlink"/>
                </a:solidFill>
                <a:latin typeface="Comic Sans MS" pitchFamily="66" charset="0"/>
              </a:rPr>
              <a:t>1 </a:t>
            </a:r>
            <a:r>
              <a:rPr lang="en-US" altLang="zh-TW" sz="2800" b="1">
                <a:solidFill>
                  <a:schemeClr val="hlink"/>
                </a:solidFill>
                <a:latin typeface="Comic Sans MS" pitchFamily="66" charset="0"/>
              </a:rPr>
              <a:t>&lt; t</a:t>
            </a:r>
            <a:r>
              <a:rPr lang="en-US" altLang="zh-TW" sz="2800" b="1" baseline="-25000">
                <a:solidFill>
                  <a:schemeClr val="hlink"/>
                </a:solidFill>
                <a:latin typeface="Comic Sans MS" pitchFamily="66" charset="0"/>
              </a:rPr>
              <a:t>2</a:t>
            </a:r>
            <a:endParaRPr lang="en-US" altLang="zh-TW" sz="28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 flipV="1">
            <a:off x="6227763" y="2997200"/>
            <a:ext cx="720725" cy="503238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5724525" y="3644900"/>
            <a:ext cx="1223963" cy="936625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  <p:bldP spid="542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Cricket Location-Support System (MIT)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Beacon broadcast &lt;-&gt; Listeners</a:t>
            </a:r>
          </a:p>
          <a:p>
            <a:r>
              <a:rPr lang="en-US" altLang="zh-TW" sz="1800" smtClean="0"/>
              <a:t>Cricket Location-support system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2281238"/>
            <a:ext cx="6315075" cy="2295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CCA Detection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00188"/>
            <a:ext cx="8229600" cy="3825875"/>
          </a:xfr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411413" y="5084763"/>
            <a:ext cx="5113337" cy="72072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rgbClr val="0000CC"/>
                </a:solidFill>
                <a:latin typeface="Comic Sans MS" pitchFamily="66" charset="0"/>
              </a:rPr>
              <a:t>This assumes no hidden terminals!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116013" y="5589588"/>
            <a:ext cx="7272337" cy="1006475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000">
                <a:latin typeface="Comic Sans MS" pitchFamily="66" charset="0"/>
              </a:rPr>
              <a:t>*In this case [Case 2], retransmit without increasing the failure count and </a:t>
            </a:r>
            <a:r>
              <a:rPr kumimoji="1" lang="en-US" altLang="zh-TW" sz="2000" i="1">
                <a:solidFill>
                  <a:schemeClr val="hlink"/>
                </a:solidFill>
                <a:latin typeface="Comic Sans MS" pitchFamily="66" charset="0"/>
              </a:rPr>
              <a:t>without lowering the transmission rate</a:t>
            </a:r>
            <a:r>
              <a:rPr kumimoji="1" lang="en-US" altLang="zh-TW" sz="2000">
                <a:latin typeface="Comic Sans MS" pitchFamily="66" charset="0"/>
              </a:rPr>
              <a:t>.</a:t>
            </a:r>
          </a:p>
          <a:p>
            <a:r>
              <a:rPr kumimoji="1" lang="en-US" altLang="zh-TW" sz="2000">
                <a:solidFill>
                  <a:schemeClr val="hlink"/>
                </a:solidFill>
                <a:latin typeface="Comic Sans MS" pitchFamily="66" charset="0"/>
              </a:rPr>
              <a:t>*CCA </a:t>
            </a:r>
            <a:r>
              <a:rPr kumimoji="1" lang="en-US" altLang="zh-TW" sz="2000">
                <a:latin typeface="Comic Sans MS" pitchFamily="66" charset="0"/>
              </a:rPr>
              <a:t>does not help for Case 1 or Case 3.</a:t>
            </a:r>
            <a:endParaRPr kumimoji="1" lang="zh-TW" alt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400" smtClean="0"/>
              <a:t>CARA-1 (with RTS Probing)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2450" y="1285875"/>
            <a:ext cx="6062663" cy="4525963"/>
          </a:xfr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21063" y="2781300"/>
            <a:ext cx="3455987" cy="696913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>
                <a:solidFill>
                  <a:schemeClr val="hlink"/>
                </a:solidFill>
                <a:latin typeface="Comic Sans MS" pitchFamily="66" charset="0"/>
              </a:rPr>
              <a:t>Contention is harmful to</a:t>
            </a:r>
          </a:p>
          <a:p>
            <a:pPr algn="ctr"/>
            <a:r>
              <a:rPr lang="en-US" altLang="zh-TW" sz="1800" b="1">
                <a:solidFill>
                  <a:schemeClr val="hlink"/>
                </a:solidFill>
                <a:latin typeface="Comic Sans MS" pitchFamily="66" charset="0"/>
              </a:rPr>
              <a:t>ARF without RTS/CTS </a:t>
            </a:r>
            <a:endParaRPr lang="en-US" altLang="zh-TW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 flipV="1">
            <a:off x="2843213" y="3068638"/>
            <a:ext cx="792162" cy="73025"/>
          </a:xfrm>
          <a:prstGeom prst="line">
            <a:avLst/>
          </a:prstGeom>
          <a:noFill/>
          <a:ln w="25400" cap="sq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5076825" y="5589588"/>
            <a:ext cx="2663825" cy="0"/>
          </a:xfrm>
          <a:prstGeom prst="line">
            <a:avLst/>
          </a:prstGeom>
          <a:noFill/>
          <a:ln w="19050" cap="sq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1835150" y="5805488"/>
            <a:ext cx="2376488" cy="0"/>
          </a:xfrm>
          <a:prstGeom prst="line">
            <a:avLst/>
          </a:prstGeom>
          <a:noFill/>
          <a:ln w="19050" cap="sq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Making Computer Disappear (Stanford)</a:t>
            </a:r>
            <a:br>
              <a:rPr lang="en-US" altLang="zh-TW" smtClean="0"/>
            </a:br>
            <a:r>
              <a:rPr lang="en-US" altLang="zh-TW" smtClean="0"/>
              <a:t>ADS (Appliance Data Services)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16075"/>
            <a:ext cx="8839200" cy="362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M-Links (Xerox)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6781800" cy="2424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38400"/>
            <a:ext cx="14859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Seamless Telecom Deployments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447800"/>
          </a:xfrm>
        </p:spPr>
        <p:txBody>
          <a:bodyPr/>
          <a:lstStyle/>
          <a:p>
            <a:r>
              <a:rPr lang="en-US" altLang="zh-TW" sz="1800" smtClean="0"/>
              <a:t>Circuit Services-&gt; Data Services -&gt; Multimedia</a:t>
            </a:r>
          </a:p>
        </p:txBody>
      </p:sp>
      <p:pic>
        <p:nvPicPr>
          <p:cNvPr id="32772" name="Picture 4" descr="MP0064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24161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01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1651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2.5 </a:t>
            </a:r>
            <a:r>
              <a:rPr lang="en-US" altLang="zh-TW" smtClean="0"/>
              <a:t>G &amp; 3 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35814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0"/>
          <p:cNvGraphicFramePr>
            <a:graphicFrameLocks noChangeAspect="1"/>
          </p:cNvGraphicFramePr>
          <p:nvPr>
            <p:ph type="body" idx="1"/>
          </p:nvPr>
        </p:nvGraphicFramePr>
        <p:xfrm>
          <a:off x="4419600" y="3352800"/>
          <a:ext cx="4391025" cy="2165350"/>
        </p:xfrm>
        <a:graphic>
          <a:graphicData uri="http://schemas.openxmlformats.org/presentationml/2006/ole">
            <p:oleObj spid="_x0000_s3074" name="點陣圖影像" r:id="rId5" imgW="7447619" imgH="3371429" progId="Paint.Picture">
              <p:embed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898525" y="1641475"/>
            <a:ext cx="22891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Packet Radio</a:t>
            </a:r>
          </a:p>
          <a:p>
            <a:endParaRPr lang="en-US" altLang="zh-TW"/>
          </a:p>
          <a:p>
            <a:r>
              <a:rPr lang="en-US" altLang="zh-TW"/>
              <a:t>Packet Backbone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2766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5699125" y="1565275"/>
            <a:ext cx="27114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System Integration</a:t>
            </a:r>
          </a:p>
          <a:p>
            <a:r>
              <a:rPr lang="en-US" altLang="zh-TW"/>
              <a:t>Multimedia Services</a:t>
            </a:r>
          </a:p>
          <a:p>
            <a:r>
              <a:rPr lang="en-US" altLang="zh-TW"/>
              <a:t>Mobile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Wireless Networking Technology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  <a:noFill/>
        </p:spPr>
        <p:txBody>
          <a:bodyPr lIns="92075" tIns="46038" rIns="92075" bIns="46038"/>
          <a:lstStyle/>
          <a:p>
            <a:pPr marL="342900" indent="-342900" defTabSz="914400"/>
            <a:r>
              <a:rPr lang="en-US" altLang="zh-TW" sz="1800" smtClean="0"/>
              <a:t>Telecom &amp; Datacom</a:t>
            </a:r>
          </a:p>
          <a:p>
            <a:pPr marL="342900" indent="-342900" defTabSz="914400"/>
            <a:endParaRPr lang="en-US" altLang="zh-TW" sz="1800" smtClean="0"/>
          </a:p>
          <a:p>
            <a:pPr marL="342900" indent="-342900" defTabSz="914400"/>
            <a:r>
              <a:rPr lang="en-US" altLang="zh-TW" sz="1800" smtClean="0"/>
              <a:t>Circuit &amp; Packet</a:t>
            </a:r>
          </a:p>
        </p:txBody>
      </p:sp>
      <p:pic>
        <p:nvPicPr>
          <p:cNvPr id="33796" name="Picture 4" descr="BD0652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05000"/>
            <a:ext cx="23622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MAC Design Issues</a:t>
            </a:r>
          </a:p>
        </p:txBody>
      </p:sp>
      <p:sp>
        <p:nvSpPr>
          <p:cNvPr id="3481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What kind of Resource we have?</a:t>
            </a:r>
          </a:p>
          <a:p>
            <a:r>
              <a:rPr lang="en-US" altLang="zh-TW" sz="1800" smtClean="0"/>
              <a:t>How much you need and how often and how regular you need?</a:t>
            </a:r>
          </a:p>
          <a:p>
            <a:r>
              <a:rPr lang="en-US" altLang="zh-TW" sz="1800" smtClean="0"/>
              <a:t>How often you will initial request?</a:t>
            </a:r>
          </a:p>
          <a:p>
            <a:r>
              <a:rPr lang="en-US" altLang="zh-TW" sz="1800" smtClean="0"/>
              <a:t>How much traffic you could afford?</a:t>
            </a:r>
          </a:p>
          <a:p>
            <a:r>
              <a:rPr lang="en-US" altLang="zh-TW" sz="1800" smtClean="0"/>
              <a:t>How much “Promise” you could provide?</a:t>
            </a:r>
          </a:p>
          <a:p>
            <a:r>
              <a:rPr lang="en-US" altLang="zh-TW" sz="1800" smtClean="0"/>
              <a:t>How fair you are going to be?</a:t>
            </a:r>
          </a:p>
          <a:p>
            <a:r>
              <a:rPr lang="en-US" altLang="zh-TW" sz="1800" smtClean="0"/>
              <a:t>Control or “Let it be”?</a:t>
            </a:r>
          </a:p>
          <a:p>
            <a:r>
              <a:rPr lang="en-US" altLang="zh-TW" sz="1800" smtClean="0"/>
              <a:t>Power Saving Issues?</a:t>
            </a:r>
          </a:p>
          <a:p>
            <a:r>
              <a:rPr lang="en-US" altLang="zh-TW" sz="1800" smtClean="0"/>
              <a:t>Complexity?</a:t>
            </a:r>
          </a:p>
        </p:txBody>
      </p:sp>
      <p:pic>
        <p:nvPicPr>
          <p:cNvPr id="34820" name="Picture 2052" descr="BD0663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18415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Circuit Switch (Static Technique)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Cellular System</a:t>
            </a:r>
          </a:p>
          <a:p>
            <a:pPr lvl="1"/>
            <a:r>
              <a:rPr lang="en-US" altLang="zh-TW" sz="1800" smtClean="0"/>
              <a:t>AMPS</a:t>
            </a:r>
          </a:p>
          <a:p>
            <a:pPr lvl="1"/>
            <a:r>
              <a:rPr lang="en-US" altLang="zh-TW" sz="1800" smtClean="0"/>
              <a:t>GSM</a:t>
            </a:r>
          </a:p>
          <a:p>
            <a:r>
              <a:rPr lang="en-US" altLang="zh-TW" sz="1800" smtClean="0"/>
              <a:t>Voice System</a:t>
            </a:r>
          </a:p>
          <a:p>
            <a:pPr lvl="1"/>
            <a:r>
              <a:rPr lang="en-US" altLang="zh-TW" sz="1800" smtClean="0"/>
              <a:t>Continue Traffic</a:t>
            </a:r>
          </a:p>
          <a:p>
            <a:r>
              <a:rPr lang="en-US" altLang="zh-TW" sz="1800" smtClean="0"/>
              <a:t>Circuit Set up</a:t>
            </a:r>
          </a:p>
          <a:p>
            <a:pPr lvl="1"/>
            <a:r>
              <a:rPr lang="en-US" altLang="zh-TW" sz="1800" smtClean="0"/>
              <a:t>Reserve A trunk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268413"/>
            <a:ext cx="501015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HOW about Data</a:t>
            </a:r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250825" y="1341438"/>
          <a:ext cx="1368425" cy="1582737"/>
        </p:xfrm>
        <a:graphic>
          <a:graphicData uri="http://schemas.openxmlformats.org/presentationml/2006/ole">
            <p:oleObj spid="_x0000_s4098" name="ClipArt" r:id="rId4" imgW="3198600" imgH="3657600" progId="MS_ClipArt_Gallery.2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/>
          </p:cNvGraphicFramePr>
          <p:nvPr/>
        </p:nvGraphicFramePr>
        <p:xfrm>
          <a:off x="5292725" y="1628775"/>
          <a:ext cx="1828800" cy="1511300"/>
        </p:xfrm>
        <a:graphic>
          <a:graphicData uri="http://schemas.openxmlformats.org/presentationml/2006/ole">
            <p:oleObj spid="_x0000_s4099" name="ClipArt" r:id="rId5" imgW="3660480" imgH="3450960" progId="MS_ClipArt_Gallery.2">
              <p:embed/>
            </p:oleObj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916238" y="32131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429000"/>
            <a:ext cx="3565525" cy="269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3" name="圖片 6" descr="yourhired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196975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圖片 7" descr="canstock265885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3573463"/>
            <a:ext cx="3313112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How to deal with Radio Propagation</a:t>
            </a:r>
          </a:p>
        </p:txBody>
      </p:sp>
      <p:pic>
        <p:nvPicPr>
          <p:cNvPr id="1029" name="Picture 3" descr="f3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390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1133" name="Rectangle 5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134" name="Freeform 6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5" name="Freeform 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6" name="Freeform 8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7" name="Freeform 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8" name="Freeform 10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9" name="Freeform 1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0" name="Freeform 12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1" name="Freeform 1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2" name="Freeform 14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3" name="Freeform 1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4" name="Freeform 16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5" name="Freeform 1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6" name="Freeform 18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7" name="Freeform 1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8" name="Freeform 20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9" name="Freeform 2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0" name="Freeform 22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1" name="Freeform 2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2" name="Freeform 24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3" name="Freeform 2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4" name="Freeform 26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5" name="Freeform 2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6" name="Freeform 28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7" name="Freeform 2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8" name="Freeform 30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9" name="Freeform 3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0" name="Freeform 32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1" name="Freeform 3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2" name="Rectangle 34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163" name="Rectangle 35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1031" name="Group 36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1102" name="Rectangle 37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103" name="Freeform 3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4" name="Freeform 3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5" name="Freeform 4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6" name="Freeform 4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7" name="Freeform 4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8" name="Freeform 4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9" name="Freeform 4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0" name="Freeform 4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1" name="Freeform 4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2" name="Freeform 4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3" name="Freeform 4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4" name="Freeform 4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5" name="Freeform 5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6" name="Freeform 5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7" name="Freeform 5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8" name="Freeform 5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9" name="Freeform 5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0" name="Freeform 5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1" name="Freeform 5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2" name="Freeform 5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3" name="Freeform 5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4" name="Freeform 5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5" name="Freeform 6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6" name="Freeform 6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" name="Freeform 6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" name="Freeform 6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" name="Freeform 6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0" name="Freeform 6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1" name="Rectangle 66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132" name="Rectangle 67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1032" name="Group 68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1071" name="Rectangle 6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072" name="Freeform 7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3" name="Freeform 7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4" name="Freeform 7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5" name="Freeform 7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6" name="Freeform 7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7" name="Freeform 7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8" name="Freeform 7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9" name="Freeform 7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0" name="Freeform 7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1" name="Freeform 7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2" name="Freeform 8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3" name="Freeform 8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4" name="Freeform 8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5" name="Freeform 8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6" name="Freeform 8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7" name="Freeform 8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8" name="Freeform 8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9" name="Freeform 8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0" name="Freeform 8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1" name="Freeform 8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2" name="Freeform 9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3" name="Freeform 9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4" name="Freeform 9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5" name="Freeform 9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6" name="Freeform 9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7" name="Freeform 9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8" name="Freeform 9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9" name="Freeform 9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0" name="Rectangle 9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101" name="Rectangle 9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aphicFrame>
        <p:nvGraphicFramePr>
          <p:cNvPr id="1026" name="Object 1024"/>
          <p:cNvGraphicFramePr>
            <a:graphicFrameLocks/>
          </p:cNvGraphicFramePr>
          <p:nvPr/>
        </p:nvGraphicFramePr>
        <p:xfrm>
          <a:off x="8001000" y="2057400"/>
          <a:ext cx="757238" cy="427038"/>
        </p:xfrm>
        <a:graphic>
          <a:graphicData uri="http://schemas.openxmlformats.org/presentationml/2006/ole">
            <p:oleObj spid="_x0000_s1026" name="多媒體項目" r:id="rId5" imgW="3657600" imgH="2036520" progId="MS_ClipArt_Gallery.2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/>
          </p:cNvGraphicFramePr>
          <p:nvPr/>
        </p:nvGraphicFramePr>
        <p:xfrm>
          <a:off x="8001000" y="2895600"/>
          <a:ext cx="838200" cy="685800"/>
        </p:xfrm>
        <a:graphic>
          <a:graphicData uri="http://schemas.openxmlformats.org/presentationml/2006/ole">
            <p:oleObj spid="_x0000_s1027" name="多媒體項目" r:id="rId6" imgW="3657600" imgH="3238200" progId="MS_ClipArt_Gallery.2">
              <p:embed/>
            </p:oleObj>
          </a:graphicData>
        </a:graphic>
      </p:graphicFrame>
      <p:pic>
        <p:nvPicPr>
          <p:cNvPr id="1033" name="Picture 102" descr="Comput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75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03"/>
          <p:cNvGrpSpPr>
            <a:grpSpLocks/>
          </p:cNvGrpSpPr>
          <p:nvPr/>
        </p:nvGrpSpPr>
        <p:grpSpPr bwMode="auto">
          <a:xfrm>
            <a:off x="7086600" y="2895600"/>
            <a:ext cx="838200" cy="838200"/>
            <a:chOff x="4212" y="3154"/>
            <a:chExt cx="337" cy="399"/>
          </a:xfrm>
        </p:grpSpPr>
        <p:grpSp>
          <p:nvGrpSpPr>
            <p:cNvPr id="1042" name="Group 104"/>
            <p:cNvGrpSpPr>
              <a:grpSpLocks/>
            </p:cNvGrpSpPr>
            <p:nvPr/>
          </p:nvGrpSpPr>
          <p:grpSpPr bwMode="auto">
            <a:xfrm>
              <a:off x="4420" y="3317"/>
              <a:ext cx="50" cy="236"/>
              <a:chOff x="4420" y="3317"/>
              <a:chExt cx="50" cy="236"/>
            </a:xfrm>
          </p:grpSpPr>
          <p:sp>
            <p:nvSpPr>
              <p:cNvPr id="1068" name="Freeform 105"/>
              <p:cNvSpPr>
                <a:spLocks/>
              </p:cNvSpPr>
              <p:nvPr/>
            </p:nvSpPr>
            <p:spPr bwMode="auto">
              <a:xfrm>
                <a:off x="4441" y="3317"/>
                <a:ext cx="29" cy="236"/>
              </a:xfrm>
              <a:custGeom>
                <a:avLst/>
                <a:gdLst>
                  <a:gd name="T0" fmla="*/ 0 w 29"/>
                  <a:gd name="T1" fmla="*/ 13 h 236"/>
                  <a:gd name="T2" fmla="*/ 0 w 29"/>
                  <a:gd name="T3" fmla="*/ 235 h 236"/>
                  <a:gd name="T4" fmla="*/ 28 w 29"/>
                  <a:gd name="T5" fmla="*/ 216 h 236"/>
                  <a:gd name="T6" fmla="*/ 28 w 29"/>
                  <a:gd name="T7" fmla="*/ 0 h 236"/>
                  <a:gd name="T8" fmla="*/ 0 w 29"/>
                  <a:gd name="T9" fmla="*/ 13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36"/>
                  <a:gd name="T17" fmla="*/ 29 w 29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36">
                    <a:moveTo>
                      <a:pt x="0" y="13"/>
                    </a:moveTo>
                    <a:lnTo>
                      <a:pt x="0" y="235"/>
                    </a:lnTo>
                    <a:lnTo>
                      <a:pt x="28" y="216"/>
                    </a:lnTo>
                    <a:lnTo>
                      <a:pt x="28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402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9" name="Freeform 106"/>
              <p:cNvSpPr>
                <a:spLocks/>
              </p:cNvSpPr>
              <p:nvPr/>
            </p:nvSpPr>
            <p:spPr bwMode="auto">
              <a:xfrm>
                <a:off x="4420" y="3331"/>
                <a:ext cx="22" cy="221"/>
              </a:xfrm>
              <a:custGeom>
                <a:avLst/>
                <a:gdLst>
                  <a:gd name="T0" fmla="*/ 21 w 22"/>
                  <a:gd name="T1" fmla="*/ 0 h 221"/>
                  <a:gd name="T2" fmla="*/ 21 w 22"/>
                  <a:gd name="T3" fmla="*/ 220 h 221"/>
                  <a:gd name="T4" fmla="*/ 0 w 22"/>
                  <a:gd name="T5" fmla="*/ 220 h 221"/>
                  <a:gd name="T6" fmla="*/ 0 w 22"/>
                  <a:gd name="T7" fmla="*/ 0 h 221"/>
                  <a:gd name="T8" fmla="*/ 21 w 22"/>
                  <a:gd name="T9" fmla="*/ 0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1"/>
                  <a:gd name="T17" fmla="*/ 22 w 22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1">
                    <a:moveTo>
                      <a:pt x="21" y="0"/>
                    </a:moveTo>
                    <a:lnTo>
                      <a:pt x="21" y="220"/>
                    </a:lnTo>
                    <a:lnTo>
                      <a:pt x="0" y="220"/>
                    </a:lnTo>
                    <a:lnTo>
                      <a:pt x="0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804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0" name="Freeform 107"/>
              <p:cNvSpPr>
                <a:spLocks/>
              </p:cNvSpPr>
              <p:nvPr/>
            </p:nvSpPr>
            <p:spPr bwMode="auto">
              <a:xfrm>
                <a:off x="4420" y="3317"/>
                <a:ext cx="50" cy="17"/>
              </a:xfrm>
              <a:custGeom>
                <a:avLst/>
                <a:gdLst>
                  <a:gd name="T0" fmla="*/ 0 w 50"/>
                  <a:gd name="T1" fmla="*/ 16 h 17"/>
                  <a:gd name="T2" fmla="*/ 21 w 50"/>
                  <a:gd name="T3" fmla="*/ 16 h 17"/>
                  <a:gd name="T4" fmla="*/ 49 w 50"/>
                  <a:gd name="T5" fmla="*/ 0 h 17"/>
                  <a:gd name="T6" fmla="*/ 29 w 50"/>
                  <a:gd name="T7" fmla="*/ 0 h 17"/>
                  <a:gd name="T8" fmla="*/ 0 w 50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7"/>
                  <a:gd name="T17" fmla="*/ 50 w 5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7">
                    <a:moveTo>
                      <a:pt x="0" y="16"/>
                    </a:moveTo>
                    <a:lnTo>
                      <a:pt x="21" y="16"/>
                    </a:lnTo>
                    <a:lnTo>
                      <a:pt x="49" y="0"/>
                    </a:lnTo>
                    <a:lnTo>
                      <a:pt x="29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06000"/>
              </a:solidFill>
              <a:ln w="12700" cap="rnd">
                <a:solidFill>
                  <a:srgbClr val="A05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43" name="Group 108"/>
            <p:cNvGrpSpPr>
              <a:grpSpLocks/>
            </p:cNvGrpSpPr>
            <p:nvPr/>
          </p:nvGrpSpPr>
          <p:grpSpPr bwMode="auto">
            <a:xfrm>
              <a:off x="4212" y="3367"/>
              <a:ext cx="189" cy="138"/>
              <a:chOff x="4212" y="3367"/>
              <a:chExt cx="189" cy="138"/>
            </a:xfrm>
          </p:grpSpPr>
          <p:sp>
            <p:nvSpPr>
              <p:cNvPr id="1064" name="Freeform 109"/>
              <p:cNvSpPr>
                <a:spLocks/>
              </p:cNvSpPr>
              <p:nvPr/>
            </p:nvSpPr>
            <p:spPr bwMode="auto">
              <a:xfrm>
                <a:off x="4248" y="3488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35 w 36"/>
                  <a:gd name="T3" fmla="*/ 5 h 17"/>
                  <a:gd name="T4" fmla="*/ 35 w 36"/>
                  <a:gd name="T5" fmla="*/ 16 h 17"/>
                  <a:gd name="T6" fmla="*/ 0 w 36"/>
                  <a:gd name="T7" fmla="*/ 1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0" y="0"/>
                    </a:moveTo>
                    <a:lnTo>
                      <a:pt x="35" y="5"/>
                    </a:lnTo>
                    <a:lnTo>
                      <a:pt x="35" y="16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40404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065" name="Group 110"/>
              <p:cNvGrpSpPr>
                <a:grpSpLocks/>
              </p:cNvGrpSpPr>
              <p:nvPr/>
            </p:nvGrpSpPr>
            <p:grpSpPr bwMode="auto">
              <a:xfrm>
                <a:off x="4212" y="3367"/>
                <a:ext cx="189" cy="126"/>
                <a:chOff x="4212" y="3367"/>
                <a:chExt cx="189" cy="126"/>
              </a:xfrm>
            </p:grpSpPr>
            <p:sp>
              <p:nvSpPr>
                <p:cNvPr id="1066" name="Freeform 111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6"/>
                </a:xfrm>
                <a:custGeom>
                  <a:avLst/>
                  <a:gdLst>
                    <a:gd name="T0" fmla="*/ 52 w 189"/>
                    <a:gd name="T1" fmla="*/ 4 h 126"/>
                    <a:gd name="T2" fmla="*/ 51 w 189"/>
                    <a:gd name="T3" fmla="*/ 0 h 126"/>
                    <a:gd name="T4" fmla="*/ 188 w 189"/>
                    <a:gd name="T5" fmla="*/ 0 h 126"/>
                    <a:gd name="T6" fmla="*/ 188 w 189"/>
                    <a:gd name="T7" fmla="*/ 4 h 126"/>
                    <a:gd name="T8" fmla="*/ 136 w 189"/>
                    <a:gd name="T9" fmla="*/ 88 h 126"/>
                    <a:gd name="T10" fmla="*/ 132 w 189"/>
                    <a:gd name="T11" fmla="*/ 95 h 126"/>
                    <a:gd name="T12" fmla="*/ 126 w 189"/>
                    <a:gd name="T13" fmla="*/ 100 h 126"/>
                    <a:gd name="T14" fmla="*/ 120 w 189"/>
                    <a:gd name="T15" fmla="*/ 105 h 126"/>
                    <a:gd name="T16" fmla="*/ 114 w 189"/>
                    <a:gd name="T17" fmla="*/ 112 h 126"/>
                    <a:gd name="T18" fmla="*/ 110 w 189"/>
                    <a:gd name="T19" fmla="*/ 115 h 126"/>
                    <a:gd name="T20" fmla="*/ 105 w 189"/>
                    <a:gd name="T21" fmla="*/ 117 h 126"/>
                    <a:gd name="T22" fmla="*/ 99 w 189"/>
                    <a:gd name="T23" fmla="*/ 120 h 126"/>
                    <a:gd name="T24" fmla="*/ 94 w 189"/>
                    <a:gd name="T25" fmla="*/ 121 h 126"/>
                    <a:gd name="T26" fmla="*/ 87 w 189"/>
                    <a:gd name="T27" fmla="*/ 122 h 126"/>
                    <a:gd name="T28" fmla="*/ 80 w 189"/>
                    <a:gd name="T29" fmla="*/ 123 h 126"/>
                    <a:gd name="T30" fmla="*/ 72 w 189"/>
                    <a:gd name="T31" fmla="*/ 125 h 126"/>
                    <a:gd name="T32" fmla="*/ 65 w 189"/>
                    <a:gd name="T33" fmla="*/ 125 h 126"/>
                    <a:gd name="T34" fmla="*/ 56 w 189"/>
                    <a:gd name="T35" fmla="*/ 125 h 126"/>
                    <a:gd name="T36" fmla="*/ 47 w 189"/>
                    <a:gd name="T37" fmla="*/ 123 h 126"/>
                    <a:gd name="T38" fmla="*/ 39 w 189"/>
                    <a:gd name="T39" fmla="*/ 122 h 126"/>
                    <a:gd name="T40" fmla="*/ 34 w 189"/>
                    <a:gd name="T41" fmla="*/ 121 h 126"/>
                    <a:gd name="T42" fmla="*/ 28 w 189"/>
                    <a:gd name="T43" fmla="*/ 121 h 126"/>
                    <a:gd name="T44" fmla="*/ 24 w 189"/>
                    <a:gd name="T45" fmla="*/ 119 h 126"/>
                    <a:gd name="T46" fmla="*/ 20 w 189"/>
                    <a:gd name="T47" fmla="*/ 116 h 126"/>
                    <a:gd name="T48" fmla="*/ 15 w 189"/>
                    <a:gd name="T49" fmla="*/ 113 h 126"/>
                    <a:gd name="T50" fmla="*/ 12 w 189"/>
                    <a:gd name="T51" fmla="*/ 110 h 126"/>
                    <a:gd name="T52" fmla="*/ 9 w 189"/>
                    <a:gd name="T53" fmla="*/ 107 h 126"/>
                    <a:gd name="T54" fmla="*/ 6 w 189"/>
                    <a:gd name="T55" fmla="*/ 104 h 126"/>
                    <a:gd name="T56" fmla="*/ 3 w 189"/>
                    <a:gd name="T57" fmla="*/ 100 h 126"/>
                    <a:gd name="T58" fmla="*/ 2 w 189"/>
                    <a:gd name="T59" fmla="*/ 99 h 126"/>
                    <a:gd name="T60" fmla="*/ 0 w 189"/>
                    <a:gd name="T61" fmla="*/ 95 h 126"/>
                    <a:gd name="T62" fmla="*/ 0 w 189"/>
                    <a:gd name="T63" fmla="*/ 90 h 126"/>
                    <a:gd name="T64" fmla="*/ 0 w 189"/>
                    <a:gd name="T65" fmla="*/ 82 h 126"/>
                    <a:gd name="T66" fmla="*/ 0 w 189"/>
                    <a:gd name="T67" fmla="*/ 76 h 126"/>
                    <a:gd name="T68" fmla="*/ 3 w 189"/>
                    <a:gd name="T69" fmla="*/ 70 h 126"/>
                    <a:gd name="T70" fmla="*/ 9 w 189"/>
                    <a:gd name="T71" fmla="*/ 59 h 126"/>
                    <a:gd name="T72" fmla="*/ 52 w 189"/>
                    <a:gd name="T73" fmla="*/ 4 h 12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9"/>
                    <a:gd name="T112" fmla="*/ 0 h 126"/>
                    <a:gd name="T113" fmla="*/ 189 w 189"/>
                    <a:gd name="T114" fmla="*/ 126 h 12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9" h="126">
                      <a:moveTo>
                        <a:pt x="52" y="4"/>
                      </a:moveTo>
                      <a:lnTo>
                        <a:pt x="51" y="0"/>
                      </a:lnTo>
                      <a:lnTo>
                        <a:pt x="188" y="0"/>
                      </a:lnTo>
                      <a:lnTo>
                        <a:pt x="188" y="4"/>
                      </a:lnTo>
                      <a:lnTo>
                        <a:pt x="136" y="88"/>
                      </a:lnTo>
                      <a:lnTo>
                        <a:pt x="132" y="95"/>
                      </a:lnTo>
                      <a:lnTo>
                        <a:pt x="126" y="100"/>
                      </a:lnTo>
                      <a:lnTo>
                        <a:pt x="120" y="105"/>
                      </a:lnTo>
                      <a:lnTo>
                        <a:pt x="114" y="112"/>
                      </a:lnTo>
                      <a:lnTo>
                        <a:pt x="110" y="115"/>
                      </a:lnTo>
                      <a:lnTo>
                        <a:pt x="105" y="117"/>
                      </a:lnTo>
                      <a:lnTo>
                        <a:pt x="99" y="120"/>
                      </a:lnTo>
                      <a:lnTo>
                        <a:pt x="94" y="121"/>
                      </a:lnTo>
                      <a:lnTo>
                        <a:pt x="87" y="122"/>
                      </a:lnTo>
                      <a:lnTo>
                        <a:pt x="80" y="123"/>
                      </a:lnTo>
                      <a:lnTo>
                        <a:pt x="72" y="125"/>
                      </a:lnTo>
                      <a:lnTo>
                        <a:pt x="65" y="125"/>
                      </a:lnTo>
                      <a:lnTo>
                        <a:pt x="56" y="125"/>
                      </a:lnTo>
                      <a:lnTo>
                        <a:pt x="47" y="123"/>
                      </a:lnTo>
                      <a:lnTo>
                        <a:pt x="39" y="122"/>
                      </a:lnTo>
                      <a:lnTo>
                        <a:pt x="34" y="121"/>
                      </a:lnTo>
                      <a:lnTo>
                        <a:pt x="28" y="121"/>
                      </a:lnTo>
                      <a:lnTo>
                        <a:pt x="24" y="119"/>
                      </a:lnTo>
                      <a:lnTo>
                        <a:pt x="20" y="116"/>
                      </a:lnTo>
                      <a:lnTo>
                        <a:pt x="15" y="113"/>
                      </a:lnTo>
                      <a:lnTo>
                        <a:pt x="12" y="110"/>
                      </a:lnTo>
                      <a:lnTo>
                        <a:pt x="9" y="107"/>
                      </a:lnTo>
                      <a:lnTo>
                        <a:pt x="6" y="104"/>
                      </a:lnTo>
                      <a:lnTo>
                        <a:pt x="3" y="100"/>
                      </a:lnTo>
                      <a:lnTo>
                        <a:pt x="2" y="99"/>
                      </a:lnTo>
                      <a:lnTo>
                        <a:pt x="0" y="95"/>
                      </a:lnTo>
                      <a:lnTo>
                        <a:pt x="0" y="90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3" y="70"/>
                      </a:lnTo>
                      <a:lnTo>
                        <a:pt x="9" y="59"/>
                      </a:lnTo>
                      <a:lnTo>
                        <a:pt x="52" y="4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7" name="Freeform 112"/>
                <p:cNvSpPr>
                  <a:spLocks/>
                </p:cNvSpPr>
                <p:nvPr/>
              </p:nvSpPr>
              <p:spPr bwMode="auto">
                <a:xfrm>
                  <a:off x="4212" y="3367"/>
                  <a:ext cx="189" cy="122"/>
                </a:xfrm>
                <a:custGeom>
                  <a:avLst/>
                  <a:gdLst>
                    <a:gd name="T0" fmla="*/ 52 w 189"/>
                    <a:gd name="T1" fmla="*/ 0 h 122"/>
                    <a:gd name="T2" fmla="*/ 188 w 189"/>
                    <a:gd name="T3" fmla="*/ 0 h 122"/>
                    <a:gd name="T4" fmla="*/ 136 w 189"/>
                    <a:gd name="T5" fmla="*/ 83 h 122"/>
                    <a:gd name="T6" fmla="*/ 132 w 189"/>
                    <a:gd name="T7" fmla="*/ 90 h 122"/>
                    <a:gd name="T8" fmla="*/ 126 w 189"/>
                    <a:gd name="T9" fmla="*/ 96 h 122"/>
                    <a:gd name="T10" fmla="*/ 120 w 189"/>
                    <a:gd name="T11" fmla="*/ 101 h 122"/>
                    <a:gd name="T12" fmla="*/ 114 w 189"/>
                    <a:gd name="T13" fmla="*/ 106 h 122"/>
                    <a:gd name="T14" fmla="*/ 110 w 189"/>
                    <a:gd name="T15" fmla="*/ 109 h 122"/>
                    <a:gd name="T16" fmla="*/ 105 w 189"/>
                    <a:gd name="T17" fmla="*/ 112 h 122"/>
                    <a:gd name="T18" fmla="*/ 99 w 189"/>
                    <a:gd name="T19" fmla="*/ 114 h 122"/>
                    <a:gd name="T20" fmla="*/ 94 w 189"/>
                    <a:gd name="T21" fmla="*/ 117 h 122"/>
                    <a:gd name="T22" fmla="*/ 87 w 189"/>
                    <a:gd name="T23" fmla="*/ 117 h 122"/>
                    <a:gd name="T24" fmla="*/ 80 w 189"/>
                    <a:gd name="T25" fmla="*/ 118 h 122"/>
                    <a:gd name="T26" fmla="*/ 72 w 189"/>
                    <a:gd name="T27" fmla="*/ 119 h 122"/>
                    <a:gd name="T28" fmla="*/ 65 w 189"/>
                    <a:gd name="T29" fmla="*/ 121 h 122"/>
                    <a:gd name="T30" fmla="*/ 56 w 189"/>
                    <a:gd name="T31" fmla="*/ 119 h 122"/>
                    <a:gd name="T32" fmla="*/ 47 w 189"/>
                    <a:gd name="T33" fmla="*/ 118 h 122"/>
                    <a:gd name="T34" fmla="*/ 39 w 189"/>
                    <a:gd name="T35" fmla="*/ 118 h 122"/>
                    <a:gd name="T36" fmla="*/ 34 w 189"/>
                    <a:gd name="T37" fmla="*/ 117 h 122"/>
                    <a:gd name="T38" fmla="*/ 28 w 189"/>
                    <a:gd name="T39" fmla="*/ 115 h 122"/>
                    <a:gd name="T40" fmla="*/ 24 w 189"/>
                    <a:gd name="T41" fmla="*/ 113 h 122"/>
                    <a:gd name="T42" fmla="*/ 20 w 189"/>
                    <a:gd name="T43" fmla="*/ 111 h 122"/>
                    <a:gd name="T44" fmla="*/ 15 w 189"/>
                    <a:gd name="T45" fmla="*/ 108 h 122"/>
                    <a:gd name="T46" fmla="*/ 12 w 189"/>
                    <a:gd name="T47" fmla="*/ 104 h 122"/>
                    <a:gd name="T48" fmla="*/ 9 w 189"/>
                    <a:gd name="T49" fmla="*/ 101 h 122"/>
                    <a:gd name="T50" fmla="*/ 6 w 189"/>
                    <a:gd name="T51" fmla="*/ 100 h 122"/>
                    <a:gd name="T52" fmla="*/ 3 w 189"/>
                    <a:gd name="T53" fmla="*/ 96 h 122"/>
                    <a:gd name="T54" fmla="*/ 2 w 189"/>
                    <a:gd name="T55" fmla="*/ 93 h 122"/>
                    <a:gd name="T56" fmla="*/ 0 w 189"/>
                    <a:gd name="T57" fmla="*/ 90 h 122"/>
                    <a:gd name="T58" fmla="*/ 0 w 189"/>
                    <a:gd name="T59" fmla="*/ 85 h 122"/>
                    <a:gd name="T60" fmla="*/ 0 w 189"/>
                    <a:gd name="T61" fmla="*/ 77 h 122"/>
                    <a:gd name="T62" fmla="*/ 0 w 189"/>
                    <a:gd name="T63" fmla="*/ 71 h 122"/>
                    <a:gd name="T64" fmla="*/ 3 w 189"/>
                    <a:gd name="T65" fmla="*/ 64 h 122"/>
                    <a:gd name="T66" fmla="*/ 9 w 189"/>
                    <a:gd name="T67" fmla="*/ 56 h 122"/>
                    <a:gd name="T68" fmla="*/ 52 w 189"/>
                    <a:gd name="T69" fmla="*/ 0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9"/>
                    <a:gd name="T106" fmla="*/ 0 h 122"/>
                    <a:gd name="T107" fmla="*/ 189 w 189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9" h="122">
                      <a:moveTo>
                        <a:pt x="52" y="0"/>
                      </a:moveTo>
                      <a:lnTo>
                        <a:pt x="188" y="0"/>
                      </a:lnTo>
                      <a:lnTo>
                        <a:pt x="136" y="83"/>
                      </a:lnTo>
                      <a:lnTo>
                        <a:pt x="132" y="90"/>
                      </a:lnTo>
                      <a:lnTo>
                        <a:pt x="126" y="96"/>
                      </a:lnTo>
                      <a:lnTo>
                        <a:pt x="120" y="101"/>
                      </a:lnTo>
                      <a:lnTo>
                        <a:pt x="114" y="106"/>
                      </a:lnTo>
                      <a:lnTo>
                        <a:pt x="110" y="109"/>
                      </a:lnTo>
                      <a:lnTo>
                        <a:pt x="105" y="112"/>
                      </a:lnTo>
                      <a:lnTo>
                        <a:pt x="99" y="114"/>
                      </a:lnTo>
                      <a:lnTo>
                        <a:pt x="94" y="117"/>
                      </a:lnTo>
                      <a:lnTo>
                        <a:pt x="87" y="117"/>
                      </a:lnTo>
                      <a:lnTo>
                        <a:pt x="80" y="118"/>
                      </a:lnTo>
                      <a:lnTo>
                        <a:pt x="72" y="119"/>
                      </a:lnTo>
                      <a:lnTo>
                        <a:pt x="65" y="121"/>
                      </a:lnTo>
                      <a:lnTo>
                        <a:pt x="56" y="119"/>
                      </a:lnTo>
                      <a:lnTo>
                        <a:pt x="47" y="118"/>
                      </a:lnTo>
                      <a:lnTo>
                        <a:pt x="39" y="118"/>
                      </a:lnTo>
                      <a:lnTo>
                        <a:pt x="34" y="117"/>
                      </a:lnTo>
                      <a:lnTo>
                        <a:pt x="28" y="115"/>
                      </a:lnTo>
                      <a:lnTo>
                        <a:pt x="24" y="113"/>
                      </a:lnTo>
                      <a:lnTo>
                        <a:pt x="20" y="111"/>
                      </a:lnTo>
                      <a:lnTo>
                        <a:pt x="15" y="108"/>
                      </a:lnTo>
                      <a:lnTo>
                        <a:pt x="12" y="104"/>
                      </a:lnTo>
                      <a:lnTo>
                        <a:pt x="9" y="101"/>
                      </a:lnTo>
                      <a:lnTo>
                        <a:pt x="6" y="100"/>
                      </a:lnTo>
                      <a:lnTo>
                        <a:pt x="3" y="96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5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3" y="64"/>
                      </a:lnTo>
                      <a:lnTo>
                        <a:pt x="9" y="5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A0A0A0"/>
                </a:solidFill>
                <a:ln w="12700" cap="rnd">
                  <a:solidFill>
                    <a:srgbClr val="40404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044" name="Group 113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grpSp>
            <p:nvGrpSpPr>
              <p:cNvPr id="1053" name="Group 114"/>
              <p:cNvGrpSpPr>
                <a:grpSpLocks/>
              </p:cNvGrpSpPr>
              <p:nvPr/>
            </p:nvGrpSpPr>
            <p:grpSpPr bwMode="auto">
              <a:xfrm>
                <a:off x="4263" y="3154"/>
                <a:ext cx="286" cy="214"/>
                <a:chOff x="4263" y="3154"/>
                <a:chExt cx="286" cy="214"/>
              </a:xfrm>
            </p:grpSpPr>
            <p:sp>
              <p:nvSpPr>
                <p:cNvPr id="1061" name="Freeform 115"/>
                <p:cNvSpPr>
                  <a:spLocks/>
                </p:cNvSpPr>
                <p:nvPr/>
              </p:nvSpPr>
              <p:spPr bwMode="auto">
                <a:xfrm>
                  <a:off x="4263" y="3154"/>
                  <a:ext cx="286" cy="214"/>
                </a:xfrm>
                <a:custGeom>
                  <a:avLst/>
                  <a:gdLst>
                    <a:gd name="T0" fmla="*/ 285 w 286"/>
                    <a:gd name="T1" fmla="*/ 126 h 214"/>
                    <a:gd name="T2" fmla="*/ 285 w 286"/>
                    <a:gd name="T3" fmla="*/ 49 h 214"/>
                    <a:gd name="T4" fmla="*/ 284 w 286"/>
                    <a:gd name="T5" fmla="*/ 45 h 214"/>
                    <a:gd name="T6" fmla="*/ 283 w 286"/>
                    <a:gd name="T7" fmla="*/ 43 h 214"/>
                    <a:gd name="T8" fmla="*/ 283 w 286"/>
                    <a:gd name="T9" fmla="*/ 41 h 214"/>
                    <a:gd name="T10" fmla="*/ 282 w 286"/>
                    <a:gd name="T11" fmla="*/ 38 h 214"/>
                    <a:gd name="T12" fmla="*/ 281 w 286"/>
                    <a:gd name="T13" fmla="*/ 35 h 214"/>
                    <a:gd name="T14" fmla="*/ 280 w 286"/>
                    <a:gd name="T15" fmla="*/ 32 h 214"/>
                    <a:gd name="T16" fmla="*/ 278 w 286"/>
                    <a:gd name="T17" fmla="*/ 28 h 214"/>
                    <a:gd name="T18" fmla="*/ 276 w 286"/>
                    <a:gd name="T19" fmla="*/ 26 h 214"/>
                    <a:gd name="T20" fmla="*/ 275 w 286"/>
                    <a:gd name="T21" fmla="*/ 25 h 214"/>
                    <a:gd name="T22" fmla="*/ 275 w 286"/>
                    <a:gd name="T23" fmla="*/ 23 h 214"/>
                    <a:gd name="T24" fmla="*/ 273 w 286"/>
                    <a:gd name="T25" fmla="*/ 20 h 214"/>
                    <a:gd name="T26" fmla="*/ 270 w 286"/>
                    <a:gd name="T27" fmla="*/ 18 h 214"/>
                    <a:gd name="T28" fmla="*/ 268 w 286"/>
                    <a:gd name="T29" fmla="*/ 15 h 214"/>
                    <a:gd name="T30" fmla="*/ 265 w 286"/>
                    <a:gd name="T31" fmla="*/ 13 h 214"/>
                    <a:gd name="T32" fmla="*/ 262 w 286"/>
                    <a:gd name="T33" fmla="*/ 10 h 214"/>
                    <a:gd name="T34" fmla="*/ 259 w 286"/>
                    <a:gd name="T35" fmla="*/ 8 h 214"/>
                    <a:gd name="T36" fmla="*/ 255 w 286"/>
                    <a:gd name="T37" fmla="*/ 7 h 214"/>
                    <a:gd name="T38" fmla="*/ 253 w 286"/>
                    <a:gd name="T39" fmla="*/ 5 h 214"/>
                    <a:gd name="T40" fmla="*/ 249 w 286"/>
                    <a:gd name="T41" fmla="*/ 4 h 214"/>
                    <a:gd name="T42" fmla="*/ 245 w 286"/>
                    <a:gd name="T43" fmla="*/ 3 h 214"/>
                    <a:gd name="T44" fmla="*/ 241 w 286"/>
                    <a:gd name="T45" fmla="*/ 2 h 214"/>
                    <a:gd name="T46" fmla="*/ 236 w 286"/>
                    <a:gd name="T47" fmla="*/ 0 h 214"/>
                    <a:gd name="T48" fmla="*/ 231 w 286"/>
                    <a:gd name="T49" fmla="*/ 0 h 214"/>
                    <a:gd name="T50" fmla="*/ 226 w 286"/>
                    <a:gd name="T51" fmla="*/ 0 h 214"/>
                    <a:gd name="T52" fmla="*/ 221 w 286"/>
                    <a:gd name="T53" fmla="*/ 0 h 214"/>
                    <a:gd name="T54" fmla="*/ 214 w 286"/>
                    <a:gd name="T55" fmla="*/ 0 h 214"/>
                    <a:gd name="T56" fmla="*/ 208 w 286"/>
                    <a:gd name="T57" fmla="*/ 3 h 214"/>
                    <a:gd name="T58" fmla="*/ 44 w 286"/>
                    <a:gd name="T59" fmla="*/ 66 h 214"/>
                    <a:gd name="T60" fmla="*/ 36 w 286"/>
                    <a:gd name="T61" fmla="*/ 70 h 214"/>
                    <a:gd name="T62" fmla="*/ 29 w 286"/>
                    <a:gd name="T63" fmla="*/ 73 h 214"/>
                    <a:gd name="T64" fmla="*/ 24 w 286"/>
                    <a:gd name="T65" fmla="*/ 78 h 214"/>
                    <a:gd name="T66" fmla="*/ 18 w 286"/>
                    <a:gd name="T67" fmla="*/ 81 h 214"/>
                    <a:gd name="T68" fmla="*/ 15 w 286"/>
                    <a:gd name="T69" fmla="*/ 86 h 214"/>
                    <a:gd name="T70" fmla="*/ 10 w 286"/>
                    <a:gd name="T71" fmla="*/ 90 h 214"/>
                    <a:gd name="T72" fmla="*/ 6 w 286"/>
                    <a:gd name="T73" fmla="*/ 95 h 214"/>
                    <a:gd name="T74" fmla="*/ 5 w 286"/>
                    <a:gd name="T75" fmla="*/ 101 h 214"/>
                    <a:gd name="T76" fmla="*/ 2 w 286"/>
                    <a:gd name="T77" fmla="*/ 107 h 214"/>
                    <a:gd name="T78" fmla="*/ 1 w 286"/>
                    <a:gd name="T79" fmla="*/ 111 h 214"/>
                    <a:gd name="T80" fmla="*/ 0 w 286"/>
                    <a:gd name="T81" fmla="*/ 115 h 214"/>
                    <a:gd name="T82" fmla="*/ 0 w 286"/>
                    <a:gd name="T83" fmla="*/ 121 h 214"/>
                    <a:gd name="T84" fmla="*/ 0 w 286"/>
                    <a:gd name="T85" fmla="*/ 213 h 2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6"/>
                    <a:gd name="T130" fmla="*/ 0 h 214"/>
                    <a:gd name="T131" fmla="*/ 286 w 286"/>
                    <a:gd name="T132" fmla="*/ 214 h 2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6" h="214">
                      <a:moveTo>
                        <a:pt x="135" y="213"/>
                      </a:moveTo>
                      <a:lnTo>
                        <a:pt x="285" y="126"/>
                      </a:lnTo>
                      <a:lnTo>
                        <a:pt x="285" y="51"/>
                      </a:lnTo>
                      <a:lnTo>
                        <a:pt x="285" y="49"/>
                      </a:lnTo>
                      <a:lnTo>
                        <a:pt x="284" y="47"/>
                      </a:lnTo>
                      <a:lnTo>
                        <a:pt x="284" y="45"/>
                      </a:lnTo>
                      <a:lnTo>
                        <a:pt x="284" y="44"/>
                      </a:lnTo>
                      <a:lnTo>
                        <a:pt x="283" y="43"/>
                      </a:lnTo>
                      <a:lnTo>
                        <a:pt x="283" y="42"/>
                      </a:lnTo>
                      <a:lnTo>
                        <a:pt x="283" y="41"/>
                      </a:lnTo>
                      <a:lnTo>
                        <a:pt x="283" y="39"/>
                      </a:lnTo>
                      <a:lnTo>
                        <a:pt x="282" y="38"/>
                      </a:lnTo>
                      <a:lnTo>
                        <a:pt x="282" y="36"/>
                      </a:lnTo>
                      <a:lnTo>
                        <a:pt x="281" y="35"/>
                      </a:lnTo>
                      <a:lnTo>
                        <a:pt x="281" y="34"/>
                      </a:lnTo>
                      <a:lnTo>
                        <a:pt x="280" y="32"/>
                      </a:lnTo>
                      <a:lnTo>
                        <a:pt x="279" y="30"/>
                      </a:lnTo>
                      <a:lnTo>
                        <a:pt x="278" y="28"/>
                      </a:lnTo>
                      <a:lnTo>
                        <a:pt x="278" y="27"/>
                      </a:lnTo>
                      <a:lnTo>
                        <a:pt x="276" y="26"/>
                      </a:lnTo>
                      <a:lnTo>
                        <a:pt x="276" y="25"/>
                      </a:lnTo>
                      <a:lnTo>
                        <a:pt x="275" y="25"/>
                      </a:lnTo>
                      <a:lnTo>
                        <a:pt x="275" y="24"/>
                      </a:lnTo>
                      <a:lnTo>
                        <a:pt x="275" y="23"/>
                      </a:lnTo>
                      <a:lnTo>
                        <a:pt x="274" y="21"/>
                      </a:lnTo>
                      <a:lnTo>
                        <a:pt x="273" y="20"/>
                      </a:lnTo>
                      <a:lnTo>
                        <a:pt x="272" y="19"/>
                      </a:lnTo>
                      <a:lnTo>
                        <a:pt x="270" y="18"/>
                      </a:lnTo>
                      <a:lnTo>
                        <a:pt x="269" y="17"/>
                      </a:lnTo>
                      <a:lnTo>
                        <a:pt x="268" y="15"/>
                      </a:lnTo>
                      <a:lnTo>
                        <a:pt x="267" y="14"/>
                      </a:lnTo>
                      <a:lnTo>
                        <a:pt x="265" y="13"/>
                      </a:lnTo>
                      <a:lnTo>
                        <a:pt x="263" y="12"/>
                      </a:lnTo>
                      <a:lnTo>
                        <a:pt x="262" y="10"/>
                      </a:lnTo>
                      <a:lnTo>
                        <a:pt x="261" y="9"/>
                      </a:lnTo>
                      <a:lnTo>
                        <a:pt x="259" y="8"/>
                      </a:lnTo>
                      <a:lnTo>
                        <a:pt x="257" y="7"/>
                      </a:lnTo>
                      <a:lnTo>
                        <a:pt x="255" y="7"/>
                      </a:lnTo>
                      <a:lnTo>
                        <a:pt x="255" y="5"/>
                      </a:lnTo>
                      <a:lnTo>
                        <a:pt x="253" y="5"/>
                      </a:lnTo>
                      <a:lnTo>
                        <a:pt x="251" y="5"/>
                      </a:lnTo>
                      <a:lnTo>
                        <a:pt x="249" y="4"/>
                      </a:lnTo>
                      <a:lnTo>
                        <a:pt x="247" y="3"/>
                      </a:lnTo>
                      <a:lnTo>
                        <a:pt x="245" y="3"/>
                      </a:lnTo>
                      <a:lnTo>
                        <a:pt x="243" y="3"/>
                      </a:lnTo>
                      <a:lnTo>
                        <a:pt x="241" y="2"/>
                      </a:lnTo>
                      <a:lnTo>
                        <a:pt x="239" y="1"/>
                      </a:lnTo>
                      <a:lnTo>
                        <a:pt x="236" y="0"/>
                      </a:lnTo>
                      <a:lnTo>
                        <a:pt x="234" y="0"/>
                      </a:lnTo>
                      <a:lnTo>
                        <a:pt x="231" y="0"/>
                      </a:lnTo>
                      <a:lnTo>
                        <a:pt x="229" y="0"/>
                      </a:lnTo>
                      <a:lnTo>
                        <a:pt x="226" y="0"/>
                      </a:lnTo>
                      <a:lnTo>
                        <a:pt x="223" y="0"/>
                      </a:lnTo>
                      <a:lnTo>
                        <a:pt x="221" y="0"/>
                      </a:lnTo>
                      <a:lnTo>
                        <a:pt x="217" y="0"/>
                      </a:lnTo>
                      <a:lnTo>
                        <a:pt x="214" y="0"/>
                      </a:lnTo>
                      <a:lnTo>
                        <a:pt x="213" y="1"/>
                      </a:lnTo>
                      <a:lnTo>
                        <a:pt x="208" y="3"/>
                      </a:lnTo>
                      <a:lnTo>
                        <a:pt x="205" y="3"/>
                      </a:lnTo>
                      <a:lnTo>
                        <a:pt x="44" y="66"/>
                      </a:lnTo>
                      <a:lnTo>
                        <a:pt x="41" y="68"/>
                      </a:lnTo>
                      <a:lnTo>
                        <a:pt x="36" y="70"/>
                      </a:lnTo>
                      <a:lnTo>
                        <a:pt x="32" y="71"/>
                      </a:lnTo>
                      <a:lnTo>
                        <a:pt x="29" y="73"/>
                      </a:lnTo>
                      <a:lnTo>
                        <a:pt x="27" y="75"/>
                      </a:lnTo>
                      <a:lnTo>
                        <a:pt x="24" y="78"/>
                      </a:lnTo>
                      <a:lnTo>
                        <a:pt x="21" y="80"/>
                      </a:lnTo>
                      <a:lnTo>
                        <a:pt x="18" y="81"/>
                      </a:lnTo>
                      <a:lnTo>
                        <a:pt x="16" y="84"/>
                      </a:lnTo>
                      <a:lnTo>
                        <a:pt x="15" y="86"/>
                      </a:lnTo>
                      <a:lnTo>
                        <a:pt x="12" y="87"/>
                      </a:lnTo>
                      <a:lnTo>
                        <a:pt x="10" y="90"/>
                      </a:lnTo>
                      <a:lnTo>
                        <a:pt x="9" y="92"/>
                      </a:lnTo>
                      <a:lnTo>
                        <a:pt x="6" y="95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3" y="103"/>
                      </a:lnTo>
                      <a:lnTo>
                        <a:pt x="2" y="107"/>
                      </a:lnTo>
                      <a:lnTo>
                        <a:pt x="2" y="109"/>
                      </a:lnTo>
                      <a:lnTo>
                        <a:pt x="1" y="111"/>
                      </a:lnTo>
                      <a:lnTo>
                        <a:pt x="1" y="114"/>
                      </a:lnTo>
                      <a:lnTo>
                        <a:pt x="0" y="115"/>
                      </a:lnTo>
                      <a:lnTo>
                        <a:pt x="0" y="118"/>
                      </a:lnTo>
                      <a:lnTo>
                        <a:pt x="0" y="121"/>
                      </a:lnTo>
                      <a:lnTo>
                        <a:pt x="0" y="126"/>
                      </a:lnTo>
                      <a:lnTo>
                        <a:pt x="0" y="213"/>
                      </a:lnTo>
                      <a:lnTo>
                        <a:pt x="135" y="213"/>
                      </a:lnTo>
                    </a:path>
                  </a:pathLst>
                </a:custGeom>
                <a:solidFill>
                  <a:srgbClr val="60606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2" name="Freeform 116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178"/>
                </a:xfrm>
                <a:custGeom>
                  <a:avLst/>
                  <a:gdLst>
                    <a:gd name="T0" fmla="*/ 6 w 149"/>
                    <a:gd name="T1" fmla="*/ 177 h 178"/>
                    <a:gd name="T2" fmla="*/ 148 w 149"/>
                    <a:gd name="T3" fmla="*/ 96 h 178"/>
                    <a:gd name="T4" fmla="*/ 148 w 149"/>
                    <a:gd name="T5" fmla="*/ 24 h 178"/>
                    <a:gd name="T6" fmla="*/ 148 w 149"/>
                    <a:gd name="T7" fmla="*/ 23 h 178"/>
                    <a:gd name="T8" fmla="*/ 147 w 149"/>
                    <a:gd name="T9" fmla="*/ 21 h 178"/>
                    <a:gd name="T10" fmla="*/ 147 w 149"/>
                    <a:gd name="T11" fmla="*/ 20 h 178"/>
                    <a:gd name="T12" fmla="*/ 147 w 149"/>
                    <a:gd name="T13" fmla="*/ 19 h 178"/>
                    <a:gd name="T14" fmla="*/ 146 w 149"/>
                    <a:gd name="T15" fmla="*/ 18 h 178"/>
                    <a:gd name="T16" fmla="*/ 146 w 149"/>
                    <a:gd name="T17" fmla="*/ 17 h 178"/>
                    <a:gd name="T18" fmla="*/ 146 w 149"/>
                    <a:gd name="T19" fmla="*/ 16 h 178"/>
                    <a:gd name="T20" fmla="*/ 146 w 149"/>
                    <a:gd name="T21" fmla="*/ 15 h 178"/>
                    <a:gd name="T22" fmla="*/ 146 w 149"/>
                    <a:gd name="T23" fmla="*/ 14 h 178"/>
                    <a:gd name="T24" fmla="*/ 146 w 149"/>
                    <a:gd name="T25" fmla="*/ 12 h 178"/>
                    <a:gd name="T26" fmla="*/ 145 w 149"/>
                    <a:gd name="T27" fmla="*/ 11 h 178"/>
                    <a:gd name="T28" fmla="*/ 145 w 149"/>
                    <a:gd name="T29" fmla="*/ 10 h 178"/>
                    <a:gd name="T30" fmla="*/ 144 w 149"/>
                    <a:gd name="T31" fmla="*/ 9 h 178"/>
                    <a:gd name="T32" fmla="*/ 144 w 149"/>
                    <a:gd name="T33" fmla="*/ 8 h 178"/>
                    <a:gd name="T34" fmla="*/ 143 w 149"/>
                    <a:gd name="T35" fmla="*/ 6 h 178"/>
                    <a:gd name="T36" fmla="*/ 142 w 149"/>
                    <a:gd name="T37" fmla="*/ 6 h 178"/>
                    <a:gd name="T38" fmla="*/ 142 w 149"/>
                    <a:gd name="T39" fmla="*/ 4 h 178"/>
                    <a:gd name="T40" fmla="*/ 141 w 149"/>
                    <a:gd name="T41" fmla="*/ 3 h 178"/>
                    <a:gd name="T42" fmla="*/ 141 w 149"/>
                    <a:gd name="T43" fmla="*/ 2 h 178"/>
                    <a:gd name="T44" fmla="*/ 140 w 149"/>
                    <a:gd name="T45" fmla="*/ 1 h 178"/>
                    <a:gd name="T46" fmla="*/ 140 w 149"/>
                    <a:gd name="T47" fmla="*/ 0 h 178"/>
                    <a:gd name="T48" fmla="*/ 0 w 149"/>
                    <a:gd name="T49" fmla="*/ 64 h 178"/>
                    <a:gd name="T50" fmla="*/ 0 w 149"/>
                    <a:gd name="T51" fmla="*/ 66 h 178"/>
                    <a:gd name="T52" fmla="*/ 1 w 149"/>
                    <a:gd name="T53" fmla="*/ 68 h 178"/>
                    <a:gd name="T54" fmla="*/ 1 w 149"/>
                    <a:gd name="T55" fmla="*/ 69 h 178"/>
                    <a:gd name="T56" fmla="*/ 2 w 149"/>
                    <a:gd name="T57" fmla="*/ 71 h 178"/>
                    <a:gd name="T58" fmla="*/ 3 w 149"/>
                    <a:gd name="T59" fmla="*/ 74 h 178"/>
                    <a:gd name="T60" fmla="*/ 4 w 149"/>
                    <a:gd name="T61" fmla="*/ 76 h 178"/>
                    <a:gd name="T62" fmla="*/ 5 w 149"/>
                    <a:gd name="T63" fmla="*/ 77 h 178"/>
                    <a:gd name="T64" fmla="*/ 5 w 149"/>
                    <a:gd name="T65" fmla="*/ 79 h 178"/>
                    <a:gd name="T66" fmla="*/ 6 w 149"/>
                    <a:gd name="T67" fmla="*/ 81 h 178"/>
                    <a:gd name="T68" fmla="*/ 6 w 149"/>
                    <a:gd name="T69" fmla="*/ 83 h 178"/>
                    <a:gd name="T70" fmla="*/ 6 w 149"/>
                    <a:gd name="T71" fmla="*/ 86 h 178"/>
                    <a:gd name="T72" fmla="*/ 6 w 149"/>
                    <a:gd name="T73" fmla="*/ 89 h 178"/>
                    <a:gd name="T74" fmla="*/ 6 w 149"/>
                    <a:gd name="T75" fmla="*/ 93 h 178"/>
                    <a:gd name="T76" fmla="*/ 6 w 149"/>
                    <a:gd name="T77" fmla="*/ 177 h 17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9"/>
                    <a:gd name="T118" fmla="*/ 0 h 178"/>
                    <a:gd name="T119" fmla="*/ 149 w 149"/>
                    <a:gd name="T120" fmla="*/ 178 h 17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9" h="178">
                      <a:moveTo>
                        <a:pt x="6" y="177"/>
                      </a:moveTo>
                      <a:lnTo>
                        <a:pt x="148" y="96"/>
                      </a:lnTo>
                      <a:lnTo>
                        <a:pt x="148" y="24"/>
                      </a:lnTo>
                      <a:lnTo>
                        <a:pt x="148" y="23"/>
                      </a:lnTo>
                      <a:lnTo>
                        <a:pt x="147" y="21"/>
                      </a:lnTo>
                      <a:lnTo>
                        <a:pt x="147" y="20"/>
                      </a:lnTo>
                      <a:lnTo>
                        <a:pt x="147" y="19"/>
                      </a:lnTo>
                      <a:lnTo>
                        <a:pt x="146" y="18"/>
                      </a:lnTo>
                      <a:lnTo>
                        <a:pt x="146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4"/>
                      </a:lnTo>
                      <a:lnTo>
                        <a:pt x="146" y="12"/>
                      </a:lnTo>
                      <a:lnTo>
                        <a:pt x="145" y="11"/>
                      </a:lnTo>
                      <a:lnTo>
                        <a:pt x="145" y="10"/>
                      </a:lnTo>
                      <a:lnTo>
                        <a:pt x="144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6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0" y="1"/>
                      </a:lnTo>
                      <a:lnTo>
                        <a:pt x="140" y="0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1" y="68"/>
                      </a:lnTo>
                      <a:lnTo>
                        <a:pt x="1" y="69"/>
                      </a:lnTo>
                      <a:lnTo>
                        <a:pt x="2" y="71"/>
                      </a:lnTo>
                      <a:lnTo>
                        <a:pt x="3" y="74"/>
                      </a:lnTo>
                      <a:lnTo>
                        <a:pt x="4" y="76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6" y="81"/>
                      </a:lnTo>
                      <a:lnTo>
                        <a:pt x="6" y="83"/>
                      </a:lnTo>
                      <a:lnTo>
                        <a:pt x="6" y="86"/>
                      </a:lnTo>
                      <a:lnTo>
                        <a:pt x="6" y="89"/>
                      </a:lnTo>
                      <a:lnTo>
                        <a:pt x="6" y="93"/>
                      </a:lnTo>
                      <a:lnTo>
                        <a:pt x="6" y="177"/>
                      </a:lnTo>
                    </a:path>
                  </a:pathLst>
                </a:custGeom>
                <a:solidFill>
                  <a:srgbClr val="40404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63" name="Freeform 117"/>
                <p:cNvSpPr>
                  <a:spLocks/>
                </p:cNvSpPr>
                <p:nvPr/>
              </p:nvSpPr>
              <p:spPr bwMode="auto">
                <a:xfrm>
                  <a:off x="4391" y="3180"/>
                  <a:ext cx="149" cy="90"/>
                </a:xfrm>
                <a:custGeom>
                  <a:avLst/>
                  <a:gdLst>
                    <a:gd name="T0" fmla="*/ 148 w 149"/>
                    <a:gd name="T1" fmla="*/ 23 h 90"/>
                    <a:gd name="T2" fmla="*/ 148 w 149"/>
                    <a:gd name="T3" fmla="*/ 22 h 90"/>
                    <a:gd name="T4" fmla="*/ 148 w 149"/>
                    <a:gd name="T5" fmla="*/ 20 h 90"/>
                    <a:gd name="T6" fmla="*/ 147 w 149"/>
                    <a:gd name="T7" fmla="*/ 19 h 90"/>
                    <a:gd name="T8" fmla="*/ 147 w 149"/>
                    <a:gd name="T9" fmla="*/ 18 h 90"/>
                    <a:gd name="T10" fmla="*/ 147 w 149"/>
                    <a:gd name="T11" fmla="*/ 17 h 90"/>
                    <a:gd name="T12" fmla="*/ 146 w 149"/>
                    <a:gd name="T13" fmla="*/ 16 h 90"/>
                    <a:gd name="T14" fmla="*/ 146 w 149"/>
                    <a:gd name="T15" fmla="*/ 15 h 90"/>
                    <a:gd name="T16" fmla="*/ 146 w 149"/>
                    <a:gd name="T17" fmla="*/ 13 h 90"/>
                    <a:gd name="T18" fmla="*/ 146 w 149"/>
                    <a:gd name="T19" fmla="*/ 12 h 90"/>
                    <a:gd name="T20" fmla="*/ 146 w 149"/>
                    <a:gd name="T21" fmla="*/ 11 h 90"/>
                    <a:gd name="T22" fmla="*/ 145 w 149"/>
                    <a:gd name="T23" fmla="*/ 9 h 90"/>
                    <a:gd name="T24" fmla="*/ 144 w 149"/>
                    <a:gd name="T25" fmla="*/ 8 h 90"/>
                    <a:gd name="T26" fmla="*/ 143 w 149"/>
                    <a:gd name="T27" fmla="*/ 6 h 90"/>
                    <a:gd name="T28" fmla="*/ 142 w 149"/>
                    <a:gd name="T29" fmla="*/ 5 h 90"/>
                    <a:gd name="T30" fmla="*/ 142 w 149"/>
                    <a:gd name="T31" fmla="*/ 4 h 90"/>
                    <a:gd name="T32" fmla="*/ 141 w 149"/>
                    <a:gd name="T33" fmla="*/ 3 h 90"/>
                    <a:gd name="T34" fmla="*/ 141 w 149"/>
                    <a:gd name="T35" fmla="*/ 2 h 90"/>
                    <a:gd name="T36" fmla="*/ 141 w 149"/>
                    <a:gd name="T37" fmla="*/ 1 h 90"/>
                    <a:gd name="T38" fmla="*/ 140 w 149"/>
                    <a:gd name="T39" fmla="*/ 0 h 90"/>
                    <a:gd name="T40" fmla="*/ 0 w 149"/>
                    <a:gd name="T41" fmla="*/ 61 h 90"/>
                    <a:gd name="T42" fmla="*/ 1 w 149"/>
                    <a:gd name="T43" fmla="*/ 63 h 90"/>
                    <a:gd name="T44" fmla="*/ 1 w 149"/>
                    <a:gd name="T45" fmla="*/ 65 h 90"/>
                    <a:gd name="T46" fmla="*/ 1 w 149"/>
                    <a:gd name="T47" fmla="*/ 66 h 90"/>
                    <a:gd name="T48" fmla="*/ 2 w 149"/>
                    <a:gd name="T49" fmla="*/ 68 h 90"/>
                    <a:gd name="T50" fmla="*/ 3 w 149"/>
                    <a:gd name="T51" fmla="*/ 69 h 90"/>
                    <a:gd name="T52" fmla="*/ 4 w 149"/>
                    <a:gd name="T53" fmla="*/ 72 h 90"/>
                    <a:gd name="T54" fmla="*/ 5 w 149"/>
                    <a:gd name="T55" fmla="*/ 73 h 90"/>
                    <a:gd name="T56" fmla="*/ 5 w 149"/>
                    <a:gd name="T57" fmla="*/ 75 h 90"/>
                    <a:gd name="T58" fmla="*/ 6 w 149"/>
                    <a:gd name="T59" fmla="*/ 77 h 90"/>
                    <a:gd name="T60" fmla="*/ 6 w 149"/>
                    <a:gd name="T61" fmla="*/ 80 h 90"/>
                    <a:gd name="T62" fmla="*/ 6 w 149"/>
                    <a:gd name="T63" fmla="*/ 82 h 90"/>
                    <a:gd name="T64" fmla="*/ 6 w 149"/>
                    <a:gd name="T65" fmla="*/ 84 h 90"/>
                    <a:gd name="T66" fmla="*/ 6 w 149"/>
                    <a:gd name="T67" fmla="*/ 89 h 90"/>
                    <a:gd name="T68" fmla="*/ 148 w 149"/>
                    <a:gd name="T69" fmla="*/ 23 h 9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9"/>
                    <a:gd name="T106" fmla="*/ 0 h 90"/>
                    <a:gd name="T107" fmla="*/ 149 w 149"/>
                    <a:gd name="T108" fmla="*/ 90 h 9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9" h="90">
                      <a:moveTo>
                        <a:pt x="148" y="23"/>
                      </a:moveTo>
                      <a:lnTo>
                        <a:pt x="148" y="22"/>
                      </a:lnTo>
                      <a:lnTo>
                        <a:pt x="148" y="20"/>
                      </a:lnTo>
                      <a:lnTo>
                        <a:pt x="147" y="19"/>
                      </a:lnTo>
                      <a:lnTo>
                        <a:pt x="147" y="18"/>
                      </a:lnTo>
                      <a:lnTo>
                        <a:pt x="147" y="17"/>
                      </a:lnTo>
                      <a:lnTo>
                        <a:pt x="146" y="16"/>
                      </a:lnTo>
                      <a:lnTo>
                        <a:pt x="146" y="15"/>
                      </a:lnTo>
                      <a:lnTo>
                        <a:pt x="146" y="13"/>
                      </a:lnTo>
                      <a:lnTo>
                        <a:pt x="146" y="12"/>
                      </a:lnTo>
                      <a:lnTo>
                        <a:pt x="146" y="11"/>
                      </a:lnTo>
                      <a:lnTo>
                        <a:pt x="145" y="9"/>
                      </a:lnTo>
                      <a:lnTo>
                        <a:pt x="144" y="8"/>
                      </a:lnTo>
                      <a:lnTo>
                        <a:pt x="143" y="6"/>
                      </a:lnTo>
                      <a:lnTo>
                        <a:pt x="142" y="5"/>
                      </a:lnTo>
                      <a:lnTo>
                        <a:pt x="142" y="4"/>
                      </a:lnTo>
                      <a:lnTo>
                        <a:pt x="141" y="3"/>
                      </a:lnTo>
                      <a:lnTo>
                        <a:pt x="141" y="2"/>
                      </a:lnTo>
                      <a:lnTo>
                        <a:pt x="141" y="1"/>
                      </a:lnTo>
                      <a:lnTo>
                        <a:pt x="140" y="0"/>
                      </a:lnTo>
                      <a:lnTo>
                        <a:pt x="0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6"/>
                      </a:lnTo>
                      <a:lnTo>
                        <a:pt x="2" y="68"/>
                      </a:lnTo>
                      <a:lnTo>
                        <a:pt x="3" y="69"/>
                      </a:lnTo>
                      <a:lnTo>
                        <a:pt x="4" y="72"/>
                      </a:lnTo>
                      <a:lnTo>
                        <a:pt x="5" y="73"/>
                      </a:lnTo>
                      <a:lnTo>
                        <a:pt x="5" y="75"/>
                      </a:lnTo>
                      <a:lnTo>
                        <a:pt x="6" y="77"/>
                      </a:lnTo>
                      <a:lnTo>
                        <a:pt x="6" y="80"/>
                      </a:lnTo>
                      <a:lnTo>
                        <a:pt x="6" y="82"/>
                      </a:lnTo>
                      <a:lnTo>
                        <a:pt x="6" y="84"/>
                      </a:lnTo>
                      <a:lnTo>
                        <a:pt x="6" y="89"/>
                      </a:lnTo>
                      <a:lnTo>
                        <a:pt x="148" y="23"/>
                      </a:lnTo>
                    </a:path>
                  </a:pathLst>
                </a:custGeom>
                <a:solidFill>
                  <a:srgbClr val="A0A0A0"/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054" name="Group 118"/>
              <p:cNvGrpSpPr>
                <a:grpSpLocks/>
              </p:cNvGrpSpPr>
              <p:nvPr/>
            </p:nvGrpSpPr>
            <p:grpSpPr bwMode="auto">
              <a:xfrm>
                <a:off x="4264" y="3218"/>
                <a:ext cx="128" cy="140"/>
                <a:chOff x="4264" y="3218"/>
                <a:chExt cx="128" cy="140"/>
              </a:xfrm>
            </p:grpSpPr>
            <p:grpSp>
              <p:nvGrpSpPr>
                <p:cNvPr id="1055" name="Group 119"/>
                <p:cNvGrpSpPr>
                  <a:grpSpLocks/>
                </p:cNvGrpSpPr>
                <p:nvPr/>
              </p:nvGrpSpPr>
              <p:grpSpPr bwMode="auto">
                <a:xfrm>
                  <a:off x="4264" y="3218"/>
                  <a:ext cx="128" cy="140"/>
                  <a:chOff x="4264" y="3218"/>
                  <a:chExt cx="128" cy="140"/>
                </a:xfrm>
              </p:grpSpPr>
              <p:sp>
                <p:nvSpPr>
                  <p:cNvPr id="1059" name="Freeform 120"/>
                  <p:cNvSpPr>
                    <a:spLocks/>
                  </p:cNvSpPr>
                  <p:nvPr/>
                </p:nvSpPr>
                <p:spPr bwMode="auto">
                  <a:xfrm>
                    <a:off x="4264" y="3218"/>
                    <a:ext cx="128" cy="140"/>
                  </a:xfrm>
                  <a:custGeom>
                    <a:avLst/>
                    <a:gdLst>
                      <a:gd name="T0" fmla="*/ 127 w 128"/>
                      <a:gd name="T1" fmla="*/ 65 h 140"/>
                      <a:gd name="T2" fmla="*/ 126 w 128"/>
                      <a:gd name="T3" fmla="*/ 54 h 140"/>
                      <a:gd name="T4" fmla="*/ 126 w 128"/>
                      <a:gd name="T5" fmla="*/ 51 h 140"/>
                      <a:gd name="T6" fmla="*/ 125 w 128"/>
                      <a:gd name="T7" fmla="*/ 49 h 140"/>
                      <a:gd name="T8" fmla="*/ 125 w 128"/>
                      <a:gd name="T9" fmla="*/ 45 h 140"/>
                      <a:gd name="T10" fmla="*/ 124 w 128"/>
                      <a:gd name="T11" fmla="*/ 41 h 140"/>
                      <a:gd name="T12" fmla="*/ 123 w 128"/>
                      <a:gd name="T13" fmla="*/ 38 h 140"/>
                      <a:gd name="T14" fmla="*/ 122 w 128"/>
                      <a:gd name="T15" fmla="*/ 35 h 140"/>
                      <a:gd name="T16" fmla="*/ 121 w 128"/>
                      <a:gd name="T17" fmla="*/ 33 h 140"/>
                      <a:gd name="T18" fmla="*/ 120 w 128"/>
                      <a:gd name="T19" fmla="*/ 30 h 140"/>
                      <a:gd name="T20" fmla="*/ 118 w 128"/>
                      <a:gd name="T21" fmla="*/ 27 h 140"/>
                      <a:gd name="T22" fmla="*/ 116 w 128"/>
                      <a:gd name="T23" fmla="*/ 25 h 140"/>
                      <a:gd name="T24" fmla="*/ 114 w 128"/>
                      <a:gd name="T25" fmla="*/ 22 h 140"/>
                      <a:gd name="T26" fmla="*/ 111 w 128"/>
                      <a:gd name="T27" fmla="*/ 19 h 140"/>
                      <a:gd name="T28" fmla="*/ 107 w 128"/>
                      <a:gd name="T29" fmla="*/ 17 h 140"/>
                      <a:gd name="T30" fmla="*/ 105 w 128"/>
                      <a:gd name="T31" fmla="*/ 14 h 140"/>
                      <a:gd name="T32" fmla="*/ 102 w 128"/>
                      <a:gd name="T33" fmla="*/ 11 h 140"/>
                      <a:gd name="T34" fmla="*/ 98 w 128"/>
                      <a:gd name="T35" fmla="*/ 10 h 140"/>
                      <a:gd name="T36" fmla="*/ 96 w 128"/>
                      <a:gd name="T37" fmla="*/ 7 h 140"/>
                      <a:gd name="T38" fmla="*/ 92 w 128"/>
                      <a:gd name="T39" fmla="*/ 6 h 140"/>
                      <a:gd name="T40" fmla="*/ 88 w 128"/>
                      <a:gd name="T41" fmla="*/ 3 h 140"/>
                      <a:gd name="T42" fmla="*/ 83 w 128"/>
                      <a:gd name="T43" fmla="*/ 2 h 140"/>
                      <a:gd name="T44" fmla="*/ 80 w 128"/>
                      <a:gd name="T45" fmla="*/ 2 h 140"/>
                      <a:gd name="T46" fmla="*/ 74 w 128"/>
                      <a:gd name="T47" fmla="*/ 1 h 140"/>
                      <a:gd name="T48" fmla="*/ 68 w 128"/>
                      <a:gd name="T49" fmla="*/ 0 h 140"/>
                      <a:gd name="T50" fmla="*/ 63 w 128"/>
                      <a:gd name="T51" fmla="*/ 0 h 140"/>
                      <a:gd name="T52" fmla="*/ 57 w 128"/>
                      <a:gd name="T53" fmla="*/ 0 h 140"/>
                      <a:gd name="T54" fmla="*/ 50 w 128"/>
                      <a:gd name="T55" fmla="*/ 1 h 140"/>
                      <a:gd name="T56" fmla="*/ 44 w 128"/>
                      <a:gd name="T57" fmla="*/ 2 h 140"/>
                      <a:gd name="T58" fmla="*/ 37 w 128"/>
                      <a:gd name="T59" fmla="*/ 3 h 140"/>
                      <a:gd name="T60" fmla="*/ 28 w 128"/>
                      <a:gd name="T61" fmla="*/ 8 h 140"/>
                      <a:gd name="T62" fmla="*/ 23 w 128"/>
                      <a:gd name="T63" fmla="*/ 11 h 140"/>
                      <a:gd name="T64" fmla="*/ 18 w 128"/>
                      <a:gd name="T65" fmla="*/ 17 h 140"/>
                      <a:gd name="T66" fmla="*/ 13 w 128"/>
                      <a:gd name="T67" fmla="*/ 22 h 140"/>
                      <a:gd name="T68" fmla="*/ 8 w 128"/>
                      <a:gd name="T69" fmla="*/ 25 h 140"/>
                      <a:gd name="T70" fmla="*/ 5 w 128"/>
                      <a:gd name="T71" fmla="*/ 32 h 140"/>
                      <a:gd name="T72" fmla="*/ 3 w 128"/>
                      <a:gd name="T73" fmla="*/ 37 h 140"/>
                      <a:gd name="T74" fmla="*/ 1 w 128"/>
                      <a:gd name="T75" fmla="*/ 42 h 140"/>
                      <a:gd name="T76" fmla="*/ 0 w 128"/>
                      <a:gd name="T77" fmla="*/ 48 h 140"/>
                      <a:gd name="T78" fmla="*/ 0 w 128"/>
                      <a:gd name="T79" fmla="*/ 53 h 140"/>
                      <a:gd name="T80" fmla="*/ 0 w 128"/>
                      <a:gd name="T81" fmla="*/ 139 h 14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8"/>
                      <a:gd name="T124" fmla="*/ 0 h 140"/>
                      <a:gd name="T125" fmla="*/ 128 w 128"/>
                      <a:gd name="T126" fmla="*/ 140 h 14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8" h="140">
                        <a:moveTo>
                          <a:pt x="0" y="139"/>
                        </a:moveTo>
                        <a:lnTo>
                          <a:pt x="127" y="65"/>
                        </a:lnTo>
                        <a:lnTo>
                          <a:pt x="126" y="56"/>
                        </a:lnTo>
                        <a:lnTo>
                          <a:pt x="126" y="54"/>
                        </a:lnTo>
                        <a:lnTo>
                          <a:pt x="126" y="53"/>
                        </a:lnTo>
                        <a:lnTo>
                          <a:pt x="126" y="51"/>
                        </a:lnTo>
                        <a:lnTo>
                          <a:pt x="126" y="49"/>
                        </a:lnTo>
                        <a:lnTo>
                          <a:pt x="125" y="49"/>
                        </a:lnTo>
                        <a:lnTo>
                          <a:pt x="125" y="47"/>
                        </a:lnTo>
                        <a:lnTo>
                          <a:pt x="125" y="45"/>
                        </a:lnTo>
                        <a:lnTo>
                          <a:pt x="125" y="43"/>
                        </a:lnTo>
                        <a:lnTo>
                          <a:pt x="124" y="41"/>
                        </a:lnTo>
                        <a:lnTo>
                          <a:pt x="124" y="40"/>
                        </a:lnTo>
                        <a:lnTo>
                          <a:pt x="123" y="38"/>
                        </a:lnTo>
                        <a:lnTo>
                          <a:pt x="122" y="37"/>
                        </a:lnTo>
                        <a:lnTo>
                          <a:pt x="122" y="35"/>
                        </a:lnTo>
                        <a:lnTo>
                          <a:pt x="121" y="34"/>
                        </a:lnTo>
                        <a:lnTo>
                          <a:pt x="121" y="33"/>
                        </a:lnTo>
                        <a:lnTo>
                          <a:pt x="120" y="32"/>
                        </a:lnTo>
                        <a:lnTo>
                          <a:pt x="120" y="30"/>
                        </a:lnTo>
                        <a:lnTo>
                          <a:pt x="119" y="29"/>
                        </a:lnTo>
                        <a:lnTo>
                          <a:pt x="118" y="27"/>
                        </a:lnTo>
                        <a:lnTo>
                          <a:pt x="118" y="26"/>
                        </a:lnTo>
                        <a:lnTo>
                          <a:pt x="116" y="25"/>
                        </a:lnTo>
                        <a:lnTo>
                          <a:pt x="115" y="22"/>
                        </a:lnTo>
                        <a:lnTo>
                          <a:pt x="114" y="22"/>
                        </a:lnTo>
                        <a:lnTo>
                          <a:pt x="113" y="22"/>
                        </a:lnTo>
                        <a:lnTo>
                          <a:pt x="111" y="19"/>
                        </a:lnTo>
                        <a:lnTo>
                          <a:pt x="110" y="18"/>
                        </a:lnTo>
                        <a:lnTo>
                          <a:pt x="107" y="17"/>
                        </a:lnTo>
                        <a:lnTo>
                          <a:pt x="107" y="15"/>
                        </a:lnTo>
                        <a:lnTo>
                          <a:pt x="105" y="14"/>
                        </a:lnTo>
                        <a:lnTo>
                          <a:pt x="103" y="13"/>
                        </a:lnTo>
                        <a:lnTo>
                          <a:pt x="102" y="11"/>
                        </a:lnTo>
                        <a:lnTo>
                          <a:pt x="100" y="10"/>
                        </a:lnTo>
                        <a:lnTo>
                          <a:pt x="98" y="10"/>
                        </a:lnTo>
                        <a:lnTo>
                          <a:pt x="98" y="9"/>
                        </a:lnTo>
                        <a:lnTo>
                          <a:pt x="96" y="7"/>
                        </a:lnTo>
                        <a:lnTo>
                          <a:pt x="94" y="6"/>
                        </a:lnTo>
                        <a:lnTo>
                          <a:pt x="92" y="6"/>
                        </a:lnTo>
                        <a:lnTo>
                          <a:pt x="89" y="5"/>
                        </a:lnTo>
                        <a:lnTo>
                          <a:pt x="88" y="3"/>
                        </a:lnTo>
                        <a:lnTo>
                          <a:pt x="85" y="2"/>
                        </a:lnTo>
                        <a:lnTo>
                          <a:pt x="83" y="2"/>
                        </a:lnTo>
                        <a:lnTo>
                          <a:pt x="81" y="2"/>
                        </a:lnTo>
                        <a:lnTo>
                          <a:pt x="80" y="2"/>
                        </a:lnTo>
                        <a:lnTo>
                          <a:pt x="76" y="1"/>
                        </a:lnTo>
                        <a:lnTo>
                          <a:pt x="74" y="1"/>
                        </a:lnTo>
                        <a:lnTo>
                          <a:pt x="71" y="0"/>
                        </a:lnTo>
                        <a:lnTo>
                          <a:pt x="68" y="0"/>
                        </a:lnTo>
                        <a:lnTo>
                          <a:pt x="65" y="0"/>
                        </a:lnTo>
                        <a:lnTo>
                          <a:pt x="63" y="0"/>
                        </a:lnTo>
                        <a:lnTo>
                          <a:pt x="60" y="0"/>
                        </a:lnTo>
                        <a:lnTo>
                          <a:pt x="57" y="0"/>
                        </a:lnTo>
                        <a:lnTo>
                          <a:pt x="54" y="0"/>
                        </a:lnTo>
                        <a:lnTo>
                          <a:pt x="50" y="1"/>
                        </a:lnTo>
                        <a:lnTo>
                          <a:pt x="47" y="1"/>
                        </a:lnTo>
                        <a:lnTo>
                          <a:pt x="44" y="2"/>
                        </a:lnTo>
                        <a:lnTo>
                          <a:pt x="41" y="2"/>
                        </a:lnTo>
                        <a:lnTo>
                          <a:pt x="37" y="3"/>
                        </a:lnTo>
                        <a:lnTo>
                          <a:pt x="33" y="6"/>
                        </a:lnTo>
                        <a:lnTo>
                          <a:pt x="28" y="8"/>
                        </a:lnTo>
                        <a:lnTo>
                          <a:pt x="25" y="10"/>
                        </a:lnTo>
                        <a:lnTo>
                          <a:pt x="23" y="11"/>
                        </a:lnTo>
                        <a:lnTo>
                          <a:pt x="22" y="14"/>
                        </a:lnTo>
                        <a:lnTo>
                          <a:pt x="18" y="17"/>
                        </a:lnTo>
                        <a:lnTo>
                          <a:pt x="15" y="19"/>
                        </a:lnTo>
                        <a:lnTo>
                          <a:pt x="13" y="22"/>
                        </a:lnTo>
                        <a:lnTo>
                          <a:pt x="10" y="23"/>
                        </a:lnTo>
                        <a:lnTo>
                          <a:pt x="8" y="25"/>
                        </a:lnTo>
                        <a:lnTo>
                          <a:pt x="6" y="29"/>
                        </a:lnTo>
                        <a:lnTo>
                          <a:pt x="5" y="32"/>
                        </a:lnTo>
                        <a:lnTo>
                          <a:pt x="4" y="34"/>
                        </a:lnTo>
                        <a:lnTo>
                          <a:pt x="3" y="37"/>
                        </a:lnTo>
                        <a:lnTo>
                          <a:pt x="1" y="41"/>
                        </a:lnTo>
                        <a:lnTo>
                          <a:pt x="1" y="42"/>
                        </a:lnTo>
                        <a:lnTo>
                          <a:pt x="0" y="45"/>
                        </a:lnTo>
                        <a:lnTo>
                          <a:pt x="0" y="48"/>
                        </a:lnTo>
                        <a:lnTo>
                          <a:pt x="0" y="50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139"/>
                        </a:lnTo>
                      </a:path>
                    </a:pathLst>
                  </a:custGeom>
                  <a:solidFill>
                    <a:srgbClr val="40404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60" name="Freeform 121"/>
                  <p:cNvSpPr>
                    <a:spLocks/>
                  </p:cNvSpPr>
                  <p:nvPr/>
                </p:nvSpPr>
                <p:spPr bwMode="auto">
                  <a:xfrm>
                    <a:off x="4264" y="3287"/>
                    <a:ext cx="128" cy="71"/>
                  </a:xfrm>
                  <a:custGeom>
                    <a:avLst/>
                    <a:gdLst>
                      <a:gd name="T0" fmla="*/ 0 w 128"/>
                      <a:gd name="T1" fmla="*/ 70 h 71"/>
                      <a:gd name="T2" fmla="*/ 127 w 128"/>
                      <a:gd name="T3" fmla="*/ 70 h 71"/>
                      <a:gd name="T4" fmla="*/ 127 w 128"/>
                      <a:gd name="T5" fmla="*/ 0 h 71"/>
                      <a:gd name="T6" fmla="*/ 0 w 128"/>
                      <a:gd name="T7" fmla="*/ 70 h 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8"/>
                      <a:gd name="T13" fmla="*/ 0 h 71"/>
                      <a:gd name="T14" fmla="*/ 128 w 128"/>
                      <a:gd name="T15" fmla="*/ 71 h 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8" h="71">
                        <a:moveTo>
                          <a:pt x="0" y="70"/>
                        </a:moveTo>
                        <a:lnTo>
                          <a:pt x="127" y="70"/>
                        </a:lnTo>
                        <a:lnTo>
                          <a:pt x="127" y="0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80808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056" name="Group 122"/>
                <p:cNvGrpSpPr>
                  <a:grpSpLocks/>
                </p:cNvGrpSpPr>
                <p:nvPr/>
              </p:nvGrpSpPr>
              <p:grpSpPr bwMode="auto">
                <a:xfrm>
                  <a:off x="4310" y="3218"/>
                  <a:ext cx="82" cy="114"/>
                  <a:chOff x="4310" y="3218"/>
                  <a:chExt cx="82" cy="114"/>
                </a:xfrm>
              </p:grpSpPr>
              <p:sp>
                <p:nvSpPr>
                  <p:cNvPr id="1057" name="Freeform 123"/>
                  <p:cNvSpPr>
                    <a:spLocks/>
                  </p:cNvSpPr>
                  <p:nvPr/>
                </p:nvSpPr>
                <p:spPr bwMode="auto">
                  <a:xfrm>
                    <a:off x="4310" y="3218"/>
                    <a:ext cx="82" cy="114"/>
                  </a:xfrm>
                  <a:custGeom>
                    <a:avLst/>
                    <a:gdLst>
                      <a:gd name="T0" fmla="*/ 80 w 82"/>
                      <a:gd name="T1" fmla="*/ 64 h 114"/>
                      <a:gd name="T2" fmla="*/ 81 w 82"/>
                      <a:gd name="T3" fmla="*/ 55 h 114"/>
                      <a:gd name="T4" fmla="*/ 80 w 82"/>
                      <a:gd name="T5" fmla="*/ 49 h 114"/>
                      <a:gd name="T6" fmla="*/ 79 w 82"/>
                      <a:gd name="T7" fmla="*/ 45 h 114"/>
                      <a:gd name="T8" fmla="*/ 78 w 82"/>
                      <a:gd name="T9" fmla="*/ 40 h 114"/>
                      <a:gd name="T10" fmla="*/ 76 w 82"/>
                      <a:gd name="T11" fmla="*/ 36 h 114"/>
                      <a:gd name="T12" fmla="*/ 75 w 82"/>
                      <a:gd name="T13" fmla="*/ 33 h 114"/>
                      <a:gd name="T14" fmla="*/ 74 w 82"/>
                      <a:gd name="T15" fmla="*/ 29 h 114"/>
                      <a:gd name="T16" fmla="*/ 72 w 82"/>
                      <a:gd name="T17" fmla="*/ 26 h 114"/>
                      <a:gd name="T18" fmla="*/ 71 w 82"/>
                      <a:gd name="T19" fmla="*/ 24 h 114"/>
                      <a:gd name="T20" fmla="*/ 68 w 82"/>
                      <a:gd name="T21" fmla="*/ 21 h 114"/>
                      <a:gd name="T22" fmla="*/ 66 w 82"/>
                      <a:gd name="T23" fmla="*/ 19 h 114"/>
                      <a:gd name="T24" fmla="*/ 63 w 82"/>
                      <a:gd name="T25" fmla="*/ 16 h 114"/>
                      <a:gd name="T26" fmla="*/ 60 w 82"/>
                      <a:gd name="T27" fmla="*/ 13 h 114"/>
                      <a:gd name="T28" fmla="*/ 56 w 82"/>
                      <a:gd name="T29" fmla="*/ 11 h 114"/>
                      <a:gd name="T30" fmla="*/ 54 w 82"/>
                      <a:gd name="T31" fmla="*/ 9 h 114"/>
                      <a:gd name="T32" fmla="*/ 51 w 82"/>
                      <a:gd name="T33" fmla="*/ 6 h 114"/>
                      <a:gd name="T34" fmla="*/ 47 w 82"/>
                      <a:gd name="T35" fmla="*/ 5 h 114"/>
                      <a:gd name="T36" fmla="*/ 43 w 82"/>
                      <a:gd name="T37" fmla="*/ 3 h 114"/>
                      <a:gd name="T38" fmla="*/ 40 w 82"/>
                      <a:gd name="T39" fmla="*/ 2 h 114"/>
                      <a:gd name="T40" fmla="*/ 38 w 82"/>
                      <a:gd name="T41" fmla="*/ 2 h 114"/>
                      <a:gd name="T42" fmla="*/ 33 w 82"/>
                      <a:gd name="T43" fmla="*/ 0 h 114"/>
                      <a:gd name="T44" fmla="*/ 28 w 82"/>
                      <a:gd name="T45" fmla="*/ 1 h 114"/>
                      <a:gd name="T46" fmla="*/ 24 w 82"/>
                      <a:gd name="T47" fmla="*/ 2 h 114"/>
                      <a:gd name="T48" fmla="*/ 19 w 82"/>
                      <a:gd name="T49" fmla="*/ 6 h 114"/>
                      <a:gd name="T50" fmla="*/ 15 w 82"/>
                      <a:gd name="T51" fmla="*/ 9 h 114"/>
                      <a:gd name="T52" fmla="*/ 12 w 82"/>
                      <a:gd name="T53" fmla="*/ 13 h 114"/>
                      <a:gd name="T54" fmla="*/ 8 w 82"/>
                      <a:gd name="T55" fmla="*/ 16 h 114"/>
                      <a:gd name="T56" fmla="*/ 5 w 82"/>
                      <a:gd name="T57" fmla="*/ 21 h 114"/>
                      <a:gd name="T58" fmla="*/ 3 w 82"/>
                      <a:gd name="T59" fmla="*/ 25 h 114"/>
                      <a:gd name="T60" fmla="*/ 1 w 82"/>
                      <a:gd name="T61" fmla="*/ 30 h 114"/>
                      <a:gd name="T62" fmla="*/ 1 w 82"/>
                      <a:gd name="T63" fmla="*/ 34 h 114"/>
                      <a:gd name="T64" fmla="*/ 0 w 82"/>
                      <a:gd name="T65" fmla="*/ 39 h 114"/>
                      <a:gd name="T66" fmla="*/ 0 w 82"/>
                      <a:gd name="T67" fmla="*/ 42 h 114"/>
                      <a:gd name="T68" fmla="*/ 0 w 82"/>
                      <a:gd name="T69" fmla="*/ 113 h 11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2"/>
                      <a:gd name="T106" fmla="*/ 0 h 114"/>
                      <a:gd name="T107" fmla="*/ 82 w 82"/>
                      <a:gd name="T108" fmla="*/ 114 h 11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2" h="114">
                        <a:moveTo>
                          <a:pt x="0" y="113"/>
                        </a:moveTo>
                        <a:lnTo>
                          <a:pt x="80" y="64"/>
                        </a:lnTo>
                        <a:lnTo>
                          <a:pt x="81" y="59"/>
                        </a:lnTo>
                        <a:lnTo>
                          <a:pt x="81" y="55"/>
                        </a:lnTo>
                        <a:lnTo>
                          <a:pt x="81" y="52"/>
                        </a:lnTo>
                        <a:lnTo>
                          <a:pt x="80" y="49"/>
                        </a:lnTo>
                        <a:lnTo>
                          <a:pt x="80" y="48"/>
                        </a:lnTo>
                        <a:lnTo>
                          <a:pt x="79" y="45"/>
                        </a:lnTo>
                        <a:lnTo>
                          <a:pt x="79" y="42"/>
                        </a:lnTo>
                        <a:lnTo>
                          <a:pt x="78" y="40"/>
                        </a:lnTo>
                        <a:lnTo>
                          <a:pt x="78" y="38"/>
                        </a:lnTo>
                        <a:lnTo>
                          <a:pt x="76" y="36"/>
                        </a:lnTo>
                        <a:lnTo>
                          <a:pt x="76" y="34"/>
                        </a:lnTo>
                        <a:lnTo>
                          <a:pt x="75" y="33"/>
                        </a:lnTo>
                        <a:lnTo>
                          <a:pt x="75" y="31"/>
                        </a:lnTo>
                        <a:lnTo>
                          <a:pt x="74" y="29"/>
                        </a:lnTo>
                        <a:lnTo>
                          <a:pt x="73" y="28"/>
                        </a:lnTo>
                        <a:lnTo>
                          <a:pt x="72" y="26"/>
                        </a:lnTo>
                        <a:lnTo>
                          <a:pt x="72" y="25"/>
                        </a:lnTo>
                        <a:lnTo>
                          <a:pt x="71" y="24"/>
                        </a:lnTo>
                        <a:lnTo>
                          <a:pt x="69" y="22"/>
                        </a:lnTo>
                        <a:lnTo>
                          <a:pt x="68" y="21"/>
                        </a:lnTo>
                        <a:lnTo>
                          <a:pt x="67" y="21"/>
                        </a:lnTo>
                        <a:lnTo>
                          <a:pt x="66" y="19"/>
                        </a:lnTo>
                        <a:lnTo>
                          <a:pt x="64" y="17"/>
                        </a:lnTo>
                        <a:lnTo>
                          <a:pt x="63" y="16"/>
                        </a:lnTo>
                        <a:lnTo>
                          <a:pt x="61" y="15"/>
                        </a:lnTo>
                        <a:lnTo>
                          <a:pt x="60" y="13"/>
                        </a:lnTo>
                        <a:lnTo>
                          <a:pt x="58" y="12"/>
                        </a:lnTo>
                        <a:lnTo>
                          <a:pt x="56" y="11"/>
                        </a:lnTo>
                        <a:lnTo>
                          <a:pt x="56" y="10"/>
                        </a:lnTo>
                        <a:lnTo>
                          <a:pt x="54" y="9"/>
                        </a:lnTo>
                        <a:lnTo>
                          <a:pt x="53" y="7"/>
                        </a:lnTo>
                        <a:lnTo>
                          <a:pt x="51" y="6"/>
                        </a:lnTo>
                        <a:lnTo>
                          <a:pt x="49" y="6"/>
                        </a:lnTo>
                        <a:lnTo>
                          <a:pt x="47" y="5"/>
                        </a:lnTo>
                        <a:lnTo>
                          <a:pt x="45" y="4"/>
                        </a:lnTo>
                        <a:lnTo>
                          <a:pt x="43" y="3"/>
                        </a:lnTo>
                        <a:lnTo>
                          <a:pt x="41" y="2"/>
                        </a:lnTo>
                        <a:lnTo>
                          <a:pt x="40" y="2"/>
                        </a:lnTo>
                        <a:lnTo>
                          <a:pt x="39" y="2"/>
                        </a:lnTo>
                        <a:lnTo>
                          <a:pt x="38" y="2"/>
                        </a:lnTo>
                        <a:lnTo>
                          <a:pt x="36" y="1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5" y="2"/>
                        </a:lnTo>
                        <a:lnTo>
                          <a:pt x="24" y="2"/>
                        </a:lnTo>
                        <a:lnTo>
                          <a:pt x="20" y="3"/>
                        </a:lnTo>
                        <a:lnTo>
                          <a:pt x="19" y="6"/>
                        </a:lnTo>
                        <a:lnTo>
                          <a:pt x="16" y="7"/>
                        </a:lnTo>
                        <a:lnTo>
                          <a:pt x="15" y="9"/>
                        </a:lnTo>
                        <a:lnTo>
                          <a:pt x="13" y="10"/>
                        </a:lnTo>
                        <a:lnTo>
                          <a:pt x="12" y="13"/>
                        </a:lnTo>
                        <a:lnTo>
                          <a:pt x="9" y="15"/>
                        </a:lnTo>
                        <a:lnTo>
                          <a:pt x="8" y="16"/>
                        </a:lnTo>
                        <a:lnTo>
                          <a:pt x="6" y="19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3" y="25"/>
                        </a:lnTo>
                        <a:lnTo>
                          <a:pt x="2" y="28"/>
                        </a:lnTo>
                        <a:lnTo>
                          <a:pt x="1" y="30"/>
                        </a:lnTo>
                        <a:lnTo>
                          <a:pt x="1" y="33"/>
                        </a:lnTo>
                        <a:lnTo>
                          <a:pt x="1" y="34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113"/>
                        </a:lnTo>
                      </a:path>
                    </a:pathLst>
                  </a:custGeom>
                  <a:solidFill>
                    <a:srgbClr val="20202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58" name="Freeform 124"/>
                  <p:cNvSpPr>
                    <a:spLocks/>
                  </p:cNvSpPr>
                  <p:nvPr/>
                </p:nvSpPr>
                <p:spPr bwMode="auto">
                  <a:xfrm>
                    <a:off x="4310" y="3288"/>
                    <a:ext cx="82" cy="44"/>
                  </a:xfrm>
                  <a:custGeom>
                    <a:avLst/>
                    <a:gdLst>
                      <a:gd name="T0" fmla="*/ 0 w 82"/>
                      <a:gd name="T1" fmla="*/ 43 h 44"/>
                      <a:gd name="T2" fmla="*/ 81 w 82"/>
                      <a:gd name="T3" fmla="*/ 0 h 44"/>
                      <a:gd name="T4" fmla="*/ 81 w 82"/>
                      <a:gd name="T5" fmla="*/ 43 h 44"/>
                      <a:gd name="T6" fmla="*/ 0 w 82"/>
                      <a:gd name="T7" fmla="*/ 43 h 4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2"/>
                      <a:gd name="T13" fmla="*/ 0 h 44"/>
                      <a:gd name="T14" fmla="*/ 82 w 82"/>
                      <a:gd name="T15" fmla="*/ 44 h 4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2" h="44">
                        <a:moveTo>
                          <a:pt x="0" y="43"/>
                        </a:moveTo>
                        <a:lnTo>
                          <a:pt x="81" y="0"/>
                        </a:lnTo>
                        <a:lnTo>
                          <a:pt x="81" y="43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606060"/>
                  </a:solidFill>
                  <a:ln w="9525" cap="rnd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1045" name="Group 125"/>
            <p:cNvGrpSpPr>
              <a:grpSpLocks/>
            </p:cNvGrpSpPr>
            <p:nvPr/>
          </p:nvGrpSpPr>
          <p:grpSpPr bwMode="auto">
            <a:xfrm>
              <a:off x="4263" y="3154"/>
              <a:ext cx="286" cy="214"/>
              <a:chOff x="4263" y="3154"/>
              <a:chExt cx="286" cy="214"/>
            </a:xfrm>
          </p:grpSpPr>
          <p:sp>
            <p:nvSpPr>
              <p:cNvPr id="1051" name="Freeform 126"/>
              <p:cNvSpPr>
                <a:spLocks/>
              </p:cNvSpPr>
              <p:nvPr/>
            </p:nvSpPr>
            <p:spPr bwMode="auto">
              <a:xfrm>
                <a:off x="4263" y="3154"/>
                <a:ext cx="286" cy="214"/>
              </a:xfrm>
              <a:custGeom>
                <a:avLst/>
                <a:gdLst>
                  <a:gd name="T0" fmla="*/ 285 w 286"/>
                  <a:gd name="T1" fmla="*/ 126 h 214"/>
                  <a:gd name="T2" fmla="*/ 285 w 286"/>
                  <a:gd name="T3" fmla="*/ 49 h 214"/>
                  <a:gd name="T4" fmla="*/ 284 w 286"/>
                  <a:gd name="T5" fmla="*/ 45 h 214"/>
                  <a:gd name="T6" fmla="*/ 283 w 286"/>
                  <a:gd name="T7" fmla="*/ 43 h 214"/>
                  <a:gd name="T8" fmla="*/ 283 w 286"/>
                  <a:gd name="T9" fmla="*/ 41 h 214"/>
                  <a:gd name="T10" fmla="*/ 282 w 286"/>
                  <a:gd name="T11" fmla="*/ 38 h 214"/>
                  <a:gd name="T12" fmla="*/ 281 w 286"/>
                  <a:gd name="T13" fmla="*/ 35 h 214"/>
                  <a:gd name="T14" fmla="*/ 280 w 286"/>
                  <a:gd name="T15" fmla="*/ 32 h 214"/>
                  <a:gd name="T16" fmla="*/ 278 w 286"/>
                  <a:gd name="T17" fmla="*/ 28 h 214"/>
                  <a:gd name="T18" fmla="*/ 276 w 286"/>
                  <a:gd name="T19" fmla="*/ 26 h 214"/>
                  <a:gd name="T20" fmla="*/ 275 w 286"/>
                  <a:gd name="T21" fmla="*/ 25 h 214"/>
                  <a:gd name="T22" fmla="*/ 275 w 286"/>
                  <a:gd name="T23" fmla="*/ 23 h 214"/>
                  <a:gd name="T24" fmla="*/ 273 w 286"/>
                  <a:gd name="T25" fmla="*/ 20 h 214"/>
                  <a:gd name="T26" fmla="*/ 270 w 286"/>
                  <a:gd name="T27" fmla="*/ 18 h 214"/>
                  <a:gd name="T28" fmla="*/ 268 w 286"/>
                  <a:gd name="T29" fmla="*/ 15 h 214"/>
                  <a:gd name="T30" fmla="*/ 265 w 286"/>
                  <a:gd name="T31" fmla="*/ 13 h 214"/>
                  <a:gd name="T32" fmla="*/ 262 w 286"/>
                  <a:gd name="T33" fmla="*/ 10 h 214"/>
                  <a:gd name="T34" fmla="*/ 259 w 286"/>
                  <a:gd name="T35" fmla="*/ 8 h 214"/>
                  <a:gd name="T36" fmla="*/ 255 w 286"/>
                  <a:gd name="T37" fmla="*/ 7 h 214"/>
                  <a:gd name="T38" fmla="*/ 253 w 286"/>
                  <a:gd name="T39" fmla="*/ 5 h 214"/>
                  <a:gd name="T40" fmla="*/ 249 w 286"/>
                  <a:gd name="T41" fmla="*/ 4 h 214"/>
                  <a:gd name="T42" fmla="*/ 245 w 286"/>
                  <a:gd name="T43" fmla="*/ 3 h 214"/>
                  <a:gd name="T44" fmla="*/ 241 w 286"/>
                  <a:gd name="T45" fmla="*/ 2 h 214"/>
                  <a:gd name="T46" fmla="*/ 236 w 286"/>
                  <a:gd name="T47" fmla="*/ 0 h 214"/>
                  <a:gd name="T48" fmla="*/ 231 w 286"/>
                  <a:gd name="T49" fmla="*/ 0 h 214"/>
                  <a:gd name="T50" fmla="*/ 226 w 286"/>
                  <a:gd name="T51" fmla="*/ 0 h 214"/>
                  <a:gd name="T52" fmla="*/ 221 w 286"/>
                  <a:gd name="T53" fmla="*/ 0 h 214"/>
                  <a:gd name="T54" fmla="*/ 214 w 286"/>
                  <a:gd name="T55" fmla="*/ 0 h 214"/>
                  <a:gd name="T56" fmla="*/ 208 w 286"/>
                  <a:gd name="T57" fmla="*/ 3 h 214"/>
                  <a:gd name="T58" fmla="*/ 44 w 286"/>
                  <a:gd name="T59" fmla="*/ 66 h 214"/>
                  <a:gd name="T60" fmla="*/ 36 w 286"/>
                  <a:gd name="T61" fmla="*/ 70 h 214"/>
                  <a:gd name="T62" fmla="*/ 29 w 286"/>
                  <a:gd name="T63" fmla="*/ 73 h 214"/>
                  <a:gd name="T64" fmla="*/ 24 w 286"/>
                  <a:gd name="T65" fmla="*/ 78 h 214"/>
                  <a:gd name="T66" fmla="*/ 18 w 286"/>
                  <a:gd name="T67" fmla="*/ 81 h 214"/>
                  <a:gd name="T68" fmla="*/ 15 w 286"/>
                  <a:gd name="T69" fmla="*/ 86 h 214"/>
                  <a:gd name="T70" fmla="*/ 10 w 286"/>
                  <a:gd name="T71" fmla="*/ 90 h 214"/>
                  <a:gd name="T72" fmla="*/ 6 w 286"/>
                  <a:gd name="T73" fmla="*/ 95 h 214"/>
                  <a:gd name="T74" fmla="*/ 5 w 286"/>
                  <a:gd name="T75" fmla="*/ 101 h 214"/>
                  <a:gd name="T76" fmla="*/ 2 w 286"/>
                  <a:gd name="T77" fmla="*/ 107 h 214"/>
                  <a:gd name="T78" fmla="*/ 1 w 286"/>
                  <a:gd name="T79" fmla="*/ 111 h 214"/>
                  <a:gd name="T80" fmla="*/ 0 w 286"/>
                  <a:gd name="T81" fmla="*/ 115 h 214"/>
                  <a:gd name="T82" fmla="*/ 0 w 286"/>
                  <a:gd name="T83" fmla="*/ 121 h 214"/>
                  <a:gd name="T84" fmla="*/ 0 w 286"/>
                  <a:gd name="T85" fmla="*/ 213 h 2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214"/>
                  <a:gd name="T131" fmla="*/ 286 w 286"/>
                  <a:gd name="T132" fmla="*/ 214 h 2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214">
                    <a:moveTo>
                      <a:pt x="135" y="213"/>
                    </a:moveTo>
                    <a:lnTo>
                      <a:pt x="285" y="126"/>
                    </a:lnTo>
                    <a:lnTo>
                      <a:pt x="285" y="51"/>
                    </a:lnTo>
                    <a:lnTo>
                      <a:pt x="285" y="49"/>
                    </a:lnTo>
                    <a:lnTo>
                      <a:pt x="284" y="47"/>
                    </a:lnTo>
                    <a:lnTo>
                      <a:pt x="284" y="45"/>
                    </a:lnTo>
                    <a:lnTo>
                      <a:pt x="284" y="44"/>
                    </a:lnTo>
                    <a:lnTo>
                      <a:pt x="283" y="43"/>
                    </a:lnTo>
                    <a:lnTo>
                      <a:pt x="283" y="42"/>
                    </a:lnTo>
                    <a:lnTo>
                      <a:pt x="283" y="41"/>
                    </a:lnTo>
                    <a:lnTo>
                      <a:pt x="283" y="39"/>
                    </a:lnTo>
                    <a:lnTo>
                      <a:pt x="282" y="38"/>
                    </a:lnTo>
                    <a:lnTo>
                      <a:pt x="282" y="36"/>
                    </a:lnTo>
                    <a:lnTo>
                      <a:pt x="281" y="35"/>
                    </a:lnTo>
                    <a:lnTo>
                      <a:pt x="281" y="34"/>
                    </a:lnTo>
                    <a:lnTo>
                      <a:pt x="280" y="32"/>
                    </a:lnTo>
                    <a:lnTo>
                      <a:pt x="279" y="30"/>
                    </a:lnTo>
                    <a:lnTo>
                      <a:pt x="278" y="28"/>
                    </a:lnTo>
                    <a:lnTo>
                      <a:pt x="278" y="27"/>
                    </a:lnTo>
                    <a:lnTo>
                      <a:pt x="276" y="26"/>
                    </a:lnTo>
                    <a:lnTo>
                      <a:pt x="276" y="25"/>
                    </a:lnTo>
                    <a:lnTo>
                      <a:pt x="275" y="25"/>
                    </a:lnTo>
                    <a:lnTo>
                      <a:pt x="275" y="24"/>
                    </a:lnTo>
                    <a:lnTo>
                      <a:pt x="275" y="23"/>
                    </a:lnTo>
                    <a:lnTo>
                      <a:pt x="274" y="21"/>
                    </a:lnTo>
                    <a:lnTo>
                      <a:pt x="273" y="20"/>
                    </a:lnTo>
                    <a:lnTo>
                      <a:pt x="272" y="19"/>
                    </a:lnTo>
                    <a:lnTo>
                      <a:pt x="270" y="18"/>
                    </a:lnTo>
                    <a:lnTo>
                      <a:pt x="269" y="17"/>
                    </a:lnTo>
                    <a:lnTo>
                      <a:pt x="268" y="15"/>
                    </a:lnTo>
                    <a:lnTo>
                      <a:pt x="267" y="14"/>
                    </a:lnTo>
                    <a:lnTo>
                      <a:pt x="265" y="13"/>
                    </a:lnTo>
                    <a:lnTo>
                      <a:pt x="263" y="12"/>
                    </a:lnTo>
                    <a:lnTo>
                      <a:pt x="262" y="10"/>
                    </a:lnTo>
                    <a:lnTo>
                      <a:pt x="261" y="9"/>
                    </a:lnTo>
                    <a:lnTo>
                      <a:pt x="259" y="8"/>
                    </a:lnTo>
                    <a:lnTo>
                      <a:pt x="257" y="7"/>
                    </a:lnTo>
                    <a:lnTo>
                      <a:pt x="255" y="7"/>
                    </a:lnTo>
                    <a:lnTo>
                      <a:pt x="255" y="5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49" y="4"/>
                    </a:lnTo>
                    <a:lnTo>
                      <a:pt x="247" y="3"/>
                    </a:lnTo>
                    <a:lnTo>
                      <a:pt x="245" y="3"/>
                    </a:lnTo>
                    <a:lnTo>
                      <a:pt x="243" y="3"/>
                    </a:lnTo>
                    <a:lnTo>
                      <a:pt x="241" y="2"/>
                    </a:lnTo>
                    <a:lnTo>
                      <a:pt x="239" y="1"/>
                    </a:lnTo>
                    <a:lnTo>
                      <a:pt x="236" y="0"/>
                    </a:lnTo>
                    <a:lnTo>
                      <a:pt x="234" y="0"/>
                    </a:lnTo>
                    <a:lnTo>
                      <a:pt x="231" y="0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7" y="0"/>
                    </a:lnTo>
                    <a:lnTo>
                      <a:pt x="214" y="0"/>
                    </a:lnTo>
                    <a:lnTo>
                      <a:pt x="213" y="1"/>
                    </a:lnTo>
                    <a:lnTo>
                      <a:pt x="208" y="3"/>
                    </a:lnTo>
                    <a:lnTo>
                      <a:pt x="205" y="3"/>
                    </a:lnTo>
                    <a:lnTo>
                      <a:pt x="44" y="66"/>
                    </a:lnTo>
                    <a:lnTo>
                      <a:pt x="41" y="68"/>
                    </a:lnTo>
                    <a:lnTo>
                      <a:pt x="36" y="70"/>
                    </a:lnTo>
                    <a:lnTo>
                      <a:pt x="32" y="71"/>
                    </a:lnTo>
                    <a:lnTo>
                      <a:pt x="29" y="73"/>
                    </a:lnTo>
                    <a:lnTo>
                      <a:pt x="27" y="75"/>
                    </a:lnTo>
                    <a:lnTo>
                      <a:pt x="24" y="78"/>
                    </a:lnTo>
                    <a:lnTo>
                      <a:pt x="21" y="80"/>
                    </a:lnTo>
                    <a:lnTo>
                      <a:pt x="18" y="81"/>
                    </a:lnTo>
                    <a:lnTo>
                      <a:pt x="16" y="84"/>
                    </a:lnTo>
                    <a:lnTo>
                      <a:pt x="15" y="86"/>
                    </a:lnTo>
                    <a:lnTo>
                      <a:pt x="12" y="87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6" y="95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3" y="103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0" y="115"/>
                    </a:lnTo>
                    <a:lnTo>
                      <a:pt x="0" y="118"/>
                    </a:lnTo>
                    <a:lnTo>
                      <a:pt x="0" y="121"/>
                    </a:lnTo>
                    <a:lnTo>
                      <a:pt x="0" y="126"/>
                    </a:lnTo>
                    <a:lnTo>
                      <a:pt x="0" y="213"/>
                    </a:lnTo>
                    <a:lnTo>
                      <a:pt x="135" y="213"/>
                    </a:lnTo>
                  </a:path>
                </a:pathLst>
              </a:custGeom>
              <a:noFill/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2" name="Freeform 127"/>
              <p:cNvSpPr>
                <a:spLocks/>
              </p:cNvSpPr>
              <p:nvPr/>
            </p:nvSpPr>
            <p:spPr bwMode="auto">
              <a:xfrm>
                <a:off x="4264" y="3218"/>
                <a:ext cx="137" cy="148"/>
              </a:xfrm>
              <a:custGeom>
                <a:avLst/>
                <a:gdLst>
                  <a:gd name="T0" fmla="*/ 136 w 137"/>
                  <a:gd name="T1" fmla="*/ 147 h 148"/>
                  <a:gd name="T2" fmla="*/ 136 w 137"/>
                  <a:gd name="T3" fmla="*/ 57 h 148"/>
                  <a:gd name="T4" fmla="*/ 135 w 137"/>
                  <a:gd name="T5" fmla="*/ 54 h 148"/>
                  <a:gd name="T6" fmla="*/ 135 w 137"/>
                  <a:gd name="T7" fmla="*/ 51 h 148"/>
                  <a:gd name="T8" fmla="*/ 134 w 137"/>
                  <a:gd name="T9" fmla="*/ 48 h 148"/>
                  <a:gd name="T10" fmla="*/ 133 w 137"/>
                  <a:gd name="T11" fmla="*/ 46 h 148"/>
                  <a:gd name="T12" fmla="*/ 133 w 137"/>
                  <a:gd name="T13" fmla="*/ 43 h 148"/>
                  <a:gd name="T14" fmla="*/ 132 w 137"/>
                  <a:gd name="T15" fmla="*/ 40 h 148"/>
                  <a:gd name="T16" fmla="*/ 131 w 137"/>
                  <a:gd name="T17" fmla="*/ 37 h 148"/>
                  <a:gd name="T18" fmla="*/ 130 w 137"/>
                  <a:gd name="T19" fmla="*/ 35 h 148"/>
                  <a:gd name="T20" fmla="*/ 128 w 137"/>
                  <a:gd name="T21" fmla="*/ 32 h 148"/>
                  <a:gd name="T22" fmla="*/ 126 w 137"/>
                  <a:gd name="T23" fmla="*/ 29 h 148"/>
                  <a:gd name="T24" fmla="*/ 125 w 137"/>
                  <a:gd name="T25" fmla="*/ 27 h 148"/>
                  <a:gd name="T26" fmla="*/ 123 w 137"/>
                  <a:gd name="T27" fmla="*/ 24 h 148"/>
                  <a:gd name="T28" fmla="*/ 121 w 137"/>
                  <a:gd name="T29" fmla="*/ 23 h 148"/>
                  <a:gd name="T30" fmla="*/ 118 w 137"/>
                  <a:gd name="T31" fmla="*/ 19 h 148"/>
                  <a:gd name="T32" fmla="*/ 114 w 137"/>
                  <a:gd name="T33" fmla="*/ 16 h 148"/>
                  <a:gd name="T34" fmla="*/ 111 w 137"/>
                  <a:gd name="T35" fmla="*/ 13 h 148"/>
                  <a:gd name="T36" fmla="*/ 107 w 137"/>
                  <a:gd name="T37" fmla="*/ 10 h 148"/>
                  <a:gd name="T38" fmla="*/ 103 w 137"/>
                  <a:gd name="T39" fmla="*/ 8 h 148"/>
                  <a:gd name="T40" fmla="*/ 99 w 137"/>
                  <a:gd name="T41" fmla="*/ 6 h 148"/>
                  <a:gd name="T42" fmla="*/ 94 w 137"/>
                  <a:gd name="T43" fmla="*/ 3 h 148"/>
                  <a:gd name="T44" fmla="*/ 89 w 137"/>
                  <a:gd name="T45" fmla="*/ 3 h 148"/>
                  <a:gd name="T46" fmla="*/ 87 w 137"/>
                  <a:gd name="T47" fmla="*/ 2 h 148"/>
                  <a:gd name="T48" fmla="*/ 80 w 137"/>
                  <a:gd name="T49" fmla="*/ 1 h 148"/>
                  <a:gd name="T50" fmla="*/ 74 w 137"/>
                  <a:gd name="T51" fmla="*/ 0 h 148"/>
                  <a:gd name="T52" fmla="*/ 68 w 137"/>
                  <a:gd name="T53" fmla="*/ 0 h 148"/>
                  <a:gd name="T54" fmla="*/ 61 w 137"/>
                  <a:gd name="T55" fmla="*/ 0 h 148"/>
                  <a:gd name="T56" fmla="*/ 53 w 137"/>
                  <a:gd name="T57" fmla="*/ 1 h 148"/>
                  <a:gd name="T58" fmla="*/ 47 w 137"/>
                  <a:gd name="T59" fmla="*/ 3 h 148"/>
                  <a:gd name="T60" fmla="*/ 40 w 137"/>
                  <a:gd name="T61" fmla="*/ 3 h 148"/>
                  <a:gd name="T62" fmla="*/ 30 w 137"/>
                  <a:gd name="T63" fmla="*/ 8 h 148"/>
                  <a:gd name="T64" fmla="*/ 25 w 137"/>
                  <a:gd name="T65" fmla="*/ 12 h 148"/>
                  <a:gd name="T66" fmla="*/ 19 w 137"/>
                  <a:gd name="T67" fmla="*/ 18 h 148"/>
                  <a:gd name="T68" fmla="*/ 13 w 137"/>
                  <a:gd name="T69" fmla="*/ 23 h 148"/>
                  <a:gd name="T70" fmla="*/ 9 w 137"/>
                  <a:gd name="T71" fmla="*/ 27 h 148"/>
                  <a:gd name="T72" fmla="*/ 5 w 137"/>
                  <a:gd name="T73" fmla="*/ 34 h 148"/>
                  <a:gd name="T74" fmla="*/ 2 w 137"/>
                  <a:gd name="T75" fmla="*/ 40 h 148"/>
                  <a:gd name="T76" fmla="*/ 1 w 137"/>
                  <a:gd name="T77" fmla="*/ 46 h 148"/>
                  <a:gd name="T78" fmla="*/ 0 w 137"/>
                  <a:gd name="T79" fmla="*/ 51 h 148"/>
                  <a:gd name="T80" fmla="*/ 0 w 137"/>
                  <a:gd name="T81" fmla="*/ 56 h 148"/>
                  <a:gd name="T82" fmla="*/ 0 w 137"/>
                  <a:gd name="T83" fmla="*/ 147 h 1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7"/>
                  <a:gd name="T127" fmla="*/ 0 h 148"/>
                  <a:gd name="T128" fmla="*/ 137 w 137"/>
                  <a:gd name="T129" fmla="*/ 148 h 1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7" h="148">
                    <a:moveTo>
                      <a:pt x="0" y="147"/>
                    </a:moveTo>
                    <a:lnTo>
                      <a:pt x="136" y="147"/>
                    </a:lnTo>
                    <a:lnTo>
                      <a:pt x="136" y="59"/>
                    </a:lnTo>
                    <a:lnTo>
                      <a:pt x="136" y="57"/>
                    </a:lnTo>
                    <a:lnTo>
                      <a:pt x="135" y="56"/>
                    </a:lnTo>
                    <a:lnTo>
                      <a:pt x="135" y="54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4" y="50"/>
                    </a:lnTo>
                    <a:lnTo>
                      <a:pt x="134" y="48"/>
                    </a:lnTo>
                    <a:lnTo>
                      <a:pt x="134" y="47"/>
                    </a:lnTo>
                    <a:lnTo>
                      <a:pt x="133" y="46"/>
                    </a:lnTo>
                    <a:lnTo>
                      <a:pt x="133" y="44"/>
                    </a:lnTo>
                    <a:lnTo>
                      <a:pt x="133" y="43"/>
                    </a:lnTo>
                    <a:lnTo>
                      <a:pt x="133" y="42"/>
                    </a:lnTo>
                    <a:lnTo>
                      <a:pt x="132" y="40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0" y="36"/>
                    </a:lnTo>
                    <a:lnTo>
                      <a:pt x="130" y="35"/>
                    </a:lnTo>
                    <a:lnTo>
                      <a:pt x="129" y="34"/>
                    </a:lnTo>
                    <a:lnTo>
                      <a:pt x="128" y="32"/>
                    </a:lnTo>
                    <a:lnTo>
                      <a:pt x="127" y="30"/>
                    </a:lnTo>
                    <a:lnTo>
                      <a:pt x="126" y="29"/>
                    </a:lnTo>
                    <a:lnTo>
                      <a:pt x="126" y="28"/>
                    </a:lnTo>
                    <a:lnTo>
                      <a:pt x="125" y="27"/>
                    </a:lnTo>
                    <a:lnTo>
                      <a:pt x="124" y="26"/>
                    </a:lnTo>
                    <a:lnTo>
                      <a:pt x="123" y="24"/>
                    </a:lnTo>
                    <a:lnTo>
                      <a:pt x="122" y="23"/>
                    </a:lnTo>
                    <a:lnTo>
                      <a:pt x="121" y="23"/>
                    </a:lnTo>
                    <a:lnTo>
                      <a:pt x="120" y="20"/>
                    </a:lnTo>
                    <a:lnTo>
                      <a:pt x="118" y="19"/>
                    </a:lnTo>
                    <a:lnTo>
                      <a:pt x="115" y="18"/>
                    </a:lnTo>
                    <a:lnTo>
                      <a:pt x="114" y="16"/>
                    </a:lnTo>
                    <a:lnTo>
                      <a:pt x="113" y="15"/>
                    </a:lnTo>
                    <a:lnTo>
                      <a:pt x="111" y="13"/>
                    </a:lnTo>
                    <a:lnTo>
                      <a:pt x="109" y="12"/>
                    </a:lnTo>
                    <a:lnTo>
                      <a:pt x="107" y="10"/>
                    </a:lnTo>
                    <a:lnTo>
                      <a:pt x="105" y="9"/>
                    </a:lnTo>
                    <a:lnTo>
                      <a:pt x="103" y="8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6" y="5"/>
                    </a:lnTo>
                    <a:lnTo>
                      <a:pt x="94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2" y="1"/>
                    </a:lnTo>
                    <a:lnTo>
                      <a:pt x="80" y="1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50" y="1"/>
                    </a:lnTo>
                    <a:lnTo>
                      <a:pt x="47" y="3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35" y="6"/>
                    </a:lnTo>
                    <a:lnTo>
                      <a:pt x="30" y="8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9" y="18"/>
                    </a:lnTo>
                    <a:lnTo>
                      <a:pt x="15" y="20"/>
                    </a:lnTo>
                    <a:lnTo>
                      <a:pt x="13" y="23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6" y="30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2" y="40"/>
                    </a:lnTo>
                    <a:lnTo>
                      <a:pt x="2" y="43"/>
                    </a:lnTo>
                    <a:lnTo>
                      <a:pt x="1" y="46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147"/>
                    </a:lnTo>
                  </a:path>
                </a:pathLst>
              </a:custGeom>
              <a:noFill/>
              <a:ln w="12700" cap="rnd">
                <a:solidFill>
                  <a:srgbClr val="C0C0C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46" name="Group 128"/>
            <p:cNvGrpSpPr>
              <a:grpSpLocks/>
            </p:cNvGrpSpPr>
            <p:nvPr/>
          </p:nvGrpSpPr>
          <p:grpSpPr bwMode="auto">
            <a:xfrm>
              <a:off x="4431" y="3178"/>
              <a:ext cx="42" cy="122"/>
              <a:chOff x="4431" y="3178"/>
              <a:chExt cx="42" cy="122"/>
            </a:xfrm>
          </p:grpSpPr>
          <p:grpSp>
            <p:nvGrpSpPr>
              <p:cNvPr id="1047" name="Group 129"/>
              <p:cNvGrpSpPr>
                <a:grpSpLocks/>
              </p:cNvGrpSpPr>
              <p:nvPr/>
            </p:nvGrpSpPr>
            <p:grpSpPr bwMode="auto">
              <a:xfrm>
                <a:off x="4440" y="3178"/>
                <a:ext cx="33" cy="97"/>
                <a:chOff x="4440" y="3178"/>
                <a:chExt cx="33" cy="97"/>
              </a:xfrm>
            </p:grpSpPr>
            <p:sp>
              <p:nvSpPr>
                <p:cNvPr id="1049" name="Freeform 130"/>
                <p:cNvSpPr>
                  <a:spLocks/>
                </p:cNvSpPr>
                <p:nvPr/>
              </p:nvSpPr>
              <p:spPr bwMode="auto">
                <a:xfrm>
                  <a:off x="4440" y="3189"/>
                  <a:ext cx="17" cy="86"/>
                </a:xfrm>
                <a:custGeom>
                  <a:avLst/>
                  <a:gdLst>
                    <a:gd name="T0" fmla="*/ 0 w 17"/>
                    <a:gd name="T1" fmla="*/ 2 h 86"/>
                    <a:gd name="T2" fmla="*/ 0 w 17"/>
                    <a:gd name="T3" fmla="*/ 85 h 86"/>
                    <a:gd name="T4" fmla="*/ 16 w 17"/>
                    <a:gd name="T5" fmla="*/ 81 h 86"/>
                    <a:gd name="T6" fmla="*/ 16 w 17"/>
                    <a:gd name="T7" fmla="*/ 0 h 86"/>
                    <a:gd name="T8" fmla="*/ 0 w 17"/>
                    <a:gd name="T9" fmla="*/ 2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86"/>
                    <a:gd name="T17" fmla="*/ 17 w 1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86">
                      <a:moveTo>
                        <a:pt x="0" y="2"/>
                      </a:moveTo>
                      <a:lnTo>
                        <a:pt x="0" y="85"/>
                      </a:lnTo>
                      <a:lnTo>
                        <a:pt x="16" y="81"/>
                      </a:lnTo>
                      <a:lnTo>
                        <a:pt x="16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50" name="Freeform 131"/>
                <p:cNvSpPr>
                  <a:spLocks/>
                </p:cNvSpPr>
                <p:nvPr/>
              </p:nvSpPr>
              <p:spPr bwMode="auto">
                <a:xfrm>
                  <a:off x="4445" y="3178"/>
                  <a:ext cx="28" cy="33"/>
                </a:xfrm>
                <a:custGeom>
                  <a:avLst/>
                  <a:gdLst>
                    <a:gd name="T0" fmla="*/ 0 w 28"/>
                    <a:gd name="T1" fmla="*/ 11 h 33"/>
                    <a:gd name="T2" fmla="*/ 27 w 28"/>
                    <a:gd name="T3" fmla="*/ 0 h 33"/>
                    <a:gd name="T4" fmla="*/ 27 w 28"/>
                    <a:gd name="T5" fmla="*/ 21 h 33"/>
                    <a:gd name="T6" fmla="*/ 0 w 28"/>
                    <a:gd name="T7" fmla="*/ 32 h 33"/>
                    <a:gd name="T8" fmla="*/ 0 w 28"/>
                    <a:gd name="T9" fmla="*/ 1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3"/>
                    <a:gd name="T17" fmla="*/ 28 w 2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3">
                      <a:moveTo>
                        <a:pt x="0" y="11"/>
                      </a:moveTo>
                      <a:lnTo>
                        <a:pt x="27" y="0"/>
                      </a:lnTo>
                      <a:lnTo>
                        <a:pt x="27" y="21"/>
                      </a:lnTo>
                      <a:lnTo>
                        <a:pt x="0" y="3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rgbClr val="A0A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048" name="Freeform 132"/>
              <p:cNvSpPr>
                <a:spLocks/>
              </p:cNvSpPr>
              <p:nvPr/>
            </p:nvSpPr>
            <p:spPr bwMode="auto">
              <a:xfrm>
                <a:off x="4431" y="3263"/>
                <a:ext cx="26" cy="37"/>
              </a:xfrm>
              <a:custGeom>
                <a:avLst/>
                <a:gdLst>
                  <a:gd name="T0" fmla="*/ 0 w 26"/>
                  <a:gd name="T1" fmla="*/ 13 h 37"/>
                  <a:gd name="T2" fmla="*/ 25 w 26"/>
                  <a:gd name="T3" fmla="*/ 0 h 37"/>
                  <a:gd name="T4" fmla="*/ 25 w 26"/>
                  <a:gd name="T5" fmla="*/ 21 h 37"/>
                  <a:gd name="T6" fmla="*/ 0 w 26"/>
                  <a:gd name="T7" fmla="*/ 36 h 37"/>
                  <a:gd name="T8" fmla="*/ 0 w 26"/>
                  <a:gd name="T9" fmla="*/ 13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7"/>
                  <a:gd name="T17" fmla="*/ 26 w 2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7">
                    <a:moveTo>
                      <a:pt x="0" y="13"/>
                    </a:moveTo>
                    <a:lnTo>
                      <a:pt x="25" y="0"/>
                    </a:lnTo>
                    <a:lnTo>
                      <a:pt x="25" y="21"/>
                    </a:lnTo>
                    <a:lnTo>
                      <a:pt x="0" y="3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A0A0A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035" name="Freeform 133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Freeform 134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Freeform 135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8" name="Freeform 136"/>
          <p:cNvSpPr>
            <a:spLocks/>
          </p:cNvSpPr>
          <p:nvPr/>
        </p:nvSpPr>
        <p:spPr bwMode="auto">
          <a:xfrm>
            <a:off x="5562600" y="2362200"/>
            <a:ext cx="990600" cy="1371600"/>
          </a:xfrm>
          <a:custGeom>
            <a:avLst/>
            <a:gdLst>
              <a:gd name="T0" fmla="*/ 2147483647 w 1875"/>
              <a:gd name="T1" fmla="*/ 2147483647 h 1441"/>
              <a:gd name="T2" fmla="*/ 2147483647 w 1875"/>
              <a:gd name="T3" fmla="*/ 2147483647 h 1441"/>
              <a:gd name="T4" fmla="*/ 2147483647 w 1875"/>
              <a:gd name="T5" fmla="*/ 2147483647 h 1441"/>
              <a:gd name="T6" fmla="*/ 2147483647 w 1875"/>
              <a:gd name="T7" fmla="*/ 2147483647 h 1441"/>
              <a:gd name="T8" fmla="*/ 2147483647 w 1875"/>
              <a:gd name="T9" fmla="*/ 2147483647 h 1441"/>
              <a:gd name="T10" fmla="*/ 2147483647 w 1875"/>
              <a:gd name="T11" fmla="*/ 2147483647 h 1441"/>
              <a:gd name="T12" fmla="*/ 2147483647 w 1875"/>
              <a:gd name="T13" fmla="*/ 2147483647 h 1441"/>
              <a:gd name="T14" fmla="*/ 2147483647 w 1875"/>
              <a:gd name="T15" fmla="*/ 2147483647 h 1441"/>
              <a:gd name="T16" fmla="*/ 2147483647 w 1875"/>
              <a:gd name="T17" fmla="*/ 2147483647 h 1441"/>
              <a:gd name="T18" fmla="*/ 2147483647 w 1875"/>
              <a:gd name="T19" fmla="*/ 0 h 1441"/>
              <a:gd name="T20" fmla="*/ 2147483647 w 1875"/>
              <a:gd name="T21" fmla="*/ 2147483647 h 1441"/>
              <a:gd name="T22" fmla="*/ 2147483647 w 1875"/>
              <a:gd name="T23" fmla="*/ 2147483647 h 1441"/>
              <a:gd name="T24" fmla="*/ 2147483647 w 1875"/>
              <a:gd name="T25" fmla="*/ 2147483647 h 1441"/>
              <a:gd name="T26" fmla="*/ 2147483647 w 1875"/>
              <a:gd name="T27" fmla="*/ 2147483647 h 1441"/>
              <a:gd name="T28" fmla="*/ 2147483647 w 1875"/>
              <a:gd name="T29" fmla="*/ 2147483647 h 1441"/>
              <a:gd name="T30" fmla="*/ 2147483647 w 1875"/>
              <a:gd name="T31" fmla="*/ 2147483647 h 1441"/>
              <a:gd name="T32" fmla="*/ 2147483647 w 1875"/>
              <a:gd name="T33" fmla="*/ 2147483647 h 1441"/>
              <a:gd name="T34" fmla="*/ 2147483647 w 1875"/>
              <a:gd name="T35" fmla="*/ 2147483647 h 1441"/>
              <a:gd name="T36" fmla="*/ 2147483647 w 1875"/>
              <a:gd name="T37" fmla="*/ 2147483647 h 1441"/>
              <a:gd name="T38" fmla="*/ 2147483647 w 1875"/>
              <a:gd name="T39" fmla="*/ 2147483647 h 1441"/>
              <a:gd name="T40" fmla="*/ 2147483647 w 1875"/>
              <a:gd name="T41" fmla="*/ 2147483647 h 1441"/>
              <a:gd name="T42" fmla="*/ 2147483647 w 1875"/>
              <a:gd name="T43" fmla="*/ 2147483647 h 1441"/>
              <a:gd name="T44" fmla="*/ 2147483647 w 1875"/>
              <a:gd name="T45" fmla="*/ 2147483647 h 1441"/>
              <a:gd name="T46" fmla="*/ 2147483647 w 1875"/>
              <a:gd name="T47" fmla="*/ 2147483647 h 1441"/>
              <a:gd name="T48" fmla="*/ 2147483647 w 1875"/>
              <a:gd name="T49" fmla="*/ 2147483647 h 1441"/>
              <a:gd name="T50" fmla="*/ 2147483647 w 1875"/>
              <a:gd name="T51" fmla="*/ 2147483647 h 1441"/>
              <a:gd name="T52" fmla="*/ 2147483647 w 1875"/>
              <a:gd name="T53" fmla="*/ 2147483647 h 1441"/>
              <a:gd name="T54" fmla="*/ 2147483647 w 1875"/>
              <a:gd name="T55" fmla="*/ 2147483647 h 1441"/>
              <a:gd name="T56" fmla="*/ 2147483647 w 1875"/>
              <a:gd name="T57" fmla="*/ 2147483647 h 1441"/>
              <a:gd name="T58" fmla="*/ 2147483647 w 1875"/>
              <a:gd name="T59" fmla="*/ 2147483647 h 1441"/>
              <a:gd name="T60" fmla="*/ 2147483647 w 1875"/>
              <a:gd name="T61" fmla="*/ 2147483647 h 1441"/>
              <a:gd name="T62" fmla="*/ 2147483647 w 1875"/>
              <a:gd name="T63" fmla="*/ 2147483647 h 1441"/>
              <a:gd name="T64" fmla="*/ 2147483647 w 1875"/>
              <a:gd name="T65" fmla="*/ 2147483647 h 1441"/>
              <a:gd name="T66" fmla="*/ 2147483647 w 1875"/>
              <a:gd name="T67" fmla="*/ 2147483647 h 1441"/>
              <a:gd name="T68" fmla="*/ 2147483647 w 1875"/>
              <a:gd name="T69" fmla="*/ 2147483647 h 1441"/>
              <a:gd name="T70" fmla="*/ 2147483647 w 1875"/>
              <a:gd name="T71" fmla="*/ 2147483647 h 1441"/>
              <a:gd name="T72" fmla="*/ 2147483647 w 1875"/>
              <a:gd name="T73" fmla="*/ 2147483647 h 1441"/>
              <a:gd name="T74" fmla="*/ 2147483647 w 1875"/>
              <a:gd name="T75" fmla="*/ 2147483647 h 1441"/>
              <a:gd name="T76" fmla="*/ 2147483647 w 1875"/>
              <a:gd name="T77" fmla="*/ 2147483647 h 1441"/>
              <a:gd name="T78" fmla="*/ 2147483647 w 1875"/>
              <a:gd name="T79" fmla="*/ 2147483647 h 1441"/>
              <a:gd name="T80" fmla="*/ 2147483647 w 1875"/>
              <a:gd name="T81" fmla="*/ 2147483647 h 1441"/>
              <a:gd name="T82" fmla="*/ 2147483647 w 1875"/>
              <a:gd name="T83" fmla="*/ 2147483647 h 1441"/>
              <a:gd name="T84" fmla="*/ 2147483647 w 1875"/>
              <a:gd name="T85" fmla="*/ 2147483647 h 1441"/>
              <a:gd name="T86" fmla="*/ 2147483647 w 1875"/>
              <a:gd name="T87" fmla="*/ 2147483647 h 1441"/>
              <a:gd name="T88" fmla="*/ 0 w 1875"/>
              <a:gd name="T89" fmla="*/ 2147483647 h 1441"/>
              <a:gd name="T90" fmla="*/ 0 w 1875"/>
              <a:gd name="T91" fmla="*/ 2147483647 h 1441"/>
              <a:gd name="T92" fmla="*/ 2147483647 w 1875"/>
              <a:gd name="T93" fmla="*/ 2147483647 h 1441"/>
              <a:gd name="T94" fmla="*/ 2147483647 w 1875"/>
              <a:gd name="T95" fmla="*/ 2147483647 h 1441"/>
              <a:gd name="T96" fmla="*/ 2147483647 w 1875"/>
              <a:gd name="T97" fmla="*/ 2147483647 h 14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75"/>
              <a:gd name="T148" fmla="*/ 0 h 1441"/>
              <a:gd name="T149" fmla="*/ 1875 w 1875"/>
              <a:gd name="T150" fmla="*/ 1441 h 14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75" h="1441">
                <a:moveTo>
                  <a:pt x="85" y="224"/>
                </a:moveTo>
                <a:lnTo>
                  <a:pt x="134" y="181"/>
                </a:lnTo>
                <a:lnTo>
                  <a:pt x="171" y="170"/>
                </a:lnTo>
                <a:lnTo>
                  <a:pt x="209" y="148"/>
                </a:lnTo>
                <a:lnTo>
                  <a:pt x="246" y="127"/>
                </a:lnTo>
                <a:lnTo>
                  <a:pt x="282" y="117"/>
                </a:lnTo>
                <a:lnTo>
                  <a:pt x="357" y="106"/>
                </a:lnTo>
                <a:lnTo>
                  <a:pt x="431" y="96"/>
                </a:lnTo>
                <a:lnTo>
                  <a:pt x="554" y="74"/>
                </a:lnTo>
                <a:lnTo>
                  <a:pt x="652" y="63"/>
                </a:lnTo>
                <a:lnTo>
                  <a:pt x="726" y="63"/>
                </a:lnTo>
                <a:lnTo>
                  <a:pt x="801" y="52"/>
                </a:lnTo>
                <a:lnTo>
                  <a:pt x="837" y="41"/>
                </a:lnTo>
                <a:lnTo>
                  <a:pt x="874" y="41"/>
                </a:lnTo>
                <a:lnTo>
                  <a:pt x="924" y="31"/>
                </a:lnTo>
                <a:lnTo>
                  <a:pt x="997" y="21"/>
                </a:lnTo>
                <a:lnTo>
                  <a:pt x="1071" y="10"/>
                </a:lnTo>
                <a:lnTo>
                  <a:pt x="1146" y="10"/>
                </a:lnTo>
                <a:lnTo>
                  <a:pt x="1244" y="0"/>
                </a:lnTo>
                <a:lnTo>
                  <a:pt x="1318" y="0"/>
                </a:lnTo>
                <a:lnTo>
                  <a:pt x="1355" y="10"/>
                </a:lnTo>
                <a:lnTo>
                  <a:pt x="1405" y="31"/>
                </a:lnTo>
                <a:lnTo>
                  <a:pt x="1453" y="52"/>
                </a:lnTo>
                <a:lnTo>
                  <a:pt x="1539" y="127"/>
                </a:lnTo>
                <a:lnTo>
                  <a:pt x="1564" y="170"/>
                </a:lnTo>
                <a:lnTo>
                  <a:pt x="1577" y="233"/>
                </a:lnTo>
                <a:lnTo>
                  <a:pt x="1602" y="277"/>
                </a:lnTo>
                <a:lnTo>
                  <a:pt x="1614" y="320"/>
                </a:lnTo>
                <a:lnTo>
                  <a:pt x="1639" y="351"/>
                </a:lnTo>
                <a:lnTo>
                  <a:pt x="1675" y="373"/>
                </a:lnTo>
                <a:lnTo>
                  <a:pt x="1725" y="416"/>
                </a:lnTo>
                <a:lnTo>
                  <a:pt x="1774" y="447"/>
                </a:lnTo>
                <a:lnTo>
                  <a:pt x="1811" y="469"/>
                </a:lnTo>
                <a:lnTo>
                  <a:pt x="1849" y="490"/>
                </a:lnTo>
                <a:lnTo>
                  <a:pt x="1861" y="523"/>
                </a:lnTo>
                <a:lnTo>
                  <a:pt x="1874" y="565"/>
                </a:lnTo>
                <a:lnTo>
                  <a:pt x="1874" y="628"/>
                </a:lnTo>
                <a:lnTo>
                  <a:pt x="1874" y="693"/>
                </a:lnTo>
                <a:lnTo>
                  <a:pt x="1874" y="757"/>
                </a:lnTo>
                <a:lnTo>
                  <a:pt x="1874" y="789"/>
                </a:lnTo>
                <a:lnTo>
                  <a:pt x="1874" y="822"/>
                </a:lnTo>
                <a:lnTo>
                  <a:pt x="1874" y="853"/>
                </a:lnTo>
                <a:lnTo>
                  <a:pt x="1874" y="896"/>
                </a:lnTo>
                <a:lnTo>
                  <a:pt x="1874" y="938"/>
                </a:lnTo>
                <a:lnTo>
                  <a:pt x="1874" y="981"/>
                </a:lnTo>
                <a:lnTo>
                  <a:pt x="1861" y="1014"/>
                </a:lnTo>
                <a:lnTo>
                  <a:pt x="1849" y="1077"/>
                </a:lnTo>
                <a:lnTo>
                  <a:pt x="1836" y="1110"/>
                </a:lnTo>
                <a:lnTo>
                  <a:pt x="1799" y="1120"/>
                </a:lnTo>
                <a:lnTo>
                  <a:pt x="1750" y="1130"/>
                </a:lnTo>
                <a:lnTo>
                  <a:pt x="1713" y="1141"/>
                </a:lnTo>
                <a:lnTo>
                  <a:pt x="1675" y="1162"/>
                </a:lnTo>
                <a:lnTo>
                  <a:pt x="1577" y="1184"/>
                </a:lnTo>
                <a:lnTo>
                  <a:pt x="1539" y="1206"/>
                </a:lnTo>
                <a:lnTo>
                  <a:pt x="1393" y="1226"/>
                </a:lnTo>
                <a:lnTo>
                  <a:pt x="1219" y="1237"/>
                </a:lnTo>
                <a:lnTo>
                  <a:pt x="1182" y="1237"/>
                </a:lnTo>
                <a:lnTo>
                  <a:pt x="1146" y="1248"/>
                </a:lnTo>
                <a:lnTo>
                  <a:pt x="1060" y="1258"/>
                </a:lnTo>
                <a:lnTo>
                  <a:pt x="985" y="1258"/>
                </a:lnTo>
                <a:lnTo>
                  <a:pt x="912" y="1269"/>
                </a:lnTo>
                <a:lnTo>
                  <a:pt x="837" y="1280"/>
                </a:lnTo>
                <a:lnTo>
                  <a:pt x="738" y="1312"/>
                </a:lnTo>
                <a:lnTo>
                  <a:pt x="713" y="1354"/>
                </a:lnTo>
                <a:lnTo>
                  <a:pt x="690" y="1387"/>
                </a:lnTo>
                <a:lnTo>
                  <a:pt x="652" y="1408"/>
                </a:lnTo>
                <a:lnTo>
                  <a:pt x="615" y="1429"/>
                </a:lnTo>
                <a:lnTo>
                  <a:pt x="579" y="1440"/>
                </a:lnTo>
                <a:lnTo>
                  <a:pt x="541" y="1419"/>
                </a:lnTo>
                <a:lnTo>
                  <a:pt x="491" y="1398"/>
                </a:lnTo>
                <a:lnTo>
                  <a:pt x="418" y="1376"/>
                </a:lnTo>
                <a:lnTo>
                  <a:pt x="320" y="1354"/>
                </a:lnTo>
                <a:lnTo>
                  <a:pt x="270" y="1322"/>
                </a:lnTo>
                <a:lnTo>
                  <a:pt x="234" y="1291"/>
                </a:lnTo>
                <a:lnTo>
                  <a:pt x="221" y="1258"/>
                </a:lnTo>
                <a:lnTo>
                  <a:pt x="196" y="1216"/>
                </a:lnTo>
                <a:lnTo>
                  <a:pt x="196" y="1152"/>
                </a:lnTo>
                <a:lnTo>
                  <a:pt x="184" y="1045"/>
                </a:lnTo>
                <a:lnTo>
                  <a:pt x="184" y="960"/>
                </a:lnTo>
                <a:lnTo>
                  <a:pt x="184" y="874"/>
                </a:lnTo>
                <a:lnTo>
                  <a:pt x="184" y="811"/>
                </a:lnTo>
                <a:lnTo>
                  <a:pt x="171" y="768"/>
                </a:lnTo>
                <a:lnTo>
                  <a:pt x="171" y="682"/>
                </a:lnTo>
                <a:lnTo>
                  <a:pt x="171" y="639"/>
                </a:lnTo>
                <a:lnTo>
                  <a:pt x="146" y="608"/>
                </a:lnTo>
                <a:lnTo>
                  <a:pt x="123" y="576"/>
                </a:lnTo>
                <a:lnTo>
                  <a:pt x="73" y="554"/>
                </a:lnTo>
                <a:lnTo>
                  <a:pt x="35" y="532"/>
                </a:lnTo>
                <a:lnTo>
                  <a:pt x="12" y="501"/>
                </a:lnTo>
                <a:lnTo>
                  <a:pt x="0" y="469"/>
                </a:lnTo>
                <a:lnTo>
                  <a:pt x="0" y="436"/>
                </a:lnTo>
                <a:lnTo>
                  <a:pt x="0" y="405"/>
                </a:lnTo>
                <a:lnTo>
                  <a:pt x="23" y="373"/>
                </a:lnTo>
                <a:lnTo>
                  <a:pt x="60" y="351"/>
                </a:lnTo>
                <a:lnTo>
                  <a:pt x="98" y="329"/>
                </a:lnTo>
                <a:lnTo>
                  <a:pt x="98" y="298"/>
                </a:lnTo>
                <a:lnTo>
                  <a:pt x="85" y="224"/>
                </a:lnTo>
              </a:path>
            </a:pathLst>
          </a:custGeom>
          <a:solidFill>
            <a:schemeClr val="accent1"/>
          </a:solidFill>
          <a:ln w="12699" cap="rnd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9" name="Text Box 137"/>
          <p:cNvSpPr txBox="1">
            <a:spLocks noChangeArrowheads="1"/>
          </p:cNvSpPr>
          <p:nvPr/>
        </p:nvSpPr>
        <p:spPr bwMode="auto">
          <a:xfrm>
            <a:off x="5699125" y="2830513"/>
            <a:ext cx="10683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400"/>
              <a:t>IP backbone</a:t>
            </a:r>
          </a:p>
        </p:txBody>
      </p:sp>
      <p:sp>
        <p:nvSpPr>
          <p:cNvPr id="1040" name="Line 138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Line 139"/>
          <p:cNvSpPr>
            <a:spLocks noChangeShapeType="1"/>
          </p:cNvSpPr>
          <p:nvPr/>
        </p:nvSpPr>
        <p:spPr bwMode="auto">
          <a:xfrm>
            <a:off x="6629400" y="3124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Packet Radio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Packet Nature</a:t>
            </a:r>
          </a:p>
          <a:p>
            <a:pPr lvl="1"/>
            <a:r>
              <a:rPr lang="en-US" altLang="zh-TW" sz="1800" smtClean="0"/>
              <a:t>If we could deliver information by packet</a:t>
            </a:r>
          </a:p>
          <a:p>
            <a:pPr lvl="1"/>
            <a:r>
              <a:rPr lang="en-US" altLang="zh-TW" sz="1800" smtClean="0"/>
              <a:t>Bursty Type of Traffic</a:t>
            </a:r>
          </a:p>
          <a:p>
            <a:pPr lvl="1"/>
            <a:r>
              <a:rPr lang="en-US" altLang="zh-TW" sz="1800" smtClean="0"/>
              <a:t>Packet Size</a:t>
            </a:r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8924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Multiple Access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Fundamental Problem</a:t>
            </a:r>
          </a:p>
          <a:p>
            <a:pPr lvl="1"/>
            <a:r>
              <a:rPr lang="en-US" altLang="zh-TW" sz="1800" smtClean="0"/>
              <a:t>How to share the Time-Frequency Space among multiple co-located transmitters?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209800" y="46482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2209800" y="2590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09800" y="31242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Shared Time-Frequency Subspace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08325" y="4918075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Time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208088" y="3078163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/>
              <a:t>Frequency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1524000" y="4648200"/>
            <a:ext cx="68580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660525" y="5603875"/>
            <a:ext cx="2292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CDMA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Cellular versus Ad hoc Models</a:t>
            </a: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5181600" y="2971800"/>
            <a:ext cx="519113" cy="487363"/>
            <a:chOff x="5374" y="2544"/>
            <a:chExt cx="286" cy="188"/>
          </a:xfrm>
        </p:grpSpPr>
        <p:sp>
          <p:nvSpPr>
            <p:cNvPr id="38993" name="Rectangle 5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94" name="AutoShape 6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95" name="Rectangle 7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96" name="Line 8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7" name="Line 9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8" name="Line 10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9" name="Line 11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000" name="AutoShape 12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9001" name="Line 13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002" name="AutoShape 14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38916" name="Group 15"/>
          <p:cNvGrpSpPr>
            <a:grpSpLocks/>
          </p:cNvGrpSpPr>
          <p:nvPr/>
        </p:nvGrpSpPr>
        <p:grpSpPr bwMode="auto">
          <a:xfrm>
            <a:off x="6248400" y="1981200"/>
            <a:ext cx="519113" cy="487363"/>
            <a:chOff x="5374" y="2544"/>
            <a:chExt cx="286" cy="188"/>
          </a:xfrm>
        </p:grpSpPr>
        <p:sp>
          <p:nvSpPr>
            <p:cNvPr id="38983" name="Rectangle 16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84" name="AutoShape 17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85" name="Rectangle 18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86" name="Line 19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7" name="Line 20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8" name="Line 21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9" name="Line 22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0" name="AutoShape 23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91" name="Line 24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92" name="AutoShape 25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38917" name="Group 26"/>
          <p:cNvGrpSpPr>
            <a:grpSpLocks/>
          </p:cNvGrpSpPr>
          <p:nvPr/>
        </p:nvGrpSpPr>
        <p:grpSpPr bwMode="auto">
          <a:xfrm>
            <a:off x="6324600" y="3810000"/>
            <a:ext cx="519113" cy="487363"/>
            <a:chOff x="5374" y="2544"/>
            <a:chExt cx="286" cy="188"/>
          </a:xfrm>
        </p:grpSpPr>
        <p:sp>
          <p:nvSpPr>
            <p:cNvPr id="38973" name="Rectangle 27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74" name="AutoShape 28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75" name="Rectangle 29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76" name="Line 30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7" name="Line 31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8" name="Line 32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9" name="Line 33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0" name="AutoShape 34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81" name="Line 35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82" name="AutoShape 36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38918" name="Group 37"/>
          <p:cNvGrpSpPr>
            <a:grpSpLocks/>
          </p:cNvGrpSpPr>
          <p:nvPr/>
        </p:nvGrpSpPr>
        <p:grpSpPr bwMode="auto">
          <a:xfrm>
            <a:off x="7326313" y="2819400"/>
            <a:ext cx="519112" cy="487363"/>
            <a:chOff x="5374" y="2544"/>
            <a:chExt cx="286" cy="188"/>
          </a:xfrm>
        </p:grpSpPr>
        <p:sp>
          <p:nvSpPr>
            <p:cNvPr id="38963" name="Rectangle 38"/>
            <p:cNvSpPr>
              <a:spLocks noChangeArrowheads="1"/>
            </p:cNvSpPr>
            <p:nvPr/>
          </p:nvSpPr>
          <p:spPr bwMode="auto">
            <a:xfrm>
              <a:off x="5447" y="2591"/>
              <a:ext cx="211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64" name="AutoShape 39"/>
            <p:cNvSpPr>
              <a:spLocks noChangeArrowheads="1"/>
            </p:cNvSpPr>
            <p:nvPr/>
          </p:nvSpPr>
          <p:spPr bwMode="auto">
            <a:xfrm>
              <a:off x="5374" y="2672"/>
              <a:ext cx="286" cy="60"/>
            </a:xfrm>
            <a:prstGeom prst="parallelogram">
              <a:avLst>
                <a:gd name="adj" fmla="val 11914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65" name="Rectangle 40"/>
            <p:cNvSpPr>
              <a:spLocks noChangeArrowheads="1"/>
            </p:cNvSpPr>
            <p:nvPr/>
          </p:nvSpPr>
          <p:spPr bwMode="auto">
            <a:xfrm>
              <a:off x="5483" y="2600"/>
              <a:ext cx="142" cy="6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66" name="Line 41"/>
            <p:cNvSpPr>
              <a:spLocks noChangeShapeType="1"/>
            </p:cNvSpPr>
            <p:nvPr/>
          </p:nvSpPr>
          <p:spPr bwMode="auto">
            <a:xfrm>
              <a:off x="5456" y="2683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7" name="Line 42"/>
            <p:cNvSpPr>
              <a:spLocks noChangeShapeType="1"/>
            </p:cNvSpPr>
            <p:nvPr/>
          </p:nvSpPr>
          <p:spPr bwMode="auto">
            <a:xfrm>
              <a:off x="5431" y="2707"/>
              <a:ext cx="1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8" name="Line 43"/>
            <p:cNvSpPr>
              <a:spLocks noChangeShapeType="1"/>
            </p:cNvSpPr>
            <p:nvPr/>
          </p:nvSpPr>
          <p:spPr bwMode="auto">
            <a:xfrm flipH="1">
              <a:off x="5427" y="2683"/>
              <a:ext cx="27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9" name="Line 44"/>
            <p:cNvSpPr>
              <a:spLocks noChangeShapeType="1"/>
            </p:cNvSpPr>
            <p:nvPr/>
          </p:nvSpPr>
          <p:spPr bwMode="auto">
            <a:xfrm flipH="1">
              <a:off x="5604" y="2683"/>
              <a:ext cx="3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0" name="AutoShape 45"/>
            <p:cNvSpPr>
              <a:spLocks noChangeArrowheads="1"/>
            </p:cNvSpPr>
            <p:nvPr/>
          </p:nvSpPr>
          <p:spPr bwMode="auto">
            <a:xfrm>
              <a:off x="5483" y="2719"/>
              <a:ext cx="43" cy="13"/>
            </a:xfrm>
            <a:prstGeom prst="parallelogram">
              <a:avLst>
                <a:gd name="adj" fmla="val 8267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71" name="Line 46"/>
            <p:cNvSpPr>
              <a:spLocks noChangeShapeType="1"/>
            </p:cNvSpPr>
            <p:nvPr/>
          </p:nvSpPr>
          <p:spPr bwMode="auto">
            <a:xfrm flipV="1">
              <a:off x="5467" y="2544"/>
              <a:ext cx="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72" name="AutoShape 47"/>
            <p:cNvSpPr>
              <a:spLocks noChangeArrowheads="1"/>
            </p:cNvSpPr>
            <p:nvPr/>
          </p:nvSpPr>
          <p:spPr bwMode="auto">
            <a:xfrm rot="10800000" flipH="1">
              <a:off x="5444" y="2548"/>
              <a:ext cx="44" cy="24"/>
            </a:xfrm>
            <a:prstGeom prst="triangle">
              <a:avLst>
                <a:gd name="adj" fmla="val 49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38919" name="Freeform 48"/>
          <p:cNvSpPr>
            <a:spLocks/>
          </p:cNvSpPr>
          <p:nvPr/>
        </p:nvSpPr>
        <p:spPr bwMode="auto">
          <a:xfrm>
            <a:off x="6051550" y="2667000"/>
            <a:ext cx="349250" cy="373063"/>
          </a:xfrm>
          <a:custGeom>
            <a:avLst/>
            <a:gdLst>
              <a:gd name="T0" fmla="*/ 2147483647 w 192"/>
              <a:gd name="T1" fmla="*/ 0 h 144"/>
              <a:gd name="T2" fmla="*/ 2147483647 w 192"/>
              <a:gd name="T3" fmla="*/ 2147483647 h 144"/>
              <a:gd name="T4" fmla="*/ 2147483647 w 192"/>
              <a:gd name="T5" fmla="*/ 2147483647 h 144"/>
              <a:gd name="T6" fmla="*/ 0 w 192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192" y="0"/>
                </a:moveTo>
                <a:cubicBezTo>
                  <a:pt x="124" y="16"/>
                  <a:pt x="56" y="32"/>
                  <a:pt x="48" y="48"/>
                </a:cubicBezTo>
                <a:cubicBezTo>
                  <a:pt x="40" y="64"/>
                  <a:pt x="152" y="80"/>
                  <a:pt x="144" y="96"/>
                </a:cubicBezTo>
                <a:cubicBezTo>
                  <a:pt x="136" y="112"/>
                  <a:pt x="68" y="128"/>
                  <a:pt x="0" y="14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0" name="Freeform 49"/>
          <p:cNvSpPr>
            <a:spLocks/>
          </p:cNvSpPr>
          <p:nvPr/>
        </p:nvSpPr>
        <p:spPr bwMode="auto">
          <a:xfrm>
            <a:off x="5943600" y="3429000"/>
            <a:ext cx="533400" cy="268288"/>
          </a:xfrm>
          <a:custGeom>
            <a:avLst/>
            <a:gdLst>
              <a:gd name="T0" fmla="*/ 0 w 192"/>
              <a:gd name="T1" fmla="*/ 0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0"/>
                </a:moveTo>
                <a:cubicBezTo>
                  <a:pt x="40" y="68"/>
                  <a:pt x="80" y="136"/>
                  <a:pt x="96" y="144"/>
                </a:cubicBezTo>
                <a:cubicBezTo>
                  <a:pt x="112" y="152"/>
                  <a:pt x="80" y="40"/>
                  <a:pt x="96" y="48"/>
                </a:cubicBezTo>
                <a:cubicBezTo>
                  <a:pt x="112" y="56"/>
                  <a:pt x="152" y="124"/>
                  <a:pt x="192" y="192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1" name="Freeform 50"/>
          <p:cNvSpPr>
            <a:spLocks/>
          </p:cNvSpPr>
          <p:nvPr/>
        </p:nvSpPr>
        <p:spPr bwMode="auto">
          <a:xfrm>
            <a:off x="6591300" y="2743200"/>
            <a:ext cx="203200" cy="995363"/>
          </a:xfrm>
          <a:custGeom>
            <a:avLst/>
            <a:gdLst>
              <a:gd name="T0" fmla="*/ 2147483647 w 112"/>
              <a:gd name="T1" fmla="*/ 0 h 384"/>
              <a:gd name="T2" fmla="*/ 2147483647 w 112"/>
              <a:gd name="T3" fmla="*/ 2147483647 h 384"/>
              <a:gd name="T4" fmla="*/ 2147483647 w 112"/>
              <a:gd name="T5" fmla="*/ 2147483647 h 384"/>
              <a:gd name="T6" fmla="*/ 2147483647 w 112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384"/>
              <a:gd name="T14" fmla="*/ 112 w 11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384">
                <a:moveTo>
                  <a:pt x="56" y="0"/>
                </a:moveTo>
                <a:cubicBezTo>
                  <a:pt x="28" y="108"/>
                  <a:pt x="0" y="216"/>
                  <a:pt x="8" y="240"/>
                </a:cubicBezTo>
                <a:cubicBezTo>
                  <a:pt x="16" y="264"/>
                  <a:pt x="96" y="120"/>
                  <a:pt x="104" y="144"/>
                </a:cubicBezTo>
                <a:cubicBezTo>
                  <a:pt x="112" y="168"/>
                  <a:pt x="64" y="352"/>
                  <a:pt x="56" y="38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2" name="Freeform 51"/>
          <p:cNvSpPr>
            <a:spLocks/>
          </p:cNvSpPr>
          <p:nvPr/>
        </p:nvSpPr>
        <p:spPr bwMode="auto">
          <a:xfrm>
            <a:off x="6965950" y="3200400"/>
            <a:ext cx="349250" cy="496888"/>
          </a:xfrm>
          <a:custGeom>
            <a:avLst/>
            <a:gdLst>
              <a:gd name="T0" fmla="*/ 2147483647 w 192"/>
              <a:gd name="T1" fmla="*/ 0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0 w 19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192" y="0"/>
                </a:moveTo>
                <a:cubicBezTo>
                  <a:pt x="124" y="40"/>
                  <a:pt x="56" y="80"/>
                  <a:pt x="48" y="96"/>
                </a:cubicBezTo>
                <a:cubicBezTo>
                  <a:pt x="40" y="112"/>
                  <a:pt x="152" y="80"/>
                  <a:pt x="144" y="96"/>
                </a:cubicBezTo>
                <a:cubicBezTo>
                  <a:pt x="136" y="112"/>
                  <a:pt x="68" y="152"/>
                  <a:pt x="0" y="192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3" name="Text Box 52"/>
          <p:cNvSpPr txBox="1">
            <a:spLocks noChangeArrowheads="1"/>
          </p:cNvSpPr>
          <p:nvPr/>
        </p:nvSpPr>
        <p:spPr bwMode="auto">
          <a:xfrm>
            <a:off x="7086600" y="2362200"/>
            <a:ext cx="64135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/>
              <a:t>WLAN</a:t>
            </a:r>
          </a:p>
        </p:txBody>
      </p:sp>
      <p:sp>
        <p:nvSpPr>
          <p:cNvPr id="38924" name="Oval 53"/>
          <p:cNvSpPr>
            <a:spLocks noChangeArrowheads="1"/>
          </p:cNvSpPr>
          <p:nvPr/>
        </p:nvSpPr>
        <p:spPr bwMode="auto">
          <a:xfrm>
            <a:off x="5257800" y="2057400"/>
            <a:ext cx="2787650" cy="2362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zh-TW"/>
          </a:p>
        </p:txBody>
      </p:sp>
      <p:grpSp>
        <p:nvGrpSpPr>
          <p:cNvPr id="38925" name="Group 54"/>
          <p:cNvGrpSpPr>
            <a:grpSpLocks/>
          </p:cNvGrpSpPr>
          <p:nvPr/>
        </p:nvGrpSpPr>
        <p:grpSpPr bwMode="auto">
          <a:xfrm>
            <a:off x="2133600" y="2590800"/>
            <a:ext cx="304800" cy="914400"/>
            <a:chOff x="4972" y="1440"/>
            <a:chExt cx="343" cy="1965"/>
          </a:xfrm>
        </p:grpSpPr>
        <p:sp>
          <p:nvSpPr>
            <p:cNvPr id="38932" name="Rectangle 55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33" name="Freeform 56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4" name="Freeform 57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5" name="Freeform 58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6" name="Freeform 59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7" name="Freeform 60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8" name="Freeform 61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9" name="Freeform 62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0" name="Freeform 63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1" name="Freeform 64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2" name="Freeform 65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3" name="Freeform 66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4" name="Freeform 67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5" name="Freeform 68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6" name="Freeform 69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7" name="Freeform 70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8" name="Freeform 71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9" name="Freeform 72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0" name="Freeform 73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1" name="Freeform 74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2" name="Freeform 75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3" name="Freeform 76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4" name="Freeform 77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5" name="Freeform 78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6" name="Freeform 79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7" name="Freeform 80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8" name="Freeform 81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59" name="Freeform 82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60" name="Freeform 83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61" name="Rectangle 84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8962" name="Rectangle 85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38926" name="Freeform 86"/>
          <p:cNvSpPr>
            <a:spLocks/>
          </p:cNvSpPr>
          <p:nvPr/>
        </p:nvSpPr>
        <p:spPr bwMode="auto">
          <a:xfrm>
            <a:off x="1371600" y="33528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7" name="Freeform 87"/>
          <p:cNvSpPr>
            <a:spLocks/>
          </p:cNvSpPr>
          <p:nvPr/>
        </p:nvSpPr>
        <p:spPr bwMode="auto">
          <a:xfrm>
            <a:off x="2667000" y="2819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8928" name="Picture 88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1379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89" descr="TN0056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47800"/>
            <a:ext cx="159226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0" name="Text Box 90"/>
          <p:cNvSpPr txBox="1">
            <a:spLocks noChangeArrowheads="1"/>
          </p:cNvSpPr>
          <p:nvPr/>
        </p:nvSpPr>
        <p:spPr bwMode="auto">
          <a:xfrm>
            <a:off x="533400" y="5181600"/>
            <a:ext cx="34623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Base-station</a:t>
            </a:r>
          </a:p>
          <a:p>
            <a:r>
              <a:rPr lang="en-US" altLang="zh-TW"/>
              <a:t>(infrastructure-centralized)</a:t>
            </a:r>
          </a:p>
        </p:txBody>
      </p:sp>
      <p:sp>
        <p:nvSpPr>
          <p:cNvPr id="38931" name="Text Box 91"/>
          <p:cNvSpPr txBox="1">
            <a:spLocks noChangeArrowheads="1"/>
          </p:cNvSpPr>
          <p:nvPr/>
        </p:nvSpPr>
        <p:spPr bwMode="auto">
          <a:xfrm>
            <a:off x="4876800" y="4800600"/>
            <a:ext cx="36845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Peer-to-Peer</a:t>
            </a:r>
          </a:p>
          <a:p>
            <a:r>
              <a:rPr lang="en-US" altLang="zh-TW"/>
              <a:t>(ad hoc network-</a:t>
            </a:r>
          </a:p>
          <a:p>
            <a:r>
              <a:rPr lang="en-US" altLang="zh-TW"/>
              <a:t>Fully-connected vs multihop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Approaches to Wireless Multiple Access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590800" y="1219200"/>
            <a:ext cx="3671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Sharing of Time-Frequency Space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 flipH="1">
            <a:off x="1524000" y="1828800"/>
            <a:ext cx="26670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4343400" y="1828800"/>
            <a:ext cx="2667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81000" y="2971800"/>
            <a:ext cx="2844800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Static (Fixed) Assignment</a:t>
            </a:r>
            <a:endParaRPr lang="en-US" altLang="zh-TW" sz="1400"/>
          </a:p>
          <a:p>
            <a:r>
              <a:rPr lang="en-US" altLang="zh-TW" sz="1400"/>
              <a:t>e.g. Time Division &amp;</a:t>
            </a:r>
          </a:p>
          <a:p>
            <a:r>
              <a:rPr lang="en-US" altLang="zh-TW" sz="1400"/>
              <a:t>      Frequency Division</a:t>
            </a:r>
          </a:p>
          <a:p>
            <a:r>
              <a:rPr lang="en-US" altLang="zh-TW" sz="2000">
                <a:solidFill>
                  <a:schemeClr val="hlink"/>
                </a:solidFill>
              </a:rPr>
              <a:t>“Connection Oriented”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4648200" y="1828800"/>
            <a:ext cx="3625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Slotted-time vs Non-Slotted Time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5562600" y="2743200"/>
            <a:ext cx="298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Demand-based Assignment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H="1">
            <a:off x="5715000" y="31242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4191000" y="3505200"/>
            <a:ext cx="1973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Contention-based</a:t>
            </a:r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7162800" y="31242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48" name="Text Box 13"/>
          <p:cNvSpPr txBox="1">
            <a:spLocks noChangeArrowheads="1"/>
          </p:cNvSpPr>
          <p:nvPr/>
        </p:nvSpPr>
        <p:spPr bwMode="auto">
          <a:xfrm>
            <a:off x="7239000" y="3581400"/>
            <a:ext cx="17160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Conflict-free</a:t>
            </a:r>
            <a:endParaRPr lang="en-US" altLang="zh-TW" sz="1400"/>
          </a:p>
          <a:p>
            <a:r>
              <a:rPr lang="en-US" altLang="zh-TW" sz="1400"/>
              <a:t>e.g. Token-passing &amp;</a:t>
            </a:r>
          </a:p>
          <a:p>
            <a:r>
              <a:rPr lang="en-US" altLang="zh-TW" sz="1400"/>
              <a:t>Polling</a:t>
            </a:r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 flipH="1">
            <a:off x="3505200" y="3886200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0" name="Text Box 15"/>
          <p:cNvSpPr txBox="1">
            <a:spLocks noChangeArrowheads="1"/>
          </p:cNvSpPr>
          <p:nvPr/>
        </p:nvSpPr>
        <p:spPr bwMode="auto">
          <a:xfrm>
            <a:off x="1981200" y="4648200"/>
            <a:ext cx="18272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Random Access</a:t>
            </a:r>
          </a:p>
          <a:p>
            <a:r>
              <a:rPr lang="en-US" altLang="zh-TW" sz="1400"/>
              <a:t>e.g. ALOHA, PRMA</a:t>
            </a:r>
          </a:p>
          <a:p>
            <a:r>
              <a:rPr lang="en-US" altLang="zh-TW" sz="1400"/>
              <a:t>Carrier-Sensing</a:t>
            </a:r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5029200" y="3886200"/>
            <a:ext cx="10668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4419600" y="4648200"/>
            <a:ext cx="20240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Scheduled Access</a:t>
            </a:r>
          </a:p>
          <a:p>
            <a:r>
              <a:rPr lang="en-US" altLang="zh-TW" sz="1400"/>
              <a:t>e.g. DQRUM</a:t>
            </a:r>
          </a:p>
        </p:txBody>
      </p:sp>
      <p:sp>
        <p:nvSpPr>
          <p:cNvPr id="39953" name="Text Box 18"/>
          <p:cNvSpPr txBox="1">
            <a:spLocks noChangeArrowheads="1"/>
          </p:cNvSpPr>
          <p:nvPr/>
        </p:nvSpPr>
        <p:spPr bwMode="auto">
          <a:xfrm>
            <a:off x="5562600" y="5791200"/>
            <a:ext cx="2974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Controlled Random Access</a:t>
            </a:r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 flipH="1" flipV="1">
            <a:off x="6172200" y="5105400"/>
            <a:ext cx="53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 flipV="1">
            <a:off x="7162800" y="4572000"/>
            <a:ext cx="533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3657600" y="5715000"/>
            <a:ext cx="1924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chemeClr val="hlink"/>
                </a:solidFill>
              </a:rPr>
              <a:t>“Packet 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Frequency Division &amp; Time Division Duplexing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Frequency Division Duplexing (FDD)</a:t>
            </a:r>
            <a:endParaRPr lang="en-US" altLang="zh-TW" sz="1400" smtClean="0"/>
          </a:p>
          <a:p>
            <a:pPr lvl="1"/>
            <a:r>
              <a:rPr lang="en-US" altLang="zh-TW" sz="1600" smtClean="0"/>
              <a:t>Two distinct frequency at the same time for the two directions</a:t>
            </a:r>
          </a:p>
          <a:p>
            <a:pPr lvl="1"/>
            <a:r>
              <a:rPr lang="en-US" altLang="zh-TW" sz="1600" smtClean="0"/>
              <a:t>Frequency separation must be coordinated to allow cheap RF technology</a:t>
            </a:r>
          </a:p>
          <a:p>
            <a:pPr lvl="1"/>
            <a:r>
              <a:rPr lang="en-US" altLang="zh-TW" sz="1600" smtClean="0"/>
              <a:t>Coodination with out-of-band users between the two bands</a:t>
            </a:r>
          </a:p>
          <a:p>
            <a:pPr lvl="1"/>
            <a:r>
              <a:rPr lang="en-US" altLang="zh-TW" sz="1600" smtClean="0"/>
              <a:t>Geared towards providing individual frequencies for each user</a:t>
            </a:r>
          </a:p>
          <a:p>
            <a:endParaRPr lang="en-US" altLang="zh-TW" sz="1800" smtClean="0"/>
          </a:p>
          <a:p>
            <a:endParaRPr lang="en-US" altLang="zh-TW" sz="1800" smtClean="0"/>
          </a:p>
          <a:p>
            <a:r>
              <a:rPr lang="en-US" altLang="zh-TW" sz="1800" smtClean="0"/>
              <a:t>Time Division Duplexing (TDD)</a:t>
            </a:r>
            <a:endParaRPr lang="en-US" altLang="zh-TW" sz="1400" smtClean="0"/>
          </a:p>
          <a:p>
            <a:pPr lvl="1"/>
            <a:r>
              <a:rPr lang="en-US" altLang="zh-TW" sz="1600" smtClean="0"/>
              <a:t>Two distinct sets of time slots on the same frequency for the two directions</a:t>
            </a:r>
          </a:p>
          <a:p>
            <a:pPr lvl="1"/>
            <a:r>
              <a:rPr lang="en-US" altLang="zh-TW" sz="1600" smtClean="0"/>
              <a:t>Time latency because only quasi-duplex</a:t>
            </a:r>
          </a:p>
          <a:p>
            <a:pPr lvl="1"/>
            <a:r>
              <a:rPr lang="en-US" altLang="zh-TW" sz="1600" smtClean="0"/>
              <a:t>No need for RF duplexer</a:t>
            </a:r>
          </a:p>
          <a:p>
            <a:pPr lvl="1">
              <a:buFontTx/>
              <a:buNone/>
            </a:pPr>
            <a:endParaRPr lang="en-US" altLang="zh-TW" sz="1600" smtClean="0"/>
          </a:p>
          <a:p>
            <a:pPr lvl="1">
              <a:buFontTx/>
              <a:buNone/>
            </a:pPr>
            <a:endParaRPr lang="en-US" altLang="zh-TW" sz="1800" smtClean="0"/>
          </a:p>
          <a:p>
            <a:pPr lvl="1">
              <a:buFontTx/>
              <a:buNone/>
            </a:pPr>
            <a:endParaRPr lang="en-US" altLang="zh-TW" sz="1800" smtClean="0"/>
          </a:p>
          <a:p>
            <a:pPr>
              <a:buFont typeface="Wingdings" pitchFamily="2" charset="2"/>
              <a:buNone/>
            </a:pPr>
            <a:endParaRPr lang="en-US" altLang="zh-TW" sz="1800" smtClean="0"/>
          </a:p>
        </p:txBody>
      </p:sp>
      <p:sp>
        <p:nvSpPr>
          <p:cNvPr id="40964" name="Line 2053"/>
          <p:cNvSpPr>
            <a:spLocks noChangeShapeType="1"/>
          </p:cNvSpPr>
          <p:nvPr/>
        </p:nvSpPr>
        <p:spPr bwMode="auto">
          <a:xfrm>
            <a:off x="1600200" y="35814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5" name="Rectangle 2055"/>
          <p:cNvSpPr>
            <a:spLocks noChangeArrowheads="1"/>
          </p:cNvSpPr>
          <p:nvPr/>
        </p:nvSpPr>
        <p:spPr bwMode="auto">
          <a:xfrm>
            <a:off x="2362200" y="30480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Forward</a:t>
            </a:r>
          </a:p>
          <a:p>
            <a:pPr algn="ctr"/>
            <a:r>
              <a:rPr lang="en-US" altLang="zh-TW" sz="1400"/>
              <a:t>Channel</a:t>
            </a:r>
          </a:p>
        </p:txBody>
      </p:sp>
      <p:sp>
        <p:nvSpPr>
          <p:cNvPr id="40966" name="Rectangle 2056"/>
          <p:cNvSpPr>
            <a:spLocks noChangeArrowheads="1"/>
          </p:cNvSpPr>
          <p:nvPr/>
        </p:nvSpPr>
        <p:spPr bwMode="auto">
          <a:xfrm>
            <a:off x="4800600" y="30480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Reverse</a:t>
            </a:r>
          </a:p>
          <a:p>
            <a:pPr algn="ctr"/>
            <a:r>
              <a:rPr lang="en-US" altLang="zh-TW" sz="1400"/>
              <a:t>Channel</a:t>
            </a:r>
          </a:p>
        </p:txBody>
      </p:sp>
      <p:sp>
        <p:nvSpPr>
          <p:cNvPr id="40967" name="Text Box 2057"/>
          <p:cNvSpPr txBox="1">
            <a:spLocks noChangeArrowheads="1"/>
          </p:cNvSpPr>
          <p:nvPr/>
        </p:nvSpPr>
        <p:spPr bwMode="auto">
          <a:xfrm>
            <a:off x="7299325" y="3317875"/>
            <a:ext cx="1401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frequency</a:t>
            </a:r>
          </a:p>
        </p:txBody>
      </p:sp>
      <p:sp>
        <p:nvSpPr>
          <p:cNvPr id="40968" name="Line 2058"/>
          <p:cNvSpPr>
            <a:spLocks noChangeShapeType="1"/>
          </p:cNvSpPr>
          <p:nvPr/>
        </p:nvSpPr>
        <p:spPr bwMode="auto">
          <a:xfrm>
            <a:off x="1600200" y="5791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9" name="Rectangle 2059"/>
          <p:cNvSpPr>
            <a:spLocks noChangeArrowheads="1"/>
          </p:cNvSpPr>
          <p:nvPr/>
        </p:nvSpPr>
        <p:spPr bwMode="auto">
          <a:xfrm>
            <a:off x="2362200" y="52578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Forward</a:t>
            </a:r>
          </a:p>
          <a:p>
            <a:pPr algn="ctr"/>
            <a:r>
              <a:rPr lang="en-US" altLang="zh-TW" sz="1400"/>
              <a:t>Channel</a:t>
            </a:r>
          </a:p>
        </p:txBody>
      </p:sp>
      <p:sp>
        <p:nvSpPr>
          <p:cNvPr id="40970" name="Rectangle 2060"/>
          <p:cNvSpPr>
            <a:spLocks noChangeArrowheads="1"/>
          </p:cNvSpPr>
          <p:nvPr/>
        </p:nvSpPr>
        <p:spPr bwMode="auto">
          <a:xfrm>
            <a:off x="4800600" y="5257800"/>
            <a:ext cx="1066800" cy="5334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Reverse</a:t>
            </a:r>
          </a:p>
          <a:p>
            <a:pPr algn="ctr"/>
            <a:r>
              <a:rPr lang="en-US" altLang="zh-TW" sz="1400"/>
              <a:t>Channel</a:t>
            </a:r>
          </a:p>
        </p:txBody>
      </p:sp>
      <p:sp>
        <p:nvSpPr>
          <p:cNvPr id="40971" name="Text Box 2061"/>
          <p:cNvSpPr txBox="1">
            <a:spLocks noChangeArrowheads="1"/>
          </p:cNvSpPr>
          <p:nvPr/>
        </p:nvSpPr>
        <p:spPr bwMode="auto">
          <a:xfrm>
            <a:off x="7299325" y="5527675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Frequency Division Multiple Access (FDMA)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Assign different frequency bands to individual users or circuits</a:t>
            </a:r>
          </a:p>
          <a:p>
            <a:pPr lvl="1"/>
            <a:r>
              <a:rPr lang="en-US" altLang="zh-TW" sz="1600" smtClean="0"/>
              <a:t>Frequency band (“channel”) assigned on demand to users who request service</a:t>
            </a:r>
          </a:p>
          <a:p>
            <a:pPr lvl="1"/>
            <a:r>
              <a:rPr lang="en-US" altLang="zh-TW" sz="1600" smtClean="0"/>
              <a:t>No sharing of the frequency bands: idle if not used</a:t>
            </a:r>
          </a:p>
          <a:p>
            <a:pPr lvl="1"/>
            <a:r>
              <a:rPr lang="en-US" altLang="zh-TW" sz="1600" smtClean="0"/>
              <a:t>Usually available spectrum divided into number of “narrowband” channels</a:t>
            </a:r>
          </a:p>
          <a:p>
            <a:pPr lvl="2"/>
            <a:r>
              <a:rPr lang="en-US" altLang="zh-TW" sz="1400" smtClean="0"/>
              <a:t>Symbol time &gt;&gt; average delay spread, little or no equalization required</a:t>
            </a:r>
          </a:p>
          <a:p>
            <a:pPr lvl="1"/>
            <a:r>
              <a:rPr lang="en-US" altLang="zh-TW" sz="1600" smtClean="0"/>
              <a:t>Continuous transmission implies no framing or synchronization bits needed</a:t>
            </a:r>
          </a:p>
          <a:p>
            <a:pPr lvl="1"/>
            <a:r>
              <a:rPr lang="en-US" altLang="zh-TW" sz="1600" smtClean="0"/>
              <a:t>Tight RF filtering to minimize adjacent band interference</a:t>
            </a:r>
          </a:p>
          <a:p>
            <a:pPr lvl="1"/>
            <a:r>
              <a:rPr lang="en-US" altLang="zh-TW" sz="1600" smtClean="0"/>
              <a:t>Costly bandpass filers at basestation to eliminate spurious radiation</a:t>
            </a:r>
          </a:p>
          <a:p>
            <a:pPr lvl="1"/>
            <a:r>
              <a:rPr lang="en-US" altLang="zh-TW" sz="1600" smtClean="0"/>
              <a:t>Usually combined with FDD for duplexing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962400" y="6096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3962400" y="40386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962400" y="44958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429000" y="4495800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/>
              <a:t>Frequency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2057400" y="4267200"/>
            <a:ext cx="304800" cy="914400"/>
            <a:chOff x="4972" y="1440"/>
            <a:chExt cx="343" cy="1965"/>
          </a:xfrm>
        </p:grpSpPr>
        <p:sp>
          <p:nvSpPr>
            <p:cNvPr id="42010" name="Rectangle 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2011" name="Freeform 1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2" name="Freeform 1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3" name="Freeform 1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4" name="Freeform 1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5" name="Freeform 1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6" name="Freeform 1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7" name="Freeform 1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8" name="Freeform 1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19" name="Freeform 1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0" name="Freeform 1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1" name="Freeform 2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2" name="Freeform 2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3" name="Freeform 2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4" name="Freeform 2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5" name="Freeform 2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6" name="Freeform 2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7" name="Freeform 2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8" name="Freeform 2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29" name="Freeform 2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0" name="Freeform 2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1" name="Freeform 3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2" name="Freeform 3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3" name="Freeform 3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4" name="Freeform 3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5" name="Freeform 3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6" name="Freeform 3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7" name="Freeform 3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8" name="Freeform 3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039" name="Rectangle 3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2040" name="Rectangle 3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pic>
        <p:nvPicPr>
          <p:cNvPr id="41993" name="Picture 42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3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67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Line 44"/>
          <p:cNvSpPr>
            <a:spLocks noChangeShapeType="1"/>
          </p:cNvSpPr>
          <p:nvPr/>
        </p:nvSpPr>
        <p:spPr bwMode="auto">
          <a:xfrm flipV="1">
            <a:off x="1219200" y="4800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6" name="Line 45"/>
          <p:cNvSpPr>
            <a:spLocks noChangeShapeType="1"/>
          </p:cNvSpPr>
          <p:nvPr/>
        </p:nvSpPr>
        <p:spPr bwMode="auto">
          <a:xfrm flipH="1">
            <a:off x="1295400" y="5105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7" name="Line 46"/>
          <p:cNvSpPr>
            <a:spLocks noChangeShapeType="1"/>
          </p:cNvSpPr>
          <p:nvPr/>
        </p:nvSpPr>
        <p:spPr bwMode="auto">
          <a:xfrm>
            <a:off x="2514600" y="4953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8" name="Line 47"/>
          <p:cNvSpPr>
            <a:spLocks noChangeShapeType="1"/>
          </p:cNvSpPr>
          <p:nvPr/>
        </p:nvSpPr>
        <p:spPr bwMode="auto">
          <a:xfrm flipH="1" flipV="1">
            <a:off x="24384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999" name="Line 48"/>
          <p:cNvSpPr>
            <a:spLocks noChangeShapeType="1"/>
          </p:cNvSpPr>
          <p:nvPr/>
        </p:nvSpPr>
        <p:spPr bwMode="auto">
          <a:xfrm>
            <a:off x="3962400" y="47244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0" name="Line 49"/>
          <p:cNvSpPr>
            <a:spLocks noChangeShapeType="1"/>
          </p:cNvSpPr>
          <p:nvPr/>
        </p:nvSpPr>
        <p:spPr bwMode="auto">
          <a:xfrm>
            <a:off x="3962400" y="48768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1" name="Line 50"/>
          <p:cNvSpPr>
            <a:spLocks noChangeShapeType="1"/>
          </p:cNvSpPr>
          <p:nvPr/>
        </p:nvSpPr>
        <p:spPr bwMode="auto">
          <a:xfrm>
            <a:off x="3962400" y="52578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2" name="Line 51"/>
          <p:cNvSpPr>
            <a:spLocks noChangeShapeType="1"/>
          </p:cNvSpPr>
          <p:nvPr/>
        </p:nvSpPr>
        <p:spPr bwMode="auto">
          <a:xfrm>
            <a:off x="3962400" y="5410200"/>
            <a:ext cx="43434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003" name="Text Box 52"/>
          <p:cNvSpPr txBox="1">
            <a:spLocks noChangeArrowheads="1"/>
          </p:cNvSpPr>
          <p:nvPr/>
        </p:nvSpPr>
        <p:spPr bwMode="auto">
          <a:xfrm>
            <a:off x="8305800" y="50292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2</a:t>
            </a:r>
          </a:p>
        </p:txBody>
      </p:sp>
      <p:sp>
        <p:nvSpPr>
          <p:cNvPr id="42004" name="Text Box 53"/>
          <p:cNvSpPr txBox="1">
            <a:spLocks noChangeArrowheads="1"/>
          </p:cNvSpPr>
          <p:nvPr/>
        </p:nvSpPr>
        <p:spPr bwMode="auto">
          <a:xfrm>
            <a:off x="1143000" y="47244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2</a:t>
            </a:r>
          </a:p>
        </p:txBody>
      </p:sp>
      <p:sp>
        <p:nvSpPr>
          <p:cNvPr id="42005" name="Text Box 54"/>
          <p:cNvSpPr txBox="1">
            <a:spLocks noChangeArrowheads="1"/>
          </p:cNvSpPr>
          <p:nvPr/>
        </p:nvSpPr>
        <p:spPr bwMode="auto">
          <a:xfrm>
            <a:off x="8305800" y="52578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1</a:t>
            </a:r>
          </a:p>
        </p:txBody>
      </p:sp>
      <p:sp>
        <p:nvSpPr>
          <p:cNvPr id="42006" name="Text Box 55"/>
          <p:cNvSpPr txBox="1">
            <a:spLocks noChangeArrowheads="1"/>
          </p:cNvSpPr>
          <p:nvPr/>
        </p:nvSpPr>
        <p:spPr bwMode="auto">
          <a:xfrm>
            <a:off x="2209800" y="5562600"/>
            <a:ext cx="336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1</a:t>
            </a:r>
          </a:p>
        </p:txBody>
      </p:sp>
      <p:sp>
        <p:nvSpPr>
          <p:cNvPr id="42007" name="Text Box 56"/>
          <p:cNvSpPr txBox="1">
            <a:spLocks noChangeArrowheads="1"/>
          </p:cNvSpPr>
          <p:nvPr/>
        </p:nvSpPr>
        <p:spPr bwMode="auto">
          <a:xfrm>
            <a:off x="2743200" y="48768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1</a:t>
            </a:r>
            <a:r>
              <a:rPr lang="en-US" altLang="zh-TW" sz="1800" baseline="30000"/>
              <a:t>1</a:t>
            </a:r>
            <a:endParaRPr lang="en-US" altLang="zh-TW" sz="1800" baseline="-25000"/>
          </a:p>
        </p:txBody>
      </p:sp>
      <p:sp>
        <p:nvSpPr>
          <p:cNvPr id="42008" name="Text Box 57"/>
          <p:cNvSpPr txBox="1">
            <a:spLocks noChangeArrowheads="1"/>
          </p:cNvSpPr>
          <p:nvPr/>
        </p:nvSpPr>
        <p:spPr bwMode="auto">
          <a:xfrm>
            <a:off x="8305800" y="44958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1</a:t>
            </a:r>
            <a:r>
              <a:rPr lang="en-US" altLang="zh-TW" sz="1800" baseline="30000"/>
              <a:t>1</a:t>
            </a:r>
            <a:endParaRPr lang="en-US" altLang="zh-TW" sz="1800" baseline="-25000"/>
          </a:p>
        </p:txBody>
      </p:sp>
      <p:sp>
        <p:nvSpPr>
          <p:cNvPr id="42009" name="Text Box 58"/>
          <p:cNvSpPr txBox="1">
            <a:spLocks noChangeArrowheads="1"/>
          </p:cNvSpPr>
          <p:nvPr/>
        </p:nvSpPr>
        <p:spPr bwMode="auto">
          <a:xfrm>
            <a:off x="1371600" y="5562600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f</a:t>
            </a:r>
            <a:r>
              <a:rPr lang="en-US" altLang="zh-TW" sz="1800" baseline="-25000"/>
              <a:t>2</a:t>
            </a:r>
            <a:r>
              <a:rPr lang="en-US" altLang="zh-TW" sz="1800" baseline="30000"/>
              <a:t>1</a:t>
            </a:r>
            <a:endParaRPr lang="en-US" altLang="zh-TW" sz="18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Example-AMPS Cellular System</a:t>
            </a:r>
          </a:p>
        </p:txBody>
      </p:sp>
      <p:sp>
        <p:nvSpPr>
          <p:cNvPr id="5124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User FDMA/FDD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A channel is a pair of frequency duplexed simplex channels</a:t>
            </a:r>
          </a:p>
          <a:p>
            <a:pPr lvl="1"/>
            <a:r>
              <a:rPr lang="en-US" altLang="zh-TW" sz="1600" smtClean="0"/>
              <a:t>Each simple channel is 30 KHz</a:t>
            </a:r>
          </a:p>
          <a:p>
            <a:pPr lvl="1"/>
            <a:r>
              <a:rPr lang="en-US" altLang="zh-TW" sz="1600" smtClean="0"/>
              <a:t>Simple channels are separated by 45 MHz (allow cheap RF duplexers)</a:t>
            </a:r>
          </a:p>
          <a:p>
            <a:pPr lvl="1"/>
            <a:r>
              <a:rPr lang="en-US" altLang="zh-TW" sz="1600" smtClean="0"/>
              <a:t>Forward link 869-894 MHz, reverse link 824-849 MHz</a:t>
            </a:r>
          </a:p>
          <a:p>
            <a:pPr lvl="1"/>
            <a:r>
              <a:rPr lang="en-US" altLang="zh-TW" sz="1600" smtClean="0"/>
              <a:t>Two carriers per market share the channels</a:t>
            </a:r>
          </a:p>
          <a:p>
            <a:r>
              <a:rPr lang="en-US" altLang="zh-TW" sz="1800" smtClean="0"/>
              <a:t>Number of supported channels in AMPS</a:t>
            </a:r>
          </a:p>
          <a:p>
            <a:pPr lvl="1"/>
            <a:endParaRPr lang="en-US" altLang="zh-TW" sz="1800" smtClean="0"/>
          </a:p>
          <a:p>
            <a:pPr lvl="1"/>
            <a:endParaRPr lang="en-US" altLang="zh-TW" sz="1800" smtClean="0"/>
          </a:p>
          <a:p>
            <a:r>
              <a:rPr lang="en-US" altLang="zh-TW" sz="1800" smtClean="0"/>
              <a:t>Problem: set of active users is not fixed</a:t>
            </a:r>
          </a:p>
          <a:p>
            <a:pPr lvl="1"/>
            <a:r>
              <a:rPr lang="en-US" altLang="zh-TW" sz="1800" smtClean="0"/>
              <a:t>How is the FDMA/FDD allocated to a user who becomes active?</a:t>
            </a:r>
          </a:p>
          <a:p>
            <a:pPr lvl="2"/>
            <a:r>
              <a:rPr lang="en-US" altLang="zh-TW" smtClean="0"/>
              <a:t>Static multiple access is not a complete solution .. Need a separate signalling channel with “demand-access”.</a:t>
            </a:r>
          </a:p>
          <a:p>
            <a:pPr lvl="2"/>
            <a:r>
              <a:rPr lang="en-US" altLang="zh-TW" smtClean="0"/>
              <a:t>Pure FDMA is basically “dead” in the digital world</a:t>
            </a:r>
          </a:p>
        </p:txBody>
      </p:sp>
      <p:graphicFrame>
        <p:nvGraphicFramePr>
          <p:cNvPr id="5122" name="Object 2048"/>
          <p:cNvGraphicFramePr>
            <a:graphicFrameLocks noChangeAspect="1"/>
          </p:cNvGraphicFramePr>
          <p:nvPr/>
        </p:nvGraphicFramePr>
        <p:xfrm>
          <a:off x="3048000" y="3733800"/>
          <a:ext cx="2997200" cy="457200"/>
        </p:xfrm>
        <a:graphic>
          <a:graphicData uri="http://schemas.openxmlformats.org/presentationml/2006/ole">
            <p:oleObj spid="_x0000_s5122" name="Equation" r:id="rId4" imgW="2997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Time Division Multiple Access (TDMA)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Multiple user share frequency band via cyclically repeating “time slots”</a:t>
            </a:r>
          </a:p>
          <a:p>
            <a:pPr lvl="1"/>
            <a:r>
              <a:rPr lang="en-US" altLang="zh-TW" sz="1600" smtClean="0"/>
              <a:t>“channel”==particular time slot reoccurring every frame of N slots</a:t>
            </a:r>
          </a:p>
          <a:p>
            <a:pPr lvl="1"/>
            <a:r>
              <a:rPr lang="en-US" altLang="zh-TW" sz="1600" smtClean="0"/>
              <a:t>Transmission for any user is non-continuous: buffer-and-burst digital data &amp; modulation needed, lower battery consumption</a:t>
            </a:r>
          </a:p>
          <a:p>
            <a:pPr lvl="1"/>
            <a:r>
              <a:rPr lang="en-US" altLang="zh-TW" sz="1600" smtClean="0"/>
              <a:t>Adaptive equalization is usually needed due to high symbol rate</a:t>
            </a:r>
          </a:p>
          <a:p>
            <a:pPr lvl="1"/>
            <a:r>
              <a:rPr lang="en-US" altLang="zh-TW" sz="1600" smtClean="0"/>
              <a:t>Larger overhead-synchronization bits for each data burst, guard bits for variations in propagation delay and delay spread</a:t>
            </a:r>
          </a:p>
          <a:p>
            <a:pPr lvl="1"/>
            <a:r>
              <a:rPr lang="en-US" altLang="zh-TW" sz="1600" smtClean="0"/>
              <a:t>Usually combined with either TDD or FDD for duplexing</a:t>
            </a:r>
          </a:p>
          <a:p>
            <a:pPr lvl="2"/>
            <a:r>
              <a:rPr lang="en-US" altLang="zh-TW" sz="1400" smtClean="0"/>
              <a:t>TDMA/TDD: half the slots in a frame used for uplink, half downlink</a:t>
            </a:r>
          </a:p>
          <a:p>
            <a:pPr lvl="2"/>
            <a:r>
              <a:rPr lang="en-US" altLang="zh-TW" sz="1400" smtClean="0"/>
              <a:t>TDMA/FDD: identical frames, with skew (why), on two frequencies</a:t>
            </a:r>
          </a:p>
        </p:txBody>
      </p:sp>
      <p:sp>
        <p:nvSpPr>
          <p:cNvPr id="43012" name="Line 2052"/>
          <p:cNvSpPr>
            <a:spLocks noChangeShapeType="1"/>
          </p:cNvSpPr>
          <p:nvPr/>
        </p:nvSpPr>
        <p:spPr bwMode="auto">
          <a:xfrm>
            <a:off x="3962400" y="60960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3" name="Line 2053"/>
          <p:cNvSpPr>
            <a:spLocks noChangeShapeType="1"/>
          </p:cNvSpPr>
          <p:nvPr/>
        </p:nvSpPr>
        <p:spPr bwMode="auto">
          <a:xfrm flipV="1">
            <a:off x="3962400" y="40386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4" name="Rectangle 2054"/>
          <p:cNvSpPr>
            <a:spLocks noChangeArrowheads="1"/>
          </p:cNvSpPr>
          <p:nvPr/>
        </p:nvSpPr>
        <p:spPr bwMode="auto">
          <a:xfrm>
            <a:off x="3962400" y="4495800"/>
            <a:ext cx="4343400" cy="11430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CCEC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zh-TW"/>
          </a:p>
        </p:txBody>
      </p:sp>
      <p:sp>
        <p:nvSpPr>
          <p:cNvPr id="43015" name="Text Box 2055"/>
          <p:cNvSpPr txBox="1">
            <a:spLocks noChangeArrowheads="1"/>
          </p:cNvSpPr>
          <p:nvPr/>
        </p:nvSpPr>
        <p:spPr bwMode="auto">
          <a:xfrm>
            <a:off x="3429000" y="4495800"/>
            <a:ext cx="549275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zh-TW"/>
              <a:t>Frequency</a:t>
            </a:r>
          </a:p>
        </p:txBody>
      </p:sp>
      <p:grpSp>
        <p:nvGrpSpPr>
          <p:cNvPr id="43016" name="Group 2056"/>
          <p:cNvGrpSpPr>
            <a:grpSpLocks/>
          </p:cNvGrpSpPr>
          <p:nvPr/>
        </p:nvGrpSpPr>
        <p:grpSpPr bwMode="auto">
          <a:xfrm>
            <a:off x="2057400" y="4267200"/>
            <a:ext cx="304800" cy="914400"/>
            <a:chOff x="4972" y="1440"/>
            <a:chExt cx="343" cy="1965"/>
          </a:xfrm>
        </p:grpSpPr>
        <p:sp>
          <p:nvSpPr>
            <p:cNvPr id="43042" name="Rectangle 2057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3043" name="Freeform 2058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4" name="Freeform 2059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5" name="Freeform 2060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6" name="Freeform 2061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7" name="Freeform 2062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8" name="Freeform 2063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9" name="Freeform 2064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0" name="Freeform 2065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1" name="Freeform 2066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2" name="Freeform 2067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3" name="Freeform 2068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4" name="Freeform 2069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5" name="Freeform 2070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6" name="Freeform 2071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7" name="Freeform 2072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8" name="Freeform 2073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59" name="Freeform 2074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0" name="Freeform 2075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1" name="Freeform 2076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2" name="Freeform 2077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3" name="Freeform 2078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4" name="Freeform 2079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5" name="Freeform 2080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6" name="Freeform 2081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7" name="Freeform 2082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8" name="Freeform 2083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9" name="Freeform 2084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0" name="Freeform 2085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1" name="Rectangle 2086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43072" name="Rectangle 2087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pic>
        <p:nvPicPr>
          <p:cNvPr id="43017" name="Picture 2088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86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089" descr="TN003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67400"/>
            <a:ext cx="76993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Line 2090"/>
          <p:cNvSpPr>
            <a:spLocks noChangeShapeType="1"/>
          </p:cNvSpPr>
          <p:nvPr/>
        </p:nvSpPr>
        <p:spPr bwMode="auto">
          <a:xfrm flipV="1">
            <a:off x="1219200" y="48006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0" name="Line 2091"/>
          <p:cNvSpPr>
            <a:spLocks noChangeShapeType="1"/>
          </p:cNvSpPr>
          <p:nvPr/>
        </p:nvSpPr>
        <p:spPr bwMode="auto">
          <a:xfrm flipH="1">
            <a:off x="1295400" y="51054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1" name="Line 2092"/>
          <p:cNvSpPr>
            <a:spLocks noChangeShapeType="1"/>
          </p:cNvSpPr>
          <p:nvPr/>
        </p:nvSpPr>
        <p:spPr bwMode="auto">
          <a:xfrm>
            <a:off x="2514600" y="4953000"/>
            <a:ext cx="5334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2" name="Line 2093"/>
          <p:cNvSpPr>
            <a:spLocks noChangeShapeType="1"/>
          </p:cNvSpPr>
          <p:nvPr/>
        </p:nvSpPr>
        <p:spPr bwMode="auto">
          <a:xfrm flipH="1" flipV="1">
            <a:off x="24384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3" name="Text Box 2099"/>
          <p:cNvSpPr txBox="1">
            <a:spLocks noChangeArrowheads="1"/>
          </p:cNvSpPr>
          <p:nvPr/>
        </p:nvSpPr>
        <p:spPr bwMode="auto">
          <a:xfrm>
            <a:off x="1143000" y="4724400"/>
            <a:ext cx="723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Slot 2</a:t>
            </a:r>
            <a:endParaRPr lang="en-US" altLang="zh-TW" sz="1800" baseline="-25000"/>
          </a:p>
        </p:txBody>
      </p:sp>
      <p:sp>
        <p:nvSpPr>
          <p:cNvPr id="43024" name="Text Box 2101"/>
          <p:cNvSpPr txBox="1">
            <a:spLocks noChangeArrowheads="1"/>
          </p:cNvSpPr>
          <p:nvPr/>
        </p:nvSpPr>
        <p:spPr bwMode="auto">
          <a:xfrm>
            <a:off x="2209800" y="5562600"/>
            <a:ext cx="1143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Slot 5</a:t>
            </a:r>
            <a:endParaRPr lang="en-US" altLang="zh-TW" sz="1800" baseline="-25000"/>
          </a:p>
        </p:txBody>
      </p:sp>
      <p:sp>
        <p:nvSpPr>
          <p:cNvPr id="43025" name="Text Box 2102"/>
          <p:cNvSpPr txBox="1">
            <a:spLocks noChangeArrowheads="1"/>
          </p:cNvSpPr>
          <p:nvPr/>
        </p:nvSpPr>
        <p:spPr bwMode="auto">
          <a:xfrm>
            <a:off x="2743200" y="4876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Slot 1</a:t>
            </a:r>
            <a:endParaRPr lang="en-US" altLang="zh-TW" sz="1800" baseline="-25000"/>
          </a:p>
        </p:txBody>
      </p:sp>
      <p:sp>
        <p:nvSpPr>
          <p:cNvPr id="43026" name="Text Box 2103"/>
          <p:cNvSpPr txBox="1">
            <a:spLocks noChangeArrowheads="1"/>
          </p:cNvSpPr>
          <p:nvPr/>
        </p:nvSpPr>
        <p:spPr bwMode="auto">
          <a:xfrm>
            <a:off x="1371600" y="5562600"/>
            <a:ext cx="762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/>
              <a:t>Slot 6</a:t>
            </a:r>
            <a:endParaRPr lang="en-US" altLang="zh-TW" sz="1800" baseline="-25000"/>
          </a:p>
        </p:txBody>
      </p:sp>
      <p:sp>
        <p:nvSpPr>
          <p:cNvPr id="43027" name="Line 2104"/>
          <p:cNvSpPr>
            <a:spLocks noChangeShapeType="1"/>
          </p:cNvSpPr>
          <p:nvPr/>
        </p:nvSpPr>
        <p:spPr bwMode="auto">
          <a:xfrm>
            <a:off x="47244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8" name="Line 2105"/>
          <p:cNvSpPr>
            <a:spLocks noChangeShapeType="1"/>
          </p:cNvSpPr>
          <p:nvPr/>
        </p:nvSpPr>
        <p:spPr bwMode="auto">
          <a:xfrm>
            <a:off x="57912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29" name="Line 2106"/>
          <p:cNvSpPr>
            <a:spLocks noChangeShapeType="1"/>
          </p:cNvSpPr>
          <p:nvPr/>
        </p:nvSpPr>
        <p:spPr bwMode="auto">
          <a:xfrm>
            <a:off x="6934200" y="42672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30" name="Rectangle 2108" descr="草蓆"/>
          <p:cNvSpPr>
            <a:spLocks noChangeArrowheads="1"/>
          </p:cNvSpPr>
          <p:nvPr/>
        </p:nvSpPr>
        <p:spPr bwMode="auto">
          <a:xfrm>
            <a:off x="5791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1" name="Rectangle 2109" descr="草蓆"/>
          <p:cNvSpPr>
            <a:spLocks noChangeArrowheads="1"/>
          </p:cNvSpPr>
          <p:nvPr/>
        </p:nvSpPr>
        <p:spPr bwMode="auto">
          <a:xfrm>
            <a:off x="5867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2" name="Rectangle 2110" descr="草蓆"/>
          <p:cNvSpPr>
            <a:spLocks noChangeArrowheads="1"/>
          </p:cNvSpPr>
          <p:nvPr/>
        </p:nvSpPr>
        <p:spPr bwMode="auto">
          <a:xfrm>
            <a:off x="60960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3" name="Rectangle 2111" descr="草蓆"/>
          <p:cNvSpPr>
            <a:spLocks noChangeArrowheads="1"/>
          </p:cNvSpPr>
          <p:nvPr/>
        </p:nvSpPr>
        <p:spPr bwMode="auto">
          <a:xfrm>
            <a:off x="6172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4" name="Rectangle 2116" descr="草蓆"/>
          <p:cNvSpPr>
            <a:spLocks noChangeArrowheads="1"/>
          </p:cNvSpPr>
          <p:nvPr/>
        </p:nvSpPr>
        <p:spPr bwMode="auto">
          <a:xfrm>
            <a:off x="4724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5" name="Rectangle 2117" descr="草蓆"/>
          <p:cNvSpPr>
            <a:spLocks noChangeArrowheads="1"/>
          </p:cNvSpPr>
          <p:nvPr/>
        </p:nvSpPr>
        <p:spPr bwMode="auto">
          <a:xfrm>
            <a:off x="48006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6" name="Rectangle 2118" descr="草蓆"/>
          <p:cNvSpPr>
            <a:spLocks noChangeArrowheads="1"/>
          </p:cNvSpPr>
          <p:nvPr/>
        </p:nvSpPr>
        <p:spPr bwMode="auto">
          <a:xfrm>
            <a:off x="5029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7" name="Rectangle 2119" descr="草蓆"/>
          <p:cNvSpPr>
            <a:spLocks noChangeArrowheads="1"/>
          </p:cNvSpPr>
          <p:nvPr/>
        </p:nvSpPr>
        <p:spPr bwMode="auto">
          <a:xfrm>
            <a:off x="5105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8" name="Rectangle 2120" descr="草蓆"/>
          <p:cNvSpPr>
            <a:spLocks noChangeArrowheads="1"/>
          </p:cNvSpPr>
          <p:nvPr/>
        </p:nvSpPr>
        <p:spPr bwMode="auto">
          <a:xfrm>
            <a:off x="6934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39" name="Rectangle 2121" descr="草蓆"/>
          <p:cNvSpPr>
            <a:spLocks noChangeArrowheads="1"/>
          </p:cNvSpPr>
          <p:nvPr/>
        </p:nvSpPr>
        <p:spPr bwMode="auto">
          <a:xfrm>
            <a:off x="70104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40" name="Rectangle 2122" descr="草蓆"/>
          <p:cNvSpPr>
            <a:spLocks noChangeArrowheads="1"/>
          </p:cNvSpPr>
          <p:nvPr/>
        </p:nvSpPr>
        <p:spPr bwMode="auto">
          <a:xfrm>
            <a:off x="72390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43041" name="Rectangle 2123" descr="草蓆"/>
          <p:cNvSpPr>
            <a:spLocks noChangeArrowheads="1"/>
          </p:cNvSpPr>
          <p:nvPr/>
        </p:nvSpPr>
        <p:spPr bwMode="auto">
          <a:xfrm>
            <a:off x="7315200" y="4495800"/>
            <a:ext cx="76200" cy="11430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TDMA</a:t>
            </a:r>
          </a:p>
        </p:txBody>
      </p:sp>
      <p:sp>
        <p:nvSpPr>
          <p:cNvPr id="44035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More features</a:t>
            </a:r>
          </a:p>
          <a:p>
            <a:pPr lvl="1"/>
            <a:r>
              <a:rPr lang="en-US" altLang="zh-TW" sz="1800" smtClean="0"/>
              <a:t>Simply mobility &amp; link control.. Snoop for other BSs during idle slots</a:t>
            </a:r>
          </a:p>
          <a:p>
            <a:pPr lvl="1"/>
            <a:r>
              <a:rPr lang="en-US" altLang="zh-TW" sz="1800" smtClean="0"/>
              <a:t>Pulsating power envelop:interference with devices such as hearing aids</a:t>
            </a:r>
          </a:p>
          <a:p>
            <a:endParaRPr lang="en-US" altLang="zh-TW" sz="1800" smtClean="0"/>
          </a:p>
          <a:p>
            <a:r>
              <a:rPr lang="en-US" altLang="zh-TW" sz="1800" smtClean="0"/>
              <a:t>Possible enhancements to basic TDMA to integrate non-voice services</a:t>
            </a:r>
          </a:p>
          <a:p>
            <a:pPr lvl="1"/>
            <a:r>
              <a:rPr lang="en-US" altLang="zh-TW" sz="1800" smtClean="0"/>
              <a:t>Different # of slots per frame to different users (variable bit rate)</a:t>
            </a:r>
          </a:p>
          <a:p>
            <a:pPr lvl="1"/>
            <a:r>
              <a:rPr lang="en-US" altLang="zh-TW" sz="1800" smtClean="0"/>
              <a:t>Dynamically reassign time slots for “bandwidth on demand”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Packet Radio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Packet Nature</a:t>
            </a:r>
          </a:p>
          <a:p>
            <a:pPr lvl="1"/>
            <a:r>
              <a:rPr lang="en-US" altLang="zh-TW" sz="1800" smtClean="0"/>
              <a:t>If we could deliver information by packet</a:t>
            </a:r>
          </a:p>
          <a:p>
            <a:pPr lvl="1"/>
            <a:r>
              <a:rPr lang="en-US" altLang="zh-TW" sz="1800" smtClean="0"/>
              <a:t>Bursty Type of Traffic</a:t>
            </a:r>
          </a:p>
          <a:p>
            <a:pPr lvl="1"/>
            <a:r>
              <a:rPr lang="en-US" altLang="zh-TW" sz="1800" smtClean="0"/>
              <a:t>Packet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Where are you from?</a:t>
            </a:r>
          </a:p>
        </p:txBody>
      </p:sp>
      <p:pic>
        <p:nvPicPr>
          <p:cNvPr id="22531" name="Picture 1027" descr="BIK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1028"/>
          <p:cNvGrpSpPr>
            <a:grpSpLocks/>
          </p:cNvGrpSpPr>
          <p:nvPr/>
        </p:nvGrpSpPr>
        <p:grpSpPr bwMode="auto">
          <a:xfrm>
            <a:off x="4572000" y="1905000"/>
            <a:ext cx="304800" cy="914400"/>
            <a:chOff x="4972" y="1440"/>
            <a:chExt cx="343" cy="1965"/>
          </a:xfrm>
        </p:grpSpPr>
        <p:sp>
          <p:nvSpPr>
            <p:cNvPr id="22604" name="Rectangle 1029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605" name="Freeform 1030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6" name="Freeform 1031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7" name="Freeform 1032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8" name="Freeform 1033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9" name="Freeform 1034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0" name="Freeform 1035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1" name="Freeform 1036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2" name="Freeform 1037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3" name="Freeform 1038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4" name="Freeform 1039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5" name="Freeform 1040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6" name="Freeform 1041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7" name="Freeform 1042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8" name="Freeform 1043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19" name="Freeform 1044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0" name="Freeform 1045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1" name="Freeform 1046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2" name="Freeform 1047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3" name="Freeform 1048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4" name="Freeform 1049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5" name="Freeform 1050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6" name="Freeform 1051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7" name="Freeform 1052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8" name="Freeform 1053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29" name="Freeform 1054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0" name="Freeform 1055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1" name="Freeform 1056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2" name="Freeform 1057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33" name="Rectangle 1058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634" name="Rectangle 1059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22533" name="Group 1060"/>
          <p:cNvGrpSpPr>
            <a:grpSpLocks/>
          </p:cNvGrpSpPr>
          <p:nvPr/>
        </p:nvGrpSpPr>
        <p:grpSpPr bwMode="auto">
          <a:xfrm>
            <a:off x="4343400" y="2971800"/>
            <a:ext cx="304800" cy="914400"/>
            <a:chOff x="4972" y="1440"/>
            <a:chExt cx="343" cy="1965"/>
          </a:xfrm>
        </p:grpSpPr>
        <p:sp>
          <p:nvSpPr>
            <p:cNvPr id="22573" name="Rectangle 1061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EF240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574" name="Freeform 1062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5" name="Freeform 1063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6" name="Freeform 1064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7" name="Freeform 1065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8" name="Freeform 1066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9" name="Freeform 1067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0" name="Freeform 1068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1" name="Freeform 1069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2" name="Freeform 1070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3" name="Freeform 1071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4" name="Freeform 1072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5" name="Freeform 1073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6" name="Freeform 1074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7" name="Freeform 1075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8" name="Freeform 1076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9" name="Freeform 1077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0" name="Freeform 1078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1" name="Freeform 1079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2" name="Freeform 1080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3" name="Freeform 1081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4" name="Freeform 1082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5" name="Freeform 1083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6" name="Freeform 1084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7" name="Freeform 1085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8" name="Freeform 1086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99" name="Freeform 1087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0" name="Freeform 1088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1" name="Freeform 1089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EF240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602" name="Rectangle 1090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603" name="Rectangle 1091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EF240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grpSp>
        <p:nvGrpSpPr>
          <p:cNvPr id="22534" name="Group 1092"/>
          <p:cNvGrpSpPr>
            <a:grpSpLocks/>
          </p:cNvGrpSpPr>
          <p:nvPr/>
        </p:nvGrpSpPr>
        <p:grpSpPr bwMode="auto">
          <a:xfrm>
            <a:off x="4800600" y="3581400"/>
            <a:ext cx="304800" cy="914400"/>
            <a:chOff x="4972" y="1440"/>
            <a:chExt cx="343" cy="1965"/>
          </a:xfrm>
        </p:grpSpPr>
        <p:sp>
          <p:nvSpPr>
            <p:cNvPr id="22542" name="Rectangle 1093"/>
            <p:cNvSpPr>
              <a:spLocks noChangeArrowheads="1"/>
            </p:cNvSpPr>
            <p:nvPr/>
          </p:nvSpPr>
          <p:spPr bwMode="auto">
            <a:xfrm>
              <a:off x="4972" y="3067"/>
              <a:ext cx="343" cy="239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543" name="Freeform 1094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4" name="Freeform 1095"/>
            <p:cNvSpPr>
              <a:spLocks/>
            </p:cNvSpPr>
            <p:nvPr/>
          </p:nvSpPr>
          <p:spPr bwMode="auto">
            <a:xfrm>
              <a:off x="5145" y="1762"/>
              <a:ext cx="137" cy="1302"/>
            </a:xfrm>
            <a:custGeom>
              <a:avLst/>
              <a:gdLst>
                <a:gd name="T0" fmla="*/ 136 w 137"/>
                <a:gd name="T1" fmla="*/ 1301 h 1302"/>
                <a:gd name="T2" fmla="*/ 136 w 137"/>
                <a:gd name="T3" fmla="*/ 1301 h 1302"/>
                <a:gd name="T4" fmla="*/ 0 w 137"/>
                <a:gd name="T5" fmla="*/ 0 h 1302"/>
                <a:gd name="T6" fmla="*/ 0 60000 65536"/>
                <a:gd name="T7" fmla="*/ 0 60000 65536"/>
                <a:gd name="T8" fmla="*/ 0 60000 65536"/>
                <a:gd name="T9" fmla="*/ 0 w 137"/>
                <a:gd name="T10" fmla="*/ 0 h 1302"/>
                <a:gd name="T11" fmla="*/ 137 w 137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302">
                  <a:moveTo>
                    <a:pt x="136" y="1301"/>
                  </a:moveTo>
                  <a:lnTo>
                    <a:pt x="136" y="1301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5" name="Freeform 1096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6" name="Freeform 1097"/>
            <p:cNvSpPr>
              <a:spLocks/>
            </p:cNvSpPr>
            <p:nvPr/>
          </p:nvSpPr>
          <p:spPr bwMode="auto">
            <a:xfrm>
              <a:off x="4998" y="1762"/>
              <a:ext cx="148" cy="1302"/>
            </a:xfrm>
            <a:custGeom>
              <a:avLst/>
              <a:gdLst>
                <a:gd name="T0" fmla="*/ 0 w 148"/>
                <a:gd name="T1" fmla="*/ 1301 h 1302"/>
                <a:gd name="T2" fmla="*/ 0 w 148"/>
                <a:gd name="T3" fmla="*/ 1301 h 1302"/>
                <a:gd name="T4" fmla="*/ 147 w 148"/>
                <a:gd name="T5" fmla="*/ 0 h 1302"/>
                <a:gd name="T6" fmla="*/ 0 60000 65536"/>
                <a:gd name="T7" fmla="*/ 0 60000 65536"/>
                <a:gd name="T8" fmla="*/ 0 60000 65536"/>
                <a:gd name="T9" fmla="*/ 0 w 148"/>
                <a:gd name="T10" fmla="*/ 0 h 1302"/>
                <a:gd name="T11" fmla="*/ 148 w 148"/>
                <a:gd name="T12" fmla="*/ 1302 h 13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" h="1302">
                  <a:moveTo>
                    <a:pt x="0" y="1301"/>
                  </a:moveTo>
                  <a:lnTo>
                    <a:pt x="0" y="1301"/>
                  </a:lnTo>
                  <a:lnTo>
                    <a:pt x="147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7" name="Freeform 1098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8" name="Freeform 1099"/>
            <p:cNvSpPr>
              <a:spLocks/>
            </p:cNvSpPr>
            <p:nvPr/>
          </p:nvSpPr>
          <p:spPr bwMode="auto">
            <a:xfrm>
              <a:off x="5082" y="2124"/>
              <a:ext cx="101" cy="181"/>
            </a:xfrm>
            <a:custGeom>
              <a:avLst/>
              <a:gdLst>
                <a:gd name="T0" fmla="*/ 0 w 101"/>
                <a:gd name="T1" fmla="*/ 180 h 181"/>
                <a:gd name="T2" fmla="*/ 0 w 101"/>
                <a:gd name="T3" fmla="*/ 180 h 181"/>
                <a:gd name="T4" fmla="*/ 100 w 101"/>
                <a:gd name="T5" fmla="*/ 0 h 181"/>
                <a:gd name="T6" fmla="*/ 0 60000 65536"/>
                <a:gd name="T7" fmla="*/ 0 60000 65536"/>
                <a:gd name="T8" fmla="*/ 0 60000 65536"/>
                <a:gd name="T9" fmla="*/ 0 w 101"/>
                <a:gd name="T10" fmla="*/ 0 h 181"/>
                <a:gd name="T11" fmla="*/ 101 w 10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1">
                  <a:moveTo>
                    <a:pt x="0" y="180"/>
                  </a:moveTo>
                  <a:lnTo>
                    <a:pt x="0" y="180"/>
                  </a:lnTo>
                  <a:lnTo>
                    <a:pt x="10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49" name="Freeform 1100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0" name="Freeform 1101"/>
            <p:cNvSpPr>
              <a:spLocks/>
            </p:cNvSpPr>
            <p:nvPr/>
          </p:nvSpPr>
          <p:spPr bwMode="auto">
            <a:xfrm>
              <a:off x="5052" y="2369"/>
              <a:ext cx="161" cy="220"/>
            </a:xfrm>
            <a:custGeom>
              <a:avLst/>
              <a:gdLst>
                <a:gd name="T0" fmla="*/ 0 w 161"/>
                <a:gd name="T1" fmla="*/ 219 h 220"/>
                <a:gd name="T2" fmla="*/ 0 w 161"/>
                <a:gd name="T3" fmla="*/ 219 h 220"/>
                <a:gd name="T4" fmla="*/ 160 w 161"/>
                <a:gd name="T5" fmla="*/ 0 h 220"/>
                <a:gd name="T6" fmla="*/ 0 60000 65536"/>
                <a:gd name="T7" fmla="*/ 0 60000 65536"/>
                <a:gd name="T8" fmla="*/ 0 60000 65536"/>
                <a:gd name="T9" fmla="*/ 0 w 161"/>
                <a:gd name="T10" fmla="*/ 0 h 220"/>
                <a:gd name="T11" fmla="*/ 161 w 161"/>
                <a:gd name="T12" fmla="*/ 220 h 2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" h="220">
                  <a:moveTo>
                    <a:pt x="0" y="219"/>
                  </a:moveTo>
                  <a:lnTo>
                    <a:pt x="0" y="219"/>
                  </a:lnTo>
                  <a:lnTo>
                    <a:pt x="16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1" name="Freeform 1102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2" name="Freeform 1103"/>
            <p:cNvSpPr>
              <a:spLocks/>
            </p:cNvSpPr>
            <p:nvPr/>
          </p:nvSpPr>
          <p:spPr bwMode="auto">
            <a:xfrm>
              <a:off x="5020" y="2576"/>
              <a:ext cx="216" cy="270"/>
            </a:xfrm>
            <a:custGeom>
              <a:avLst/>
              <a:gdLst>
                <a:gd name="T0" fmla="*/ 0 w 216"/>
                <a:gd name="T1" fmla="*/ 269 h 270"/>
                <a:gd name="T2" fmla="*/ 0 w 216"/>
                <a:gd name="T3" fmla="*/ 269 h 270"/>
                <a:gd name="T4" fmla="*/ 215 w 216"/>
                <a:gd name="T5" fmla="*/ 0 h 270"/>
                <a:gd name="T6" fmla="*/ 0 60000 65536"/>
                <a:gd name="T7" fmla="*/ 0 60000 65536"/>
                <a:gd name="T8" fmla="*/ 0 60000 65536"/>
                <a:gd name="T9" fmla="*/ 0 w 216"/>
                <a:gd name="T10" fmla="*/ 0 h 270"/>
                <a:gd name="T11" fmla="*/ 216 w 21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70">
                  <a:moveTo>
                    <a:pt x="0" y="269"/>
                  </a:moveTo>
                  <a:lnTo>
                    <a:pt x="0" y="269"/>
                  </a:lnTo>
                  <a:lnTo>
                    <a:pt x="215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3" name="Freeform 1104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4" name="Freeform 1105"/>
            <p:cNvSpPr>
              <a:spLocks/>
            </p:cNvSpPr>
            <p:nvPr/>
          </p:nvSpPr>
          <p:spPr bwMode="auto">
            <a:xfrm>
              <a:off x="5044" y="2821"/>
              <a:ext cx="216" cy="243"/>
            </a:xfrm>
            <a:custGeom>
              <a:avLst/>
              <a:gdLst>
                <a:gd name="T0" fmla="*/ 215 w 216"/>
                <a:gd name="T1" fmla="*/ 0 h 243"/>
                <a:gd name="T2" fmla="*/ 215 w 216"/>
                <a:gd name="T3" fmla="*/ 0 h 243"/>
                <a:gd name="T4" fmla="*/ 0 w 216"/>
                <a:gd name="T5" fmla="*/ 242 h 243"/>
                <a:gd name="T6" fmla="*/ 0 60000 65536"/>
                <a:gd name="T7" fmla="*/ 0 60000 65536"/>
                <a:gd name="T8" fmla="*/ 0 60000 65536"/>
                <a:gd name="T9" fmla="*/ 0 w 216"/>
                <a:gd name="T10" fmla="*/ 0 h 243"/>
                <a:gd name="T11" fmla="*/ 216 w 216"/>
                <a:gd name="T12" fmla="*/ 243 h 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" h="243">
                  <a:moveTo>
                    <a:pt x="215" y="0"/>
                  </a:moveTo>
                  <a:lnTo>
                    <a:pt x="215" y="0"/>
                  </a:lnTo>
                  <a:lnTo>
                    <a:pt x="0" y="242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5" name="Freeform 1106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6" name="Freeform 1107"/>
            <p:cNvSpPr>
              <a:spLocks/>
            </p:cNvSpPr>
            <p:nvPr/>
          </p:nvSpPr>
          <p:spPr bwMode="auto">
            <a:xfrm>
              <a:off x="5107" y="2073"/>
              <a:ext cx="92" cy="169"/>
            </a:xfrm>
            <a:custGeom>
              <a:avLst/>
              <a:gdLst>
                <a:gd name="T0" fmla="*/ 0 w 92"/>
                <a:gd name="T1" fmla="*/ 0 h 169"/>
                <a:gd name="T2" fmla="*/ 0 w 92"/>
                <a:gd name="T3" fmla="*/ 0 h 169"/>
                <a:gd name="T4" fmla="*/ 91 w 92"/>
                <a:gd name="T5" fmla="*/ 168 h 169"/>
                <a:gd name="T6" fmla="*/ 0 60000 65536"/>
                <a:gd name="T7" fmla="*/ 0 60000 65536"/>
                <a:gd name="T8" fmla="*/ 0 60000 65536"/>
                <a:gd name="T9" fmla="*/ 0 w 92"/>
                <a:gd name="T10" fmla="*/ 0 h 169"/>
                <a:gd name="T11" fmla="*/ 92 w 92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169">
                  <a:moveTo>
                    <a:pt x="0" y="0"/>
                  </a:moveTo>
                  <a:lnTo>
                    <a:pt x="0" y="0"/>
                  </a:lnTo>
                  <a:lnTo>
                    <a:pt x="91" y="168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7" name="Freeform 1108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8" name="Freeform 1109"/>
            <p:cNvSpPr>
              <a:spLocks/>
            </p:cNvSpPr>
            <p:nvPr/>
          </p:nvSpPr>
          <p:spPr bwMode="auto">
            <a:xfrm>
              <a:off x="5067" y="2407"/>
              <a:ext cx="169" cy="207"/>
            </a:xfrm>
            <a:custGeom>
              <a:avLst/>
              <a:gdLst>
                <a:gd name="T0" fmla="*/ 0 w 169"/>
                <a:gd name="T1" fmla="*/ 0 h 207"/>
                <a:gd name="T2" fmla="*/ 0 w 169"/>
                <a:gd name="T3" fmla="*/ 0 h 207"/>
                <a:gd name="T4" fmla="*/ 168 w 169"/>
                <a:gd name="T5" fmla="*/ 206 h 207"/>
                <a:gd name="T6" fmla="*/ 0 60000 65536"/>
                <a:gd name="T7" fmla="*/ 0 60000 65536"/>
                <a:gd name="T8" fmla="*/ 0 60000 65536"/>
                <a:gd name="T9" fmla="*/ 0 w 169"/>
                <a:gd name="T10" fmla="*/ 0 h 207"/>
                <a:gd name="T11" fmla="*/ 169 w 169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07">
                  <a:moveTo>
                    <a:pt x="0" y="0"/>
                  </a:moveTo>
                  <a:lnTo>
                    <a:pt x="0" y="0"/>
                  </a:lnTo>
                  <a:lnTo>
                    <a:pt x="168" y="206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59" name="Freeform 1110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0" name="Freeform 1111"/>
            <p:cNvSpPr>
              <a:spLocks/>
            </p:cNvSpPr>
            <p:nvPr/>
          </p:nvSpPr>
          <p:spPr bwMode="auto">
            <a:xfrm>
              <a:off x="5036" y="2717"/>
              <a:ext cx="246" cy="312"/>
            </a:xfrm>
            <a:custGeom>
              <a:avLst/>
              <a:gdLst>
                <a:gd name="T0" fmla="*/ 0 w 246"/>
                <a:gd name="T1" fmla="*/ 0 h 312"/>
                <a:gd name="T2" fmla="*/ 0 w 246"/>
                <a:gd name="T3" fmla="*/ 0 h 312"/>
                <a:gd name="T4" fmla="*/ 245 w 246"/>
                <a:gd name="T5" fmla="*/ 311 h 312"/>
                <a:gd name="T6" fmla="*/ 0 60000 65536"/>
                <a:gd name="T7" fmla="*/ 0 60000 65536"/>
                <a:gd name="T8" fmla="*/ 0 60000 65536"/>
                <a:gd name="T9" fmla="*/ 0 w 246"/>
                <a:gd name="T10" fmla="*/ 0 h 312"/>
                <a:gd name="T11" fmla="*/ 246 w 246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6" h="312">
                  <a:moveTo>
                    <a:pt x="0" y="0"/>
                  </a:moveTo>
                  <a:lnTo>
                    <a:pt x="0" y="0"/>
                  </a:lnTo>
                  <a:lnTo>
                    <a:pt x="245" y="311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1" name="Freeform 1112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2" name="Freeform 1113"/>
            <p:cNvSpPr>
              <a:spLocks/>
            </p:cNvSpPr>
            <p:nvPr/>
          </p:nvSpPr>
          <p:spPr bwMode="auto">
            <a:xfrm>
              <a:off x="5145" y="1440"/>
              <a:ext cx="1" cy="323"/>
            </a:xfrm>
            <a:custGeom>
              <a:avLst/>
              <a:gdLst>
                <a:gd name="T0" fmla="*/ 0 w 1"/>
                <a:gd name="T1" fmla="*/ 322 h 323"/>
                <a:gd name="T2" fmla="*/ 0 w 1"/>
                <a:gd name="T3" fmla="*/ 322 h 323"/>
                <a:gd name="T4" fmla="*/ 0 w 1"/>
                <a:gd name="T5" fmla="*/ 0 h 323"/>
                <a:gd name="T6" fmla="*/ 0 60000 65536"/>
                <a:gd name="T7" fmla="*/ 0 60000 65536"/>
                <a:gd name="T8" fmla="*/ 0 60000 65536"/>
                <a:gd name="T9" fmla="*/ 0 w 1"/>
                <a:gd name="T10" fmla="*/ 0 h 323"/>
                <a:gd name="T11" fmla="*/ 1 w 1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23">
                  <a:moveTo>
                    <a:pt x="0" y="322"/>
                  </a:moveTo>
                  <a:lnTo>
                    <a:pt x="0" y="322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3" name="Freeform 1114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4" name="Freeform 1115"/>
            <p:cNvSpPr>
              <a:spLocks/>
            </p:cNvSpPr>
            <p:nvPr/>
          </p:nvSpPr>
          <p:spPr bwMode="auto">
            <a:xfrm>
              <a:off x="5145" y="1493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5" name="Freeform 1116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6" name="Freeform 1117"/>
            <p:cNvSpPr>
              <a:spLocks/>
            </p:cNvSpPr>
            <p:nvPr/>
          </p:nvSpPr>
          <p:spPr bwMode="auto">
            <a:xfrm>
              <a:off x="5145" y="1660"/>
              <a:ext cx="77" cy="1"/>
            </a:xfrm>
            <a:custGeom>
              <a:avLst/>
              <a:gdLst>
                <a:gd name="T0" fmla="*/ 0 w 77"/>
                <a:gd name="T1" fmla="*/ 0 h 1"/>
                <a:gd name="T2" fmla="*/ 0 w 77"/>
                <a:gd name="T3" fmla="*/ 0 h 1"/>
                <a:gd name="T4" fmla="*/ 76 w 77"/>
                <a:gd name="T5" fmla="*/ 0 h 1"/>
                <a:gd name="T6" fmla="*/ 0 60000 65536"/>
                <a:gd name="T7" fmla="*/ 0 60000 65536"/>
                <a:gd name="T8" fmla="*/ 0 60000 65536"/>
                <a:gd name="T9" fmla="*/ 0 w 77"/>
                <a:gd name="T10" fmla="*/ 0 h 1"/>
                <a:gd name="T11" fmla="*/ 77 w 7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7" name="Freeform 1118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8" name="Freeform 1119"/>
            <p:cNvSpPr>
              <a:spLocks/>
            </p:cNvSpPr>
            <p:nvPr/>
          </p:nvSpPr>
          <p:spPr bwMode="auto">
            <a:xfrm>
              <a:off x="5221" y="1467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69" name="Freeform 1120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0" name="Freeform 1121"/>
            <p:cNvSpPr>
              <a:spLocks/>
            </p:cNvSpPr>
            <p:nvPr/>
          </p:nvSpPr>
          <p:spPr bwMode="auto">
            <a:xfrm>
              <a:off x="5221" y="1633"/>
              <a:ext cx="1" cy="66"/>
            </a:xfrm>
            <a:custGeom>
              <a:avLst/>
              <a:gdLst>
                <a:gd name="T0" fmla="*/ 0 w 1"/>
                <a:gd name="T1" fmla="*/ 65 h 66"/>
                <a:gd name="T2" fmla="*/ 0 w 1"/>
                <a:gd name="T3" fmla="*/ 6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6FF33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1" name="Rectangle 1122"/>
            <p:cNvSpPr>
              <a:spLocks noChangeArrowheads="1"/>
            </p:cNvSpPr>
            <p:nvPr/>
          </p:nvSpPr>
          <p:spPr bwMode="auto">
            <a:xfrm>
              <a:off x="5017" y="3036"/>
              <a:ext cx="198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2572" name="Rectangle 1123"/>
            <p:cNvSpPr>
              <a:spLocks noChangeArrowheads="1"/>
            </p:cNvSpPr>
            <p:nvPr/>
          </p:nvSpPr>
          <p:spPr bwMode="auto">
            <a:xfrm>
              <a:off x="5118" y="3036"/>
              <a:ext cx="187" cy="369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</p:grpSp>
      <p:sp>
        <p:nvSpPr>
          <p:cNvPr id="22535" name="Freeform 1124"/>
          <p:cNvSpPr>
            <a:spLocks/>
          </p:cNvSpPr>
          <p:nvPr/>
        </p:nvSpPr>
        <p:spPr bwMode="auto">
          <a:xfrm>
            <a:off x="3505200" y="3581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6" name="Freeform 1125"/>
          <p:cNvSpPr>
            <a:spLocks/>
          </p:cNvSpPr>
          <p:nvPr/>
        </p:nvSpPr>
        <p:spPr bwMode="auto">
          <a:xfrm>
            <a:off x="3505200" y="2438400"/>
            <a:ext cx="533400" cy="3810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7" name="Freeform 1126"/>
          <p:cNvSpPr>
            <a:spLocks/>
          </p:cNvSpPr>
          <p:nvPr/>
        </p:nvSpPr>
        <p:spPr bwMode="auto">
          <a:xfrm>
            <a:off x="3962400" y="4419600"/>
            <a:ext cx="609600" cy="609600"/>
          </a:xfrm>
          <a:custGeom>
            <a:avLst/>
            <a:gdLst>
              <a:gd name="T0" fmla="*/ 2147483647 w 336"/>
              <a:gd name="T1" fmla="*/ 0 h 240"/>
              <a:gd name="T2" fmla="*/ 2147483647 w 336"/>
              <a:gd name="T3" fmla="*/ 2147483647 h 240"/>
              <a:gd name="T4" fmla="*/ 2147483647 w 336"/>
              <a:gd name="T5" fmla="*/ 2147483647 h 240"/>
              <a:gd name="T6" fmla="*/ 0 w 336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240"/>
              <a:gd name="T14" fmla="*/ 336 w 33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240">
                <a:moveTo>
                  <a:pt x="336" y="0"/>
                </a:moveTo>
                <a:cubicBezTo>
                  <a:pt x="248" y="36"/>
                  <a:pt x="160" y="72"/>
                  <a:pt x="144" y="96"/>
                </a:cubicBezTo>
                <a:cubicBezTo>
                  <a:pt x="128" y="120"/>
                  <a:pt x="264" y="120"/>
                  <a:pt x="240" y="144"/>
                </a:cubicBezTo>
                <a:cubicBezTo>
                  <a:pt x="216" y="168"/>
                  <a:pt x="108" y="204"/>
                  <a:pt x="0" y="24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8" name="Line 1127"/>
          <p:cNvSpPr>
            <a:spLocks noChangeShapeType="1"/>
          </p:cNvSpPr>
          <p:nvPr/>
        </p:nvSpPr>
        <p:spPr bwMode="auto">
          <a:xfrm>
            <a:off x="5105400" y="3124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2539" name="Picture 1128" descr="BS0082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16541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129" descr="WTRSPT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30" descr="CRTN0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3657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CSMA with Collision Detection/Avoidance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CSMA/CD:enhancement to slotted or unslotted CSMA schemes</a:t>
            </a:r>
          </a:p>
          <a:p>
            <a:r>
              <a:rPr lang="en-US" altLang="zh-TW" sz="1800" smtClean="0"/>
              <a:t>Node monitors its own transmission</a:t>
            </a:r>
          </a:p>
          <a:p>
            <a:pPr lvl="1"/>
            <a:r>
              <a:rPr lang="en-US" altLang="zh-TW" sz="1800" smtClean="0"/>
              <a:t>If collision detected, transmission is aborted without waiting for a NACK backoff and re-transmission procedure started</a:t>
            </a:r>
          </a:p>
          <a:p>
            <a:pPr lvl="1"/>
            <a:r>
              <a:rPr lang="en-US" altLang="zh-TW" sz="1800" smtClean="0"/>
              <a:t>A jamming signal may be sent to get everybody else to abort too</a:t>
            </a:r>
          </a:p>
          <a:p>
            <a:r>
              <a:rPr lang="en-US" altLang="zh-TW" sz="1800" smtClean="0"/>
              <a:t>Problem: does not work with RF wireless</a:t>
            </a:r>
          </a:p>
          <a:p>
            <a:pPr lvl="1"/>
            <a:r>
              <a:rPr lang="en-US" altLang="zh-TW" sz="1800" smtClean="0"/>
              <a:t>Cannot easily sense the channel while transmitting </a:t>
            </a:r>
          </a:p>
          <a:p>
            <a:pPr lvl="2"/>
            <a:r>
              <a:rPr lang="en-US" altLang="zh-TW" smtClean="0"/>
              <a:t>MH’s signal will dominate, need different receiving and transmitting antenna patterns</a:t>
            </a:r>
          </a:p>
          <a:p>
            <a:r>
              <a:rPr lang="en-US" altLang="zh-TW" sz="1800" smtClean="0"/>
              <a:t>But, does work well with infrared wireless.. Directional receivers</a:t>
            </a:r>
          </a:p>
          <a:p>
            <a:r>
              <a:rPr lang="en-US" altLang="zh-TW" sz="1800" smtClean="0"/>
              <a:t>Wireless networks stick with ACK/NACK approach</a:t>
            </a:r>
          </a:p>
          <a:p>
            <a:pPr lvl="1"/>
            <a:r>
              <a:rPr lang="en-US" altLang="zh-TW" sz="1800" smtClean="0"/>
              <a:t>Popular called CSMA/CA</a:t>
            </a:r>
          </a:p>
          <a:p>
            <a:pPr lvl="1"/>
            <a:r>
              <a:rPr lang="en-US" altLang="zh-TW" sz="1800" smtClean="0"/>
              <a:t>802.11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CSMA with Collision Detection/Avoidance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CSMA/CD:enhancement to slotted or unslotted CSMA schemes</a:t>
            </a:r>
          </a:p>
          <a:p>
            <a:r>
              <a:rPr lang="en-US" altLang="zh-TW" sz="1800" smtClean="0"/>
              <a:t>Node monitors its own transmission</a:t>
            </a:r>
          </a:p>
          <a:p>
            <a:pPr lvl="1"/>
            <a:r>
              <a:rPr lang="en-US" altLang="zh-TW" sz="1800" smtClean="0"/>
              <a:t>If collision detected, transmission is aborted without waiting for a NACK backoff and re-transmission procedure started</a:t>
            </a:r>
          </a:p>
          <a:p>
            <a:pPr lvl="1"/>
            <a:r>
              <a:rPr lang="en-US" altLang="zh-TW" sz="1800" smtClean="0"/>
              <a:t>A jamming signal may be sent to get everybody else to abort too</a:t>
            </a:r>
          </a:p>
          <a:p>
            <a:r>
              <a:rPr lang="en-US" altLang="zh-TW" sz="1800" smtClean="0"/>
              <a:t>Problem: does not work with RF wireless</a:t>
            </a:r>
          </a:p>
          <a:p>
            <a:pPr lvl="1"/>
            <a:r>
              <a:rPr lang="en-US" altLang="zh-TW" sz="1800" smtClean="0"/>
              <a:t>Cannot easily sense the channel while transmitting </a:t>
            </a:r>
          </a:p>
          <a:p>
            <a:pPr lvl="2"/>
            <a:r>
              <a:rPr lang="en-US" altLang="zh-TW" smtClean="0"/>
              <a:t>MH’s signal will dominate, need different receiving and transmitting antenna patterns</a:t>
            </a:r>
          </a:p>
          <a:p>
            <a:r>
              <a:rPr lang="en-US" altLang="zh-TW" sz="1800" smtClean="0"/>
              <a:t>But, does work well with infrared wireless.. Directional receivers</a:t>
            </a:r>
          </a:p>
          <a:p>
            <a:r>
              <a:rPr lang="en-US" altLang="zh-TW" sz="1800" smtClean="0"/>
              <a:t>Wireless networks stick with ACK/NACK approach</a:t>
            </a:r>
          </a:p>
          <a:p>
            <a:pPr lvl="1"/>
            <a:r>
              <a:rPr lang="en-US" altLang="zh-TW" sz="1800" smtClean="0"/>
              <a:t>Popular called CSMA/CA</a:t>
            </a:r>
          </a:p>
          <a:p>
            <a:pPr lvl="1"/>
            <a:r>
              <a:rPr lang="en-US" altLang="zh-TW" sz="1800" smtClean="0"/>
              <a:t>802.11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RANDOM Access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Give everybody freedom</a:t>
            </a:r>
          </a:p>
        </p:txBody>
      </p:sp>
      <p:graphicFrame>
        <p:nvGraphicFramePr>
          <p:cNvPr id="6146" name="Object 0"/>
          <p:cNvGraphicFramePr>
            <a:graphicFrameLocks/>
          </p:cNvGraphicFramePr>
          <p:nvPr/>
        </p:nvGraphicFramePr>
        <p:xfrm>
          <a:off x="1365250" y="3051175"/>
          <a:ext cx="6405563" cy="2895600"/>
        </p:xfrm>
        <a:graphic>
          <a:graphicData uri="http://schemas.openxmlformats.org/presentationml/2006/ole">
            <p:oleObj spid="_x0000_s6146" name="ClipArt" r:id="rId4" imgW="3659040" imgH="165888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Hawaii Story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University of Hawaii</a:t>
            </a:r>
          </a:p>
          <a:p>
            <a:r>
              <a:rPr lang="en-US" altLang="zh-TW" sz="1800" smtClean="0"/>
              <a:t>ALOHA</a:t>
            </a:r>
          </a:p>
          <a:p>
            <a:pPr lvl="1"/>
            <a:r>
              <a:rPr lang="en-US" altLang="zh-TW" sz="1800" smtClean="0"/>
              <a:t>Hello and Goodbye</a:t>
            </a:r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2736850" y="3621088"/>
          <a:ext cx="3649663" cy="2339975"/>
        </p:xfrm>
        <a:graphic>
          <a:graphicData uri="http://schemas.openxmlformats.org/presentationml/2006/ole">
            <p:oleObj spid="_x0000_s7170" name="ClipArt" r:id="rId4" imgW="3659040" imgH="2349360" progId="MS_ClipArt_Gallery.2">
              <p:embed/>
            </p:oleObj>
          </a:graphicData>
        </a:graphic>
      </p:graphicFrame>
      <p:pic>
        <p:nvPicPr>
          <p:cNvPr id="7173" name="圖片 4" descr="hawaii_maui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492375"/>
            <a:ext cx="22336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圖片 5" descr="hawaii_kealakekua_bay11024x768%20cop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437063"/>
            <a:ext cx="22431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圖片 6" descr="hawaii_10078-90043-6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4486275"/>
            <a:ext cx="22336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ALOHA System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If you want, transmit</a:t>
            </a:r>
          </a:p>
          <a:p>
            <a:r>
              <a:rPr lang="en-US" altLang="zh-TW" sz="1800" smtClean="0"/>
              <a:t>If no acks </a:t>
            </a:r>
          </a:p>
          <a:p>
            <a:pPr lvl="1"/>
            <a:r>
              <a:rPr lang="en-US" altLang="zh-TW" sz="1800" smtClean="0"/>
              <a:t>wait a random time</a:t>
            </a:r>
          </a:p>
          <a:p>
            <a:pPr lvl="1"/>
            <a:r>
              <a:rPr lang="en-US" altLang="zh-TW" sz="1800" smtClean="0"/>
              <a:t>transmit the same packet again</a:t>
            </a:r>
          </a:p>
          <a:p>
            <a:r>
              <a:rPr lang="en-US" altLang="zh-TW" sz="1800" smtClean="0"/>
              <a:t>Problem ?</a:t>
            </a:r>
          </a:p>
          <a:p>
            <a:pPr lvl="1"/>
            <a:r>
              <a:rPr lang="en-US" altLang="zh-TW" sz="1800" smtClean="0"/>
              <a:t>Collision ?</a:t>
            </a:r>
          </a:p>
          <a:p>
            <a:pPr lvl="1"/>
            <a:r>
              <a:rPr lang="en-US" altLang="zh-TW" sz="1800" smtClean="0"/>
              <a:t>A lot of Users ?</a:t>
            </a:r>
          </a:p>
        </p:txBody>
      </p:sp>
      <p:pic>
        <p:nvPicPr>
          <p:cNvPr id="48132" name="圖片 4" descr="index_main_left_a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429000"/>
            <a:ext cx="25511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圖片 5" descr="index_main_left_a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429000"/>
            <a:ext cx="2468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Pure ALOHA Throughput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1446213" y="3733800"/>
            <a:ext cx="3889375" cy="1754188"/>
          </a:xfrm>
          <a:custGeom>
            <a:avLst/>
            <a:gdLst>
              <a:gd name="T0" fmla="*/ 0 w 2450"/>
              <a:gd name="T1" fmla="*/ 2147483647 h 1105"/>
              <a:gd name="T2" fmla="*/ 0 w 2450"/>
              <a:gd name="T3" fmla="*/ 2147483647 h 1105"/>
              <a:gd name="T4" fmla="*/ 2147483647 w 2450"/>
              <a:gd name="T5" fmla="*/ 2147483647 h 1105"/>
              <a:gd name="T6" fmla="*/ 2147483647 w 2450"/>
              <a:gd name="T7" fmla="*/ 2147483647 h 1105"/>
              <a:gd name="T8" fmla="*/ 2147483647 w 2450"/>
              <a:gd name="T9" fmla="*/ 2147483647 h 1105"/>
              <a:gd name="T10" fmla="*/ 2147483647 w 2450"/>
              <a:gd name="T11" fmla="*/ 2147483647 h 1105"/>
              <a:gd name="T12" fmla="*/ 2147483647 w 2450"/>
              <a:gd name="T13" fmla="*/ 2147483647 h 1105"/>
              <a:gd name="T14" fmla="*/ 2147483647 w 2450"/>
              <a:gd name="T15" fmla="*/ 2147483647 h 1105"/>
              <a:gd name="T16" fmla="*/ 2147483647 w 2450"/>
              <a:gd name="T17" fmla="*/ 2147483647 h 1105"/>
              <a:gd name="T18" fmla="*/ 2147483647 w 2450"/>
              <a:gd name="T19" fmla="*/ 2147483647 h 1105"/>
              <a:gd name="T20" fmla="*/ 2147483647 w 2450"/>
              <a:gd name="T21" fmla="*/ 2147483647 h 1105"/>
              <a:gd name="T22" fmla="*/ 2147483647 w 2450"/>
              <a:gd name="T23" fmla="*/ 2147483647 h 1105"/>
              <a:gd name="T24" fmla="*/ 2147483647 w 2450"/>
              <a:gd name="T25" fmla="*/ 2147483647 h 1105"/>
              <a:gd name="T26" fmla="*/ 2147483647 w 2450"/>
              <a:gd name="T27" fmla="*/ 2147483647 h 1105"/>
              <a:gd name="T28" fmla="*/ 2147483647 w 2450"/>
              <a:gd name="T29" fmla="*/ 2147483647 h 1105"/>
              <a:gd name="T30" fmla="*/ 2147483647 w 2450"/>
              <a:gd name="T31" fmla="*/ 2147483647 h 1105"/>
              <a:gd name="T32" fmla="*/ 2147483647 w 2450"/>
              <a:gd name="T33" fmla="*/ 2147483647 h 1105"/>
              <a:gd name="T34" fmla="*/ 2147483647 w 2450"/>
              <a:gd name="T35" fmla="*/ 0 h 1105"/>
              <a:gd name="T36" fmla="*/ 2147483647 w 2450"/>
              <a:gd name="T37" fmla="*/ 0 h 1105"/>
              <a:gd name="T38" fmla="*/ 2147483647 w 2450"/>
              <a:gd name="T39" fmla="*/ 0 h 1105"/>
              <a:gd name="T40" fmla="*/ 2147483647 w 2450"/>
              <a:gd name="T41" fmla="*/ 2147483647 h 1105"/>
              <a:gd name="T42" fmla="*/ 2147483647 w 2450"/>
              <a:gd name="T43" fmla="*/ 2147483647 h 1105"/>
              <a:gd name="T44" fmla="*/ 2147483647 w 2450"/>
              <a:gd name="T45" fmla="*/ 2147483647 h 1105"/>
              <a:gd name="T46" fmla="*/ 2147483647 w 2450"/>
              <a:gd name="T47" fmla="*/ 2147483647 h 1105"/>
              <a:gd name="T48" fmla="*/ 2147483647 w 2450"/>
              <a:gd name="T49" fmla="*/ 2147483647 h 1105"/>
              <a:gd name="T50" fmla="*/ 2147483647 w 2450"/>
              <a:gd name="T51" fmla="*/ 2147483647 h 1105"/>
              <a:gd name="T52" fmla="*/ 2147483647 w 2450"/>
              <a:gd name="T53" fmla="*/ 2147483647 h 1105"/>
              <a:gd name="T54" fmla="*/ 2147483647 w 2450"/>
              <a:gd name="T55" fmla="*/ 2147483647 h 1105"/>
              <a:gd name="T56" fmla="*/ 2147483647 w 2450"/>
              <a:gd name="T57" fmla="*/ 2147483647 h 1105"/>
              <a:gd name="T58" fmla="*/ 2147483647 w 2450"/>
              <a:gd name="T59" fmla="*/ 2147483647 h 1105"/>
              <a:gd name="T60" fmla="*/ 2147483647 w 2450"/>
              <a:gd name="T61" fmla="*/ 2147483647 h 1105"/>
              <a:gd name="T62" fmla="*/ 2147483647 w 2450"/>
              <a:gd name="T63" fmla="*/ 2147483647 h 1105"/>
              <a:gd name="T64" fmla="*/ 2147483647 w 2450"/>
              <a:gd name="T65" fmla="*/ 2147483647 h 1105"/>
              <a:gd name="T66" fmla="*/ 2147483647 w 2450"/>
              <a:gd name="T67" fmla="*/ 2147483647 h 1105"/>
              <a:gd name="T68" fmla="*/ 2147483647 w 2450"/>
              <a:gd name="T69" fmla="*/ 2147483647 h 1105"/>
              <a:gd name="T70" fmla="*/ 2147483647 w 2450"/>
              <a:gd name="T71" fmla="*/ 2147483647 h 1105"/>
              <a:gd name="T72" fmla="*/ 2147483647 w 2450"/>
              <a:gd name="T73" fmla="*/ 2147483647 h 1105"/>
              <a:gd name="T74" fmla="*/ 2147483647 w 2450"/>
              <a:gd name="T75" fmla="*/ 2147483647 h 1105"/>
              <a:gd name="T76" fmla="*/ 2147483647 w 2450"/>
              <a:gd name="T77" fmla="*/ 2147483647 h 1105"/>
              <a:gd name="T78" fmla="*/ 2147483647 w 2450"/>
              <a:gd name="T79" fmla="*/ 2147483647 h 1105"/>
              <a:gd name="T80" fmla="*/ 2147483647 w 2450"/>
              <a:gd name="T81" fmla="*/ 2147483647 h 1105"/>
              <a:gd name="T82" fmla="*/ 2147483647 w 2450"/>
              <a:gd name="T83" fmla="*/ 2147483647 h 1105"/>
              <a:gd name="T84" fmla="*/ 2147483647 w 2450"/>
              <a:gd name="T85" fmla="*/ 2147483647 h 1105"/>
              <a:gd name="T86" fmla="*/ 2147483647 w 2450"/>
              <a:gd name="T87" fmla="*/ 2147483647 h 1105"/>
              <a:gd name="T88" fmla="*/ 2147483647 w 2450"/>
              <a:gd name="T89" fmla="*/ 2147483647 h 1105"/>
              <a:gd name="T90" fmla="*/ 2147483647 w 2450"/>
              <a:gd name="T91" fmla="*/ 2147483647 h 1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50"/>
              <a:gd name="T139" fmla="*/ 0 h 1105"/>
              <a:gd name="T140" fmla="*/ 2450 w 2450"/>
              <a:gd name="T141" fmla="*/ 1105 h 1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50" h="1105">
                <a:moveTo>
                  <a:pt x="1" y="1104"/>
                </a:moveTo>
                <a:lnTo>
                  <a:pt x="0" y="1058"/>
                </a:lnTo>
                <a:lnTo>
                  <a:pt x="0" y="1024"/>
                </a:lnTo>
                <a:lnTo>
                  <a:pt x="0" y="990"/>
                </a:lnTo>
                <a:lnTo>
                  <a:pt x="13" y="957"/>
                </a:lnTo>
                <a:lnTo>
                  <a:pt x="13" y="923"/>
                </a:lnTo>
                <a:lnTo>
                  <a:pt x="13" y="889"/>
                </a:lnTo>
                <a:lnTo>
                  <a:pt x="26" y="856"/>
                </a:lnTo>
                <a:lnTo>
                  <a:pt x="39" y="822"/>
                </a:lnTo>
                <a:lnTo>
                  <a:pt x="39" y="799"/>
                </a:lnTo>
                <a:lnTo>
                  <a:pt x="52" y="765"/>
                </a:lnTo>
                <a:lnTo>
                  <a:pt x="52" y="731"/>
                </a:lnTo>
                <a:lnTo>
                  <a:pt x="65" y="697"/>
                </a:lnTo>
                <a:lnTo>
                  <a:pt x="78" y="664"/>
                </a:lnTo>
                <a:lnTo>
                  <a:pt x="91" y="630"/>
                </a:lnTo>
                <a:lnTo>
                  <a:pt x="91" y="596"/>
                </a:lnTo>
                <a:lnTo>
                  <a:pt x="104" y="563"/>
                </a:lnTo>
                <a:lnTo>
                  <a:pt x="143" y="540"/>
                </a:lnTo>
                <a:lnTo>
                  <a:pt x="156" y="506"/>
                </a:lnTo>
                <a:lnTo>
                  <a:pt x="182" y="472"/>
                </a:lnTo>
                <a:lnTo>
                  <a:pt x="208" y="438"/>
                </a:lnTo>
                <a:lnTo>
                  <a:pt x="221" y="405"/>
                </a:lnTo>
                <a:lnTo>
                  <a:pt x="234" y="371"/>
                </a:lnTo>
                <a:lnTo>
                  <a:pt x="261" y="348"/>
                </a:lnTo>
                <a:lnTo>
                  <a:pt x="261" y="304"/>
                </a:lnTo>
                <a:lnTo>
                  <a:pt x="287" y="270"/>
                </a:lnTo>
                <a:lnTo>
                  <a:pt x="300" y="236"/>
                </a:lnTo>
                <a:lnTo>
                  <a:pt x="300" y="213"/>
                </a:lnTo>
                <a:lnTo>
                  <a:pt x="339" y="179"/>
                </a:lnTo>
                <a:lnTo>
                  <a:pt x="365" y="145"/>
                </a:lnTo>
                <a:lnTo>
                  <a:pt x="404" y="123"/>
                </a:lnTo>
                <a:lnTo>
                  <a:pt x="417" y="89"/>
                </a:lnTo>
                <a:lnTo>
                  <a:pt x="456" y="67"/>
                </a:lnTo>
                <a:lnTo>
                  <a:pt x="482" y="33"/>
                </a:lnTo>
                <a:lnTo>
                  <a:pt x="521" y="11"/>
                </a:lnTo>
                <a:lnTo>
                  <a:pt x="561" y="0"/>
                </a:lnTo>
                <a:lnTo>
                  <a:pt x="600" y="0"/>
                </a:lnTo>
                <a:lnTo>
                  <a:pt x="639" y="0"/>
                </a:lnTo>
                <a:lnTo>
                  <a:pt x="678" y="0"/>
                </a:lnTo>
                <a:lnTo>
                  <a:pt x="717" y="0"/>
                </a:lnTo>
                <a:lnTo>
                  <a:pt x="756" y="33"/>
                </a:lnTo>
                <a:lnTo>
                  <a:pt x="795" y="44"/>
                </a:lnTo>
                <a:lnTo>
                  <a:pt x="821" y="78"/>
                </a:lnTo>
                <a:lnTo>
                  <a:pt x="860" y="112"/>
                </a:lnTo>
                <a:lnTo>
                  <a:pt x="887" y="134"/>
                </a:lnTo>
                <a:lnTo>
                  <a:pt x="900" y="168"/>
                </a:lnTo>
                <a:lnTo>
                  <a:pt x="926" y="202"/>
                </a:lnTo>
                <a:lnTo>
                  <a:pt x="952" y="225"/>
                </a:lnTo>
                <a:lnTo>
                  <a:pt x="965" y="259"/>
                </a:lnTo>
                <a:lnTo>
                  <a:pt x="978" y="292"/>
                </a:lnTo>
                <a:lnTo>
                  <a:pt x="1004" y="337"/>
                </a:lnTo>
                <a:lnTo>
                  <a:pt x="1030" y="382"/>
                </a:lnTo>
                <a:lnTo>
                  <a:pt x="1056" y="416"/>
                </a:lnTo>
                <a:lnTo>
                  <a:pt x="1095" y="438"/>
                </a:lnTo>
                <a:lnTo>
                  <a:pt x="1108" y="472"/>
                </a:lnTo>
                <a:lnTo>
                  <a:pt x="1147" y="506"/>
                </a:lnTo>
                <a:lnTo>
                  <a:pt x="1160" y="529"/>
                </a:lnTo>
                <a:lnTo>
                  <a:pt x="1187" y="563"/>
                </a:lnTo>
                <a:lnTo>
                  <a:pt x="1226" y="596"/>
                </a:lnTo>
                <a:lnTo>
                  <a:pt x="1252" y="630"/>
                </a:lnTo>
                <a:lnTo>
                  <a:pt x="1278" y="664"/>
                </a:lnTo>
                <a:lnTo>
                  <a:pt x="1317" y="697"/>
                </a:lnTo>
                <a:lnTo>
                  <a:pt x="1356" y="720"/>
                </a:lnTo>
                <a:lnTo>
                  <a:pt x="1382" y="754"/>
                </a:lnTo>
                <a:lnTo>
                  <a:pt x="1421" y="765"/>
                </a:lnTo>
                <a:lnTo>
                  <a:pt x="1447" y="799"/>
                </a:lnTo>
                <a:lnTo>
                  <a:pt x="1486" y="799"/>
                </a:lnTo>
                <a:lnTo>
                  <a:pt x="1513" y="822"/>
                </a:lnTo>
                <a:lnTo>
                  <a:pt x="1552" y="844"/>
                </a:lnTo>
                <a:lnTo>
                  <a:pt x="1591" y="867"/>
                </a:lnTo>
                <a:lnTo>
                  <a:pt x="1630" y="889"/>
                </a:lnTo>
                <a:lnTo>
                  <a:pt x="1669" y="900"/>
                </a:lnTo>
                <a:lnTo>
                  <a:pt x="1708" y="923"/>
                </a:lnTo>
                <a:lnTo>
                  <a:pt x="1747" y="934"/>
                </a:lnTo>
                <a:lnTo>
                  <a:pt x="1786" y="957"/>
                </a:lnTo>
                <a:lnTo>
                  <a:pt x="1813" y="968"/>
                </a:lnTo>
                <a:lnTo>
                  <a:pt x="1852" y="979"/>
                </a:lnTo>
                <a:lnTo>
                  <a:pt x="1891" y="1002"/>
                </a:lnTo>
                <a:lnTo>
                  <a:pt x="1943" y="1024"/>
                </a:lnTo>
                <a:lnTo>
                  <a:pt x="1982" y="1024"/>
                </a:lnTo>
                <a:lnTo>
                  <a:pt x="2021" y="1046"/>
                </a:lnTo>
                <a:lnTo>
                  <a:pt x="2060" y="1058"/>
                </a:lnTo>
                <a:lnTo>
                  <a:pt x="2099" y="1058"/>
                </a:lnTo>
                <a:lnTo>
                  <a:pt x="2139" y="1058"/>
                </a:lnTo>
                <a:lnTo>
                  <a:pt x="2178" y="1058"/>
                </a:lnTo>
                <a:lnTo>
                  <a:pt x="2217" y="1069"/>
                </a:lnTo>
                <a:lnTo>
                  <a:pt x="2256" y="1091"/>
                </a:lnTo>
                <a:lnTo>
                  <a:pt x="2295" y="1104"/>
                </a:lnTo>
                <a:lnTo>
                  <a:pt x="2334" y="1104"/>
                </a:lnTo>
                <a:lnTo>
                  <a:pt x="2373" y="1104"/>
                </a:lnTo>
                <a:lnTo>
                  <a:pt x="2412" y="1104"/>
                </a:lnTo>
                <a:lnTo>
                  <a:pt x="2449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zh-TW" altLang="en-US"/>
              <a:t>20 %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Traffic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Slotted ALOHA Throughput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1446213" y="3733800"/>
            <a:ext cx="4117975" cy="1677988"/>
          </a:xfrm>
          <a:custGeom>
            <a:avLst/>
            <a:gdLst>
              <a:gd name="T0" fmla="*/ 0 w 2594"/>
              <a:gd name="T1" fmla="*/ 2147483647 h 1057"/>
              <a:gd name="T2" fmla="*/ 0 w 2594"/>
              <a:gd name="T3" fmla="*/ 2147483647 h 1057"/>
              <a:gd name="T4" fmla="*/ 2147483647 w 2594"/>
              <a:gd name="T5" fmla="*/ 2147483647 h 1057"/>
              <a:gd name="T6" fmla="*/ 2147483647 w 2594"/>
              <a:gd name="T7" fmla="*/ 2147483647 h 1057"/>
              <a:gd name="T8" fmla="*/ 2147483647 w 2594"/>
              <a:gd name="T9" fmla="*/ 2147483647 h 1057"/>
              <a:gd name="T10" fmla="*/ 2147483647 w 2594"/>
              <a:gd name="T11" fmla="*/ 2147483647 h 1057"/>
              <a:gd name="T12" fmla="*/ 2147483647 w 2594"/>
              <a:gd name="T13" fmla="*/ 2147483647 h 1057"/>
              <a:gd name="T14" fmla="*/ 2147483647 w 2594"/>
              <a:gd name="T15" fmla="*/ 2147483647 h 1057"/>
              <a:gd name="T16" fmla="*/ 2147483647 w 2594"/>
              <a:gd name="T17" fmla="*/ 2147483647 h 1057"/>
              <a:gd name="T18" fmla="*/ 2147483647 w 2594"/>
              <a:gd name="T19" fmla="*/ 2147483647 h 1057"/>
              <a:gd name="T20" fmla="*/ 2147483647 w 2594"/>
              <a:gd name="T21" fmla="*/ 2147483647 h 1057"/>
              <a:gd name="T22" fmla="*/ 2147483647 w 2594"/>
              <a:gd name="T23" fmla="*/ 2147483647 h 1057"/>
              <a:gd name="T24" fmla="*/ 2147483647 w 2594"/>
              <a:gd name="T25" fmla="*/ 2147483647 h 1057"/>
              <a:gd name="T26" fmla="*/ 2147483647 w 2594"/>
              <a:gd name="T27" fmla="*/ 2147483647 h 1057"/>
              <a:gd name="T28" fmla="*/ 2147483647 w 2594"/>
              <a:gd name="T29" fmla="*/ 2147483647 h 1057"/>
              <a:gd name="T30" fmla="*/ 2147483647 w 2594"/>
              <a:gd name="T31" fmla="*/ 2147483647 h 1057"/>
              <a:gd name="T32" fmla="*/ 2147483647 w 2594"/>
              <a:gd name="T33" fmla="*/ 2147483647 h 1057"/>
              <a:gd name="T34" fmla="*/ 2147483647 w 2594"/>
              <a:gd name="T35" fmla="*/ 0 h 1057"/>
              <a:gd name="T36" fmla="*/ 2147483647 w 2594"/>
              <a:gd name="T37" fmla="*/ 0 h 1057"/>
              <a:gd name="T38" fmla="*/ 2147483647 w 2594"/>
              <a:gd name="T39" fmla="*/ 0 h 1057"/>
              <a:gd name="T40" fmla="*/ 2147483647 w 2594"/>
              <a:gd name="T41" fmla="*/ 2147483647 h 1057"/>
              <a:gd name="T42" fmla="*/ 2147483647 w 2594"/>
              <a:gd name="T43" fmla="*/ 2147483647 h 1057"/>
              <a:gd name="T44" fmla="*/ 2147483647 w 2594"/>
              <a:gd name="T45" fmla="*/ 2147483647 h 1057"/>
              <a:gd name="T46" fmla="*/ 2147483647 w 2594"/>
              <a:gd name="T47" fmla="*/ 2147483647 h 1057"/>
              <a:gd name="T48" fmla="*/ 2147483647 w 2594"/>
              <a:gd name="T49" fmla="*/ 2147483647 h 1057"/>
              <a:gd name="T50" fmla="*/ 2147483647 w 2594"/>
              <a:gd name="T51" fmla="*/ 2147483647 h 1057"/>
              <a:gd name="T52" fmla="*/ 2147483647 w 2594"/>
              <a:gd name="T53" fmla="*/ 2147483647 h 1057"/>
              <a:gd name="T54" fmla="*/ 2147483647 w 2594"/>
              <a:gd name="T55" fmla="*/ 2147483647 h 1057"/>
              <a:gd name="T56" fmla="*/ 2147483647 w 2594"/>
              <a:gd name="T57" fmla="*/ 2147483647 h 1057"/>
              <a:gd name="T58" fmla="*/ 2147483647 w 2594"/>
              <a:gd name="T59" fmla="*/ 2147483647 h 1057"/>
              <a:gd name="T60" fmla="*/ 2147483647 w 2594"/>
              <a:gd name="T61" fmla="*/ 2147483647 h 1057"/>
              <a:gd name="T62" fmla="*/ 2147483647 w 2594"/>
              <a:gd name="T63" fmla="*/ 2147483647 h 1057"/>
              <a:gd name="T64" fmla="*/ 2147483647 w 2594"/>
              <a:gd name="T65" fmla="*/ 2147483647 h 1057"/>
              <a:gd name="T66" fmla="*/ 2147483647 w 2594"/>
              <a:gd name="T67" fmla="*/ 2147483647 h 1057"/>
              <a:gd name="T68" fmla="*/ 2147483647 w 2594"/>
              <a:gd name="T69" fmla="*/ 2147483647 h 1057"/>
              <a:gd name="T70" fmla="*/ 2147483647 w 2594"/>
              <a:gd name="T71" fmla="*/ 2147483647 h 1057"/>
              <a:gd name="T72" fmla="*/ 2147483647 w 2594"/>
              <a:gd name="T73" fmla="*/ 2147483647 h 1057"/>
              <a:gd name="T74" fmla="*/ 2147483647 w 2594"/>
              <a:gd name="T75" fmla="*/ 2147483647 h 1057"/>
              <a:gd name="T76" fmla="*/ 2147483647 w 2594"/>
              <a:gd name="T77" fmla="*/ 2147483647 h 1057"/>
              <a:gd name="T78" fmla="*/ 2147483647 w 2594"/>
              <a:gd name="T79" fmla="*/ 2147483647 h 1057"/>
              <a:gd name="T80" fmla="*/ 2147483647 w 2594"/>
              <a:gd name="T81" fmla="*/ 2147483647 h 1057"/>
              <a:gd name="T82" fmla="*/ 2147483647 w 2594"/>
              <a:gd name="T83" fmla="*/ 2147483647 h 1057"/>
              <a:gd name="T84" fmla="*/ 2147483647 w 2594"/>
              <a:gd name="T85" fmla="*/ 2147483647 h 1057"/>
              <a:gd name="T86" fmla="*/ 2147483647 w 2594"/>
              <a:gd name="T87" fmla="*/ 2147483647 h 1057"/>
              <a:gd name="T88" fmla="*/ 2147483647 w 2594"/>
              <a:gd name="T89" fmla="*/ 2147483647 h 1057"/>
              <a:gd name="T90" fmla="*/ 2147483647 w 2594"/>
              <a:gd name="T91" fmla="*/ 2147483647 h 10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1057"/>
              <a:gd name="T140" fmla="*/ 2594 w 2594"/>
              <a:gd name="T141" fmla="*/ 1057 h 10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1057">
                <a:moveTo>
                  <a:pt x="1" y="1056"/>
                </a:moveTo>
                <a:lnTo>
                  <a:pt x="0" y="1012"/>
                </a:lnTo>
                <a:lnTo>
                  <a:pt x="0" y="979"/>
                </a:lnTo>
                <a:lnTo>
                  <a:pt x="0" y="947"/>
                </a:lnTo>
                <a:lnTo>
                  <a:pt x="13" y="915"/>
                </a:lnTo>
                <a:lnTo>
                  <a:pt x="13" y="883"/>
                </a:lnTo>
                <a:lnTo>
                  <a:pt x="13" y="851"/>
                </a:lnTo>
                <a:lnTo>
                  <a:pt x="27" y="818"/>
                </a:lnTo>
                <a:lnTo>
                  <a:pt x="41" y="786"/>
                </a:lnTo>
                <a:lnTo>
                  <a:pt x="41" y="764"/>
                </a:lnTo>
                <a:lnTo>
                  <a:pt x="55" y="732"/>
                </a:lnTo>
                <a:lnTo>
                  <a:pt x="55" y="699"/>
                </a:lnTo>
                <a:lnTo>
                  <a:pt x="68" y="667"/>
                </a:lnTo>
                <a:lnTo>
                  <a:pt x="82" y="635"/>
                </a:lnTo>
                <a:lnTo>
                  <a:pt x="96" y="603"/>
                </a:lnTo>
                <a:lnTo>
                  <a:pt x="96" y="570"/>
                </a:lnTo>
                <a:lnTo>
                  <a:pt x="110" y="538"/>
                </a:lnTo>
                <a:lnTo>
                  <a:pt x="151" y="517"/>
                </a:lnTo>
                <a:lnTo>
                  <a:pt x="165" y="484"/>
                </a:lnTo>
                <a:lnTo>
                  <a:pt x="192" y="451"/>
                </a:lnTo>
                <a:lnTo>
                  <a:pt x="220" y="419"/>
                </a:lnTo>
                <a:lnTo>
                  <a:pt x="233" y="387"/>
                </a:lnTo>
                <a:lnTo>
                  <a:pt x="247" y="355"/>
                </a:lnTo>
                <a:lnTo>
                  <a:pt x="276" y="333"/>
                </a:lnTo>
                <a:lnTo>
                  <a:pt x="276" y="290"/>
                </a:lnTo>
                <a:lnTo>
                  <a:pt x="303" y="258"/>
                </a:lnTo>
                <a:lnTo>
                  <a:pt x="317" y="226"/>
                </a:lnTo>
                <a:lnTo>
                  <a:pt x="317" y="204"/>
                </a:lnTo>
                <a:lnTo>
                  <a:pt x="358" y="171"/>
                </a:lnTo>
                <a:lnTo>
                  <a:pt x="386" y="139"/>
                </a:lnTo>
                <a:lnTo>
                  <a:pt x="427" y="118"/>
                </a:lnTo>
                <a:lnTo>
                  <a:pt x="441" y="85"/>
                </a:lnTo>
                <a:lnTo>
                  <a:pt x="482" y="64"/>
                </a:lnTo>
                <a:lnTo>
                  <a:pt x="510" y="32"/>
                </a:lnTo>
                <a:lnTo>
                  <a:pt x="551" y="10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32"/>
                </a:lnTo>
                <a:lnTo>
                  <a:pt x="841" y="42"/>
                </a:lnTo>
                <a:lnTo>
                  <a:pt x="869" y="75"/>
                </a:lnTo>
                <a:lnTo>
                  <a:pt x="910" y="107"/>
                </a:lnTo>
                <a:lnTo>
                  <a:pt x="939" y="128"/>
                </a:lnTo>
                <a:lnTo>
                  <a:pt x="952" y="161"/>
                </a:lnTo>
                <a:lnTo>
                  <a:pt x="980" y="193"/>
                </a:lnTo>
                <a:lnTo>
                  <a:pt x="1007" y="215"/>
                </a:lnTo>
                <a:lnTo>
                  <a:pt x="1021" y="247"/>
                </a:lnTo>
                <a:lnTo>
                  <a:pt x="1035" y="280"/>
                </a:lnTo>
                <a:lnTo>
                  <a:pt x="1063" y="323"/>
                </a:lnTo>
                <a:lnTo>
                  <a:pt x="1090" y="366"/>
                </a:lnTo>
                <a:lnTo>
                  <a:pt x="1118" y="398"/>
                </a:lnTo>
                <a:lnTo>
                  <a:pt x="1159" y="419"/>
                </a:lnTo>
                <a:lnTo>
                  <a:pt x="1173" y="451"/>
                </a:lnTo>
                <a:lnTo>
                  <a:pt x="1214" y="484"/>
                </a:lnTo>
                <a:lnTo>
                  <a:pt x="1228" y="506"/>
                </a:lnTo>
                <a:lnTo>
                  <a:pt x="1256" y="538"/>
                </a:lnTo>
                <a:lnTo>
                  <a:pt x="1298" y="570"/>
                </a:lnTo>
                <a:lnTo>
                  <a:pt x="1325" y="603"/>
                </a:lnTo>
                <a:lnTo>
                  <a:pt x="1353" y="635"/>
                </a:lnTo>
                <a:lnTo>
                  <a:pt x="1394" y="667"/>
                </a:lnTo>
                <a:lnTo>
                  <a:pt x="1435" y="689"/>
                </a:lnTo>
                <a:lnTo>
                  <a:pt x="1463" y="721"/>
                </a:lnTo>
                <a:lnTo>
                  <a:pt x="1504" y="732"/>
                </a:lnTo>
                <a:lnTo>
                  <a:pt x="1532" y="764"/>
                </a:lnTo>
                <a:lnTo>
                  <a:pt x="1573" y="764"/>
                </a:lnTo>
                <a:lnTo>
                  <a:pt x="1601" y="786"/>
                </a:lnTo>
                <a:lnTo>
                  <a:pt x="1643" y="808"/>
                </a:lnTo>
                <a:lnTo>
                  <a:pt x="1684" y="829"/>
                </a:lnTo>
                <a:lnTo>
                  <a:pt x="1725" y="851"/>
                </a:lnTo>
                <a:lnTo>
                  <a:pt x="1767" y="861"/>
                </a:lnTo>
                <a:lnTo>
                  <a:pt x="1808" y="883"/>
                </a:lnTo>
                <a:lnTo>
                  <a:pt x="1849" y="894"/>
                </a:lnTo>
                <a:lnTo>
                  <a:pt x="1891" y="915"/>
                </a:lnTo>
                <a:lnTo>
                  <a:pt x="1919" y="926"/>
                </a:lnTo>
                <a:lnTo>
                  <a:pt x="1960" y="937"/>
                </a:lnTo>
                <a:lnTo>
                  <a:pt x="2002" y="958"/>
                </a:lnTo>
                <a:lnTo>
                  <a:pt x="2057" y="979"/>
                </a:lnTo>
                <a:lnTo>
                  <a:pt x="2098" y="979"/>
                </a:lnTo>
                <a:lnTo>
                  <a:pt x="2139" y="1001"/>
                </a:lnTo>
                <a:lnTo>
                  <a:pt x="2181" y="1012"/>
                </a:lnTo>
                <a:lnTo>
                  <a:pt x="2222" y="1012"/>
                </a:lnTo>
                <a:lnTo>
                  <a:pt x="2264" y="1012"/>
                </a:lnTo>
                <a:lnTo>
                  <a:pt x="2306" y="1012"/>
                </a:lnTo>
                <a:lnTo>
                  <a:pt x="2347" y="1022"/>
                </a:lnTo>
                <a:lnTo>
                  <a:pt x="2388" y="1044"/>
                </a:lnTo>
                <a:lnTo>
                  <a:pt x="2429" y="1056"/>
                </a:lnTo>
                <a:lnTo>
                  <a:pt x="2471" y="1056"/>
                </a:lnTo>
                <a:lnTo>
                  <a:pt x="2512" y="1056"/>
                </a:lnTo>
                <a:lnTo>
                  <a:pt x="2553" y="1056"/>
                </a:lnTo>
                <a:lnTo>
                  <a:pt x="2593" y="105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zh-TW" altLang="en-US"/>
              <a:t>20 %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Traffic Load</a:t>
            </a:r>
          </a:p>
        </p:txBody>
      </p:sp>
      <p:sp>
        <p:nvSpPr>
          <p:cNvPr id="50185" name="Freeform 9"/>
          <p:cNvSpPr>
            <a:spLocks/>
          </p:cNvSpPr>
          <p:nvPr/>
        </p:nvSpPr>
        <p:spPr bwMode="auto">
          <a:xfrm>
            <a:off x="1404938" y="2206625"/>
            <a:ext cx="5226050" cy="2824163"/>
          </a:xfrm>
          <a:custGeom>
            <a:avLst/>
            <a:gdLst>
              <a:gd name="T0" fmla="*/ 0 w 3292"/>
              <a:gd name="T1" fmla="*/ 2147483647 h 1779"/>
              <a:gd name="T2" fmla="*/ 0 w 3292"/>
              <a:gd name="T3" fmla="*/ 2147483647 h 1779"/>
              <a:gd name="T4" fmla="*/ 0 w 3292"/>
              <a:gd name="T5" fmla="*/ 2147483647 h 1779"/>
              <a:gd name="T6" fmla="*/ 2147483647 w 3292"/>
              <a:gd name="T7" fmla="*/ 2147483647 h 1779"/>
              <a:gd name="T8" fmla="*/ 2147483647 w 3292"/>
              <a:gd name="T9" fmla="*/ 2147483647 h 1779"/>
              <a:gd name="T10" fmla="*/ 2147483647 w 3292"/>
              <a:gd name="T11" fmla="*/ 2147483647 h 1779"/>
              <a:gd name="T12" fmla="*/ 2147483647 w 3292"/>
              <a:gd name="T13" fmla="*/ 2147483647 h 1779"/>
              <a:gd name="T14" fmla="*/ 2147483647 w 3292"/>
              <a:gd name="T15" fmla="*/ 2147483647 h 1779"/>
              <a:gd name="T16" fmla="*/ 2147483647 w 3292"/>
              <a:gd name="T17" fmla="*/ 2147483647 h 1779"/>
              <a:gd name="T18" fmla="*/ 2147483647 w 3292"/>
              <a:gd name="T19" fmla="*/ 2147483647 h 1779"/>
              <a:gd name="T20" fmla="*/ 2147483647 w 3292"/>
              <a:gd name="T21" fmla="*/ 2147483647 h 1779"/>
              <a:gd name="T22" fmla="*/ 2147483647 w 3292"/>
              <a:gd name="T23" fmla="*/ 2147483647 h 1779"/>
              <a:gd name="T24" fmla="*/ 2147483647 w 3292"/>
              <a:gd name="T25" fmla="*/ 2147483647 h 1779"/>
              <a:gd name="T26" fmla="*/ 2147483647 w 3292"/>
              <a:gd name="T27" fmla="*/ 2147483647 h 1779"/>
              <a:gd name="T28" fmla="*/ 2147483647 w 3292"/>
              <a:gd name="T29" fmla="*/ 2147483647 h 1779"/>
              <a:gd name="T30" fmla="*/ 2147483647 w 3292"/>
              <a:gd name="T31" fmla="*/ 2147483647 h 1779"/>
              <a:gd name="T32" fmla="*/ 2147483647 w 3292"/>
              <a:gd name="T33" fmla="*/ 2147483647 h 1779"/>
              <a:gd name="T34" fmla="*/ 2147483647 w 3292"/>
              <a:gd name="T35" fmla="*/ 2147483647 h 1779"/>
              <a:gd name="T36" fmla="*/ 2147483647 w 3292"/>
              <a:gd name="T37" fmla="*/ 2147483647 h 1779"/>
              <a:gd name="T38" fmla="*/ 2147483647 w 3292"/>
              <a:gd name="T39" fmla="*/ 2147483647 h 1779"/>
              <a:gd name="T40" fmla="*/ 2147483647 w 3292"/>
              <a:gd name="T41" fmla="*/ 2147483647 h 1779"/>
              <a:gd name="T42" fmla="*/ 2147483647 w 3292"/>
              <a:gd name="T43" fmla="*/ 2147483647 h 1779"/>
              <a:gd name="T44" fmla="*/ 2147483647 w 3292"/>
              <a:gd name="T45" fmla="*/ 2147483647 h 1779"/>
              <a:gd name="T46" fmla="*/ 2147483647 w 3292"/>
              <a:gd name="T47" fmla="*/ 2147483647 h 1779"/>
              <a:gd name="T48" fmla="*/ 2147483647 w 3292"/>
              <a:gd name="T49" fmla="*/ 2147483647 h 1779"/>
              <a:gd name="T50" fmla="*/ 2147483647 w 3292"/>
              <a:gd name="T51" fmla="*/ 0 h 1779"/>
              <a:gd name="T52" fmla="*/ 2147483647 w 3292"/>
              <a:gd name="T53" fmla="*/ 0 h 1779"/>
              <a:gd name="T54" fmla="*/ 2147483647 w 3292"/>
              <a:gd name="T55" fmla="*/ 0 h 1779"/>
              <a:gd name="T56" fmla="*/ 2147483647 w 3292"/>
              <a:gd name="T57" fmla="*/ 2147483647 h 1779"/>
              <a:gd name="T58" fmla="*/ 2147483647 w 3292"/>
              <a:gd name="T59" fmla="*/ 2147483647 h 1779"/>
              <a:gd name="T60" fmla="*/ 2147483647 w 3292"/>
              <a:gd name="T61" fmla="*/ 2147483647 h 1779"/>
              <a:gd name="T62" fmla="*/ 2147483647 w 3292"/>
              <a:gd name="T63" fmla="*/ 2147483647 h 1779"/>
              <a:gd name="T64" fmla="*/ 2147483647 w 3292"/>
              <a:gd name="T65" fmla="*/ 2147483647 h 1779"/>
              <a:gd name="T66" fmla="*/ 2147483647 w 3292"/>
              <a:gd name="T67" fmla="*/ 2147483647 h 1779"/>
              <a:gd name="T68" fmla="*/ 2147483647 w 3292"/>
              <a:gd name="T69" fmla="*/ 2147483647 h 1779"/>
              <a:gd name="T70" fmla="*/ 2147483647 w 3292"/>
              <a:gd name="T71" fmla="*/ 2147483647 h 1779"/>
              <a:gd name="T72" fmla="*/ 2147483647 w 3292"/>
              <a:gd name="T73" fmla="*/ 2147483647 h 1779"/>
              <a:gd name="T74" fmla="*/ 2147483647 w 3292"/>
              <a:gd name="T75" fmla="*/ 2147483647 h 1779"/>
              <a:gd name="T76" fmla="*/ 2147483647 w 3292"/>
              <a:gd name="T77" fmla="*/ 2147483647 h 1779"/>
              <a:gd name="T78" fmla="*/ 2147483647 w 3292"/>
              <a:gd name="T79" fmla="*/ 2147483647 h 1779"/>
              <a:gd name="T80" fmla="*/ 2147483647 w 3292"/>
              <a:gd name="T81" fmla="*/ 2147483647 h 1779"/>
              <a:gd name="T82" fmla="*/ 2147483647 w 3292"/>
              <a:gd name="T83" fmla="*/ 2147483647 h 1779"/>
              <a:gd name="T84" fmla="*/ 2147483647 w 3292"/>
              <a:gd name="T85" fmla="*/ 2147483647 h 1779"/>
              <a:gd name="T86" fmla="*/ 2147483647 w 3292"/>
              <a:gd name="T87" fmla="*/ 2147483647 h 1779"/>
              <a:gd name="T88" fmla="*/ 2147483647 w 3292"/>
              <a:gd name="T89" fmla="*/ 2147483647 h 1779"/>
              <a:gd name="T90" fmla="*/ 2147483647 w 3292"/>
              <a:gd name="T91" fmla="*/ 2147483647 h 1779"/>
              <a:gd name="T92" fmla="*/ 2147483647 w 3292"/>
              <a:gd name="T93" fmla="*/ 2147483647 h 1779"/>
              <a:gd name="T94" fmla="*/ 2147483647 w 3292"/>
              <a:gd name="T95" fmla="*/ 2147483647 h 1779"/>
              <a:gd name="T96" fmla="*/ 2147483647 w 3292"/>
              <a:gd name="T97" fmla="*/ 2147483647 h 1779"/>
              <a:gd name="T98" fmla="*/ 2147483647 w 3292"/>
              <a:gd name="T99" fmla="*/ 2147483647 h 1779"/>
              <a:gd name="T100" fmla="*/ 2147483647 w 3292"/>
              <a:gd name="T101" fmla="*/ 2147483647 h 1779"/>
              <a:gd name="T102" fmla="*/ 2147483647 w 3292"/>
              <a:gd name="T103" fmla="*/ 2147483647 h 1779"/>
              <a:gd name="T104" fmla="*/ 2147483647 w 3292"/>
              <a:gd name="T105" fmla="*/ 2147483647 h 1779"/>
              <a:gd name="T106" fmla="*/ 2147483647 w 3292"/>
              <a:gd name="T107" fmla="*/ 2147483647 h 1779"/>
              <a:gd name="T108" fmla="*/ 2147483647 w 3292"/>
              <a:gd name="T109" fmla="*/ 2147483647 h 1779"/>
              <a:gd name="T110" fmla="*/ 2147483647 w 3292"/>
              <a:gd name="T111" fmla="*/ 2147483647 h 1779"/>
              <a:gd name="T112" fmla="*/ 2147483647 w 3292"/>
              <a:gd name="T113" fmla="*/ 2147483647 h 1779"/>
              <a:gd name="T114" fmla="*/ 2147483647 w 3292"/>
              <a:gd name="T115" fmla="*/ 2147483647 h 1779"/>
              <a:gd name="T116" fmla="*/ 2147483647 w 3292"/>
              <a:gd name="T117" fmla="*/ 2147483647 h 1779"/>
              <a:gd name="T118" fmla="*/ 2147483647 w 3292"/>
              <a:gd name="T119" fmla="*/ 2147483647 h 17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1779"/>
              <a:gd name="T182" fmla="*/ 3292 w 3292"/>
              <a:gd name="T183" fmla="*/ 1779 h 17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1779">
                <a:moveTo>
                  <a:pt x="28" y="1778"/>
                </a:moveTo>
                <a:lnTo>
                  <a:pt x="0" y="1725"/>
                </a:lnTo>
                <a:lnTo>
                  <a:pt x="0" y="1689"/>
                </a:lnTo>
                <a:lnTo>
                  <a:pt x="0" y="1664"/>
                </a:lnTo>
                <a:lnTo>
                  <a:pt x="0" y="1628"/>
                </a:lnTo>
                <a:lnTo>
                  <a:pt x="0" y="1592"/>
                </a:lnTo>
                <a:lnTo>
                  <a:pt x="13" y="1555"/>
                </a:lnTo>
                <a:lnTo>
                  <a:pt x="27" y="1519"/>
                </a:lnTo>
                <a:lnTo>
                  <a:pt x="27" y="1483"/>
                </a:lnTo>
                <a:lnTo>
                  <a:pt x="41" y="1447"/>
                </a:lnTo>
                <a:lnTo>
                  <a:pt x="55" y="1411"/>
                </a:lnTo>
                <a:lnTo>
                  <a:pt x="69" y="1375"/>
                </a:lnTo>
                <a:lnTo>
                  <a:pt x="69" y="1350"/>
                </a:lnTo>
                <a:lnTo>
                  <a:pt x="82" y="1314"/>
                </a:lnTo>
                <a:lnTo>
                  <a:pt x="82" y="1278"/>
                </a:lnTo>
                <a:lnTo>
                  <a:pt x="96" y="1242"/>
                </a:lnTo>
                <a:lnTo>
                  <a:pt x="96" y="1206"/>
                </a:lnTo>
                <a:lnTo>
                  <a:pt x="110" y="1170"/>
                </a:lnTo>
                <a:lnTo>
                  <a:pt x="124" y="1134"/>
                </a:lnTo>
                <a:lnTo>
                  <a:pt x="138" y="1098"/>
                </a:lnTo>
                <a:lnTo>
                  <a:pt x="151" y="1061"/>
                </a:lnTo>
                <a:lnTo>
                  <a:pt x="165" y="1037"/>
                </a:lnTo>
                <a:lnTo>
                  <a:pt x="179" y="1000"/>
                </a:lnTo>
                <a:lnTo>
                  <a:pt x="193" y="964"/>
                </a:lnTo>
                <a:lnTo>
                  <a:pt x="220" y="928"/>
                </a:lnTo>
                <a:lnTo>
                  <a:pt x="234" y="892"/>
                </a:lnTo>
                <a:lnTo>
                  <a:pt x="248" y="856"/>
                </a:lnTo>
                <a:lnTo>
                  <a:pt x="262" y="772"/>
                </a:lnTo>
                <a:lnTo>
                  <a:pt x="290" y="735"/>
                </a:lnTo>
                <a:lnTo>
                  <a:pt x="304" y="699"/>
                </a:lnTo>
                <a:lnTo>
                  <a:pt x="332" y="663"/>
                </a:lnTo>
                <a:lnTo>
                  <a:pt x="346" y="627"/>
                </a:lnTo>
                <a:lnTo>
                  <a:pt x="373" y="579"/>
                </a:lnTo>
                <a:lnTo>
                  <a:pt x="401" y="543"/>
                </a:lnTo>
                <a:lnTo>
                  <a:pt x="429" y="506"/>
                </a:lnTo>
                <a:lnTo>
                  <a:pt x="470" y="470"/>
                </a:lnTo>
                <a:lnTo>
                  <a:pt x="498" y="434"/>
                </a:lnTo>
                <a:lnTo>
                  <a:pt x="511" y="409"/>
                </a:lnTo>
                <a:lnTo>
                  <a:pt x="567" y="313"/>
                </a:lnTo>
                <a:lnTo>
                  <a:pt x="623" y="229"/>
                </a:lnTo>
                <a:lnTo>
                  <a:pt x="664" y="205"/>
                </a:lnTo>
                <a:lnTo>
                  <a:pt x="706" y="181"/>
                </a:lnTo>
                <a:lnTo>
                  <a:pt x="747" y="169"/>
                </a:lnTo>
                <a:lnTo>
                  <a:pt x="789" y="157"/>
                </a:lnTo>
                <a:lnTo>
                  <a:pt x="830" y="133"/>
                </a:lnTo>
                <a:lnTo>
                  <a:pt x="871" y="121"/>
                </a:lnTo>
                <a:lnTo>
                  <a:pt x="913" y="96"/>
                </a:lnTo>
                <a:lnTo>
                  <a:pt x="955" y="72"/>
                </a:lnTo>
                <a:lnTo>
                  <a:pt x="997" y="48"/>
                </a:lnTo>
                <a:lnTo>
                  <a:pt x="1038" y="24"/>
                </a:lnTo>
                <a:lnTo>
                  <a:pt x="1080" y="12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12"/>
                </a:lnTo>
                <a:lnTo>
                  <a:pt x="1370" y="24"/>
                </a:lnTo>
                <a:lnTo>
                  <a:pt x="1412" y="48"/>
                </a:lnTo>
                <a:lnTo>
                  <a:pt x="1453" y="72"/>
                </a:lnTo>
                <a:lnTo>
                  <a:pt x="1481" y="109"/>
                </a:lnTo>
                <a:lnTo>
                  <a:pt x="1522" y="133"/>
                </a:lnTo>
                <a:lnTo>
                  <a:pt x="1564" y="157"/>
                </a:lnTo>
                <a:lnTo>
                  <a:pt x="1591" y="193"/>
                </a:lnTo>
                <a:lnTo>
                  <a:pt x="1620" y="205"/>
                </a:lnTo>
                <a:lnTo>
                  <a:pt x="1648" y="241"/>
                </a:lnTo>
                <a:lnTo>
                  <a:pt x="1703" y="277"/>
                </a:lnTo>
                <a:lnTo>
                  <a:pt x="1744" y="313"/>
                </a:lnTo>
                <a:lnTo>
                  <a:pt x="1772" y="349"/>
                </a:lnTo>
                <a:lnTo>
                  <a:pt x="1800" y="385"/>
                </a:lnTo>
                <a:lnTo>
                  <a:pt x="1841" y="397"/>
                </a:lnTo>
                <a:lnTo>
                  <a:pt x="1841" y="422"/>
                </a:lnTo>
                <a:lnTo>
                  <a:pt x="1882" y="458"/>
                </a:lnTo>
                <a:lnTo>
                  <a:pt x="1896" y="494"/>
                </a:lnTo>
                <a:lnTo>
                  <a:pt x="1910" y="530"/>
                </a:lnTo>
                <a:lnTo>
                  <a:pt x="1938" y="567"/>
                </a:lnTo>
                <a:lnTo>
                  <a:pt x="1952" y="603"/>
                </a:lnTo>
                <a:lnTo>
                  <a:pt x="1952" y="639"/>
                </a:lnTo>
                <a:lnTo>
                  <a:pt x="1980" y="687"/>
                </a:lnTo>
                <a:lnTo>
                  <a:pt x="1994" y="723"/>
                </a:lnTo>
                <a:lnTo>
                  <a:pt x="2008" y="748"/>
                </a:lnTo>
                <a:lnTo>
                  <a:pt x="2035" y="796"/>
                </a:lnTo>
                <a:lnTo>
                  <a:pt x="2063" y="832"/>
                </a:lnTo>
                <a:lnTo>
                  <a:pt x="2090" y="868"/>
                </a:lnTo>
                <a:lnTo>
                  <a:pt x="2090" y="904"/>
                </a:lnTo>
                <a:lnTo>
                  <a:pt x="2118" y="940"/>
                </a:lnTo>
                <a:lnTo>
                  <a:pt x="2146" y="976"/>
                </a:lnTo>
                <a:lnTo>
                  <a:pt x="2173" y="1012"/>
                </a:lnTo>
                <a:lnTo>
                  <a:pt x="2187" y="1049"/>
                </a:lnTo>
                <a:lnTo>
                  <a:pt x="2215" y="1074"/>
                </a:lnTo>
                <a:lnTo>
                  <a:pt x="2242" y="1110"/>
                </a:lnTo>
                <a:lnTo>
                  <a:pt x="2270" y="1146"/>
                </a:lnTo>
                <a:lnTo>
                  <a:pt x="2299" y="1170"/>
                </a:lnTo>
                <a:lnTo>
                  <a:pt x="2340" y="1206"/>
                </a:lnTo>
                <a:lnTo>
                  <a:pt x="2354" y="1242"/>
                </a:lnTo>
                <a:lnTo>
                  <a:pt x="2409" y="1278"/>
                </a:lnTo>
                <a:lnTo>
                  <a:pt x="2450" y="1314"/>
                </a:lnTo>
                <a:lnTo>
                  <a:pt x="2492" y="1350"/>
                </a:lnTo>
                <a:lnTo>
                  <a:pt x="2520" y="1375"/>
                </a:lnTo>
                <a:lnTo>
                  <a:pt x="2561" y="1387"/>
                </a:lnTo>
                <a:lnTo>
                  <a:pt x="2602" y="1423"/>
                </a:lnTo>
                <a:lnTo>
                  <a:pt x="2631" y="1423"/>
                </a:lnTo>
                <a:lnTo>
                  <a:pt x="2645" y="1459"/>
                </a:lnTo>
                <a:lnTo>
                  <a:pt x="2686" y="1471"/>
                </a:lnTo>
                <a:lnTo>
                  <a:pt x="2714" y="1507"/>
                </a:lnTo>
                <a:lnTo>
                  <a:pt x="2755" y="1519"/>
                </a:lnTo>
                <a:lnTo>
                  <a:pt x="2783" y="1555"/>
                </a:lnTo>
                <a:lnTo>
                  <a:pt x="2824" y="1568"/>
                </a:lnTo>
                <a:lnTo>
                  <a:pt x="2838" y="1604"/>
                </a:lnTo>
                <a:lnTo>
                  <a:pt x="2880" y="1616"/>
                </a:lnTo>
                <a:lnTo>
                  <a:pt x="2921" y="1640"/>
                </a:lnTo>
                <a:lnTo>
                  <a:pt x="2963" y="1664"/>
                </a:lnTo>
                <a:lnTo>
                  <a:pt x="3005" y="1689"/>
                </a:lnTo>
                <a:lnTo>
                  <a:pt x="3046" y="1713"/>
                </a:lnTo>
                <a:lnTo>
                  <a:pt x="3088" y="1713"/>
                </a:lnTo>
                <a:lnTo>
                  <a:pt x="3129" y="1725"/>
                </a:lnTo>
                <a:lnTo>
                  <a:pt x="3170" y="1737"/>
                </a:lnTo>
                <a:lnTo>
                  <a:pt x="3212" y="1749"/>
                </a:lnTo>
                <a:lnTo>
                  <a:pt x="3253" y="1761"/>
                </a:lnTo>
                <a:lnTo>
                  <a:pt x="3291" y="177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39750" y="184467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en-US" altLang="zh-TW"/>
              <a:t>40 %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Slotted ALOHA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520950" y="2901950"/>
            <a:ext cx="1739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3816350" y="4425950"/>
            <a:ext cx="17399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8194" name="Object 2048"/>
          <p:cNvGraphicFramePr>
            <a:graphicFrameLocks/>
          </p:cNvGraphicFramePr>
          <p:nvPr/>
        </p:nvGraphicFramePr>
        <p:xfrm>
          <a:off x="3505200" y="2897188"/>
          <a:ext cx="2119313" cy="2098675"/>
        </p:xfrm>
        <a:graphic>
          <a:graphicData uri="http://schemas.openxmlformats.org/presentationml/2006/ole">
            <p:oleObj spid="_x0000_s8194" name="ClipArt" r:id="rId4" imgW="3657600" imgH="3620880" progId="MS_ClipArt_Gallery.2">
              <p:embed/>
            </p:oleObj>
          </a:graphicData>
        </a:graphic>
      </p:graphicFrame>
      <p:graphicFrame>
        <p:nvGraphicFramePr>
          <p:cNvPr id="8195" name="Object 2049"/>
          <p:cNvGraphicFramePr>
            <a:graphicFrameLocks/>
          </p:cNvGraphicFramePr>
          <p:nvPr/>
        </p:nvGraphicFramePr>
        <p:xfrm>
          <a:off x="5943600" y="1854200"/>
          <a:ext cx="2633663" cy="2781300"/>
        </p:xfrm>
        <a:graphic>
          <a:graphicData uri="http://schemas.openxmlformats.org/presentationml/2006/ole">
            <p:oleObj spid="_x0000_s8195" name="ClipArt" r:id="rId5" imgW="3468600" imgH="3662280" progId="MS_ClipArt_Gallery.2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03925" y="5032375"/>
            <a:ext cx="266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Maybe We could do</a:t>
            </a:r>
          </a:p>
          <a:p>
            <a:r>
              <a:rPr kumimoji="1" lang="en-US" altLang="zh-TW"/>
              <a:t>some arrangement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QoS &amp; Delay</a:t>
            </a: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5" name="Freeform 5"/>
          <p:cNvSpPr>
            <a:spLocks/>
          </p:cNvSpPr>
          <p:nvPr/>
        </p:nvSpPr>
        <p:spPr bwMode="auto">
          <a:xfrm>
            <a:off x="1446213" y="3733800"/>
            <a:ext cx="4117975" cy="1677988"/>
          </a:xfrm>
          <a:custGeom>
            <a:avLst/>
            <a:gdLst>
              <a:gd name="T0" fmla="*/ 0 w 2594"/>
              <a:gd name="T1" fmla="*/ 2147483647 h 1057"/>
              <a:gd name="T2" fmla="*/ 0 w 2594"/>
              <a:gd name="T3" fmla="*/ 2147483647 h 1057"/>
              <a:gd name="T4" fmla="*/ 2147483647 w 2594"/>
              <a:gd name="T5" fmla="*/ 2147483647 h 1057"/>
              <a:gd name="T6" fmla="*/ 2147483647 w 2594"/>
              <a:gd name="T7" fmla="*/ 2147483647 h 1057"/>
              <a:gd name="T8" fmla="*/ 2147483647 w 2594"/>
              <a:gd name="T9" fmla="*/ 2147483647 h 1057"/>
              <a:gd name="T10" fmla="*/ 2147483647 w 2594"/>
              <a:gd name="T11" fmla="*/ 2147483647 h 1057"/>
              <a:gd name="T12" fmla="*/ 2147483647 w 2594"/>
              <a:gd name="T13" fmla="*/ 2147483647 h 1057"/>
              <a:gd name="T14" fmla="*/ 2147483647 w 2594"/>
              <a:gd name="T15" fmla="*/ 2147483647 h 1057"/>
              <a:gd name="T16" fmla="*/ 2147483647 w 2594"/>
              <a:gd name="T17" fmla="*/ 2147483647 h 1057"/>
              <a:gd name="T18" fmla="*/ 2147483647 w 2594"/>
              <a:gd name="T19" fmla="*/ 2147483647 h 1057"/>
              <a:gd name="T20" fmla="*/ 2147483647 w 2594"/>
              <a:gd name="T21" fmla="*/ 2147483647 h 1057"/>
              <a:gd name="T22" fmla="*/ 2147483647 w 2594"/>
              <a:gd name="T23" fmla="*/ 2147483647 h 1057"/>
              <a:gd name="T24" fmla="*/ 2147483647 w 2594"/>
              <a:gd name="T25" fmla="*/ 2147483647 h 1057"/>
              <a:gd name="T26" fmla="*/ 2147483647 w 2594"/>
              <a:gd name="T27" fmla="*/ 2147483647 h 1057"/>
              <a:gd name="T28" fmla="*/ 2147483647 w 2594"/>
              <a:gd name="T29" fmla="*/ 2147483647 h 1057"/>
              <a:gd name="T30" fmla="*/ 2147483647 w 2594"/>
              <a:gd name="T31" fmla="*/ 2147483647 h 1057"/>
              <a:gd name="T32" fmla="*/ 2147483647 w 2594"/>
              <a:gd name="T33" fmla="*/ 2147483647 h 1057"/>
              <a:gd name="T34" fmla="*/ 2147483647 w 2594"/>
              <a:gd name="T35" fmla="*/ 0 h 1057"/>
              <a:gd name="T36" fmla="*/ 2147483647 w 2594"/>
              <a:gd name="T37" fmla="*/ 0 h 1057"/>
              <a:gd name="T38" fmla="*/ 2147483647 w 2594"/>
              <a:gd name="T39" fmla="*/ 0 h 1057"/>
              <a:gd name="T40" fmla="*/ 2147483647 w 2594"/>
              <a:gd name="T41" fmla="*/ 2147483647 h 1057"/>
              <a:gd name="T42" fmla="*/ 2147483647 w 2594"/>
              <a:gd name="T43" fmla="*/ 2147483647 h 1057"/>
              <a:gd name="T44" fmla="*/ 2147483647 w 2594"/>
              <a:gd name="T45" fmla="*/ 2147483647 h 1057"/>
              <a:gd name="T46" fmla="*/ 2147483647 w 2594"/>
              <a:gd name="T47" fmla="*/ 2147483647 h 1057"/>
              <a:gd name="T48" fmla="*/ 2147483647 w 2594"/>
              <a:gd name="T49" fmla="*/ 2147483647 h 1057"/>
              <a:gd name="T50" fmla="*/ 2147483647 w 2594"/>
              <a:gd name="T51" fmla="*/ 2147483647 h 1057"/>
              <a:gd name="T52" fmla="*/ 2147483647 w 2594"/>
              <a:gd name="T53" fmla="*/ 2147483647 h 1057"/>
              <a:gd name="T54" fmla="*/ 2147483647 w 2594"/>
              <a:gd name="T55" fmla="*/ 2147483647 h 1057"/>
              <a:gd name="T56" fmla="*/ 2147483647 w 2594"/>
              <a:gd name="T57" fmla="*/ 2147483647 h 1057"/>
              <a:gd name="T58" fmla="*/ 2147483647 w 2594"/>
              <a:gd name="T59" fmla="*/ 2147483647 h 1057"/>
              <a:gd name="T60" fmla="*/ 2147483647 w 2594"/>
              <a:gd name="T61" fmla="*/ 2147483647 h 1057"/>
              <a:gd name="T62" fmla="*/ 2147483647 w 2594"/>
              <a:gd name="T63" fmla="*/ 2147483647 h 1057"/>
              <a:gd name="T64" fmla="*/ 2147483647 w 2594"/>
              <a:gd name="T65" fmla="*/ 2147483647 h 1057"/>
              <a:gd name="T66" fmla="*/ 2147483647 w 2594"/>
              <a:gd name="T67" fmla="*/ 2147483647 h 1057"/>
              <a:gd name="T68" fmla="*/ 2147483647 w 2594"/>
              <a:gd name="T69" fmla="*/ 2147483647 h 1057"/>
              <a:gd name="T70" fmla="*/ 2147483647 w 2594"/>
              <a:gd name="T71" fmla="*/ 2147483647 h 1057"/>
              <a:gd name="T72" fmla="*/ 2147483647 w 2594"/>
              <a:gd name="T73" fmla="*/ 2147483647 h 1057"/>
              <a:gd name="T74" fmla="*/ 2147483647 w 2594"/>
              <a:gd name="T75" fmla="*/ 2147483647 h 1057"/>
              <a:gd name="T76" fmla="*/ 2147483647 w 2594"/>
              <a:gd name="T77" fmla="*/ 2147483647 h 1057"/>
              <a:gd name="T78" fmla="*/ 2147483647 w 2594"/>
              <a:gd name="T79" fmla="*/ 2147483647 h 1057"/>
              <a:gd name="T80" fmla="*/ 2147483647 w 2594"/>
              <a:gd name="T81" fmla="*/ 2147483647 h 1057"/>
              <a:gd name="T82" fmla="*/ 2147483647 w 2594"/>
              <a:gd name="T83" fmla="*/ 2147483647 h 1057"/>
              <a:gd name="T84" fmla="*/ 2147483647 w 2594"/>
              <a:gd name="T85" fmla="*/ 2147483647 h 1057"/>
              <a:gd name="T86" fmla="*/ 2147483647 w 2594"/>
              <a:gd name="T87" fmla="*/ 2147483647 h 1057"/>
              <a:gd name="T88" fmla="*/ 2147483647 w 2594"/>
              <a:gd name="T89" fmla="*/ 2147483647 h 1057"/>
              <a:gd name="T90" fmla="*/ 2147483647 w 2594"/>
              <a:gd name="T91" fmla="*/ 2147483647 h 105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1057"/>
              <a:gd name="T140" fmla="*/ 2594 w 2594"/>
              <a:gd name="T141" fmla="*/ 1057 h 105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1057">
                <a:moveTo>
                  <a:pt x="1" y="1056"/>
                </a:moveTo>
                <a:lnTo>
                  <a:pt x="0" y="1012"/>
                </a:lnTo>
                <a:lnTo>
                  <a:pt x="0" y="979"/>
                </a:lnTo>
                <a:lnTo>
                  <a:pt x="0" y="947"/>
                </a:lnTo>
                <a:lnTo>
                  <a:pt x="13" y="915"/>
                </a:lnTo>
                <a:lnTo>
                  <a:pt x="13" y="883"/>
                </a:lnTo>
                <a:lnTo>
                  <a:pt x="13" y="851"/>
                </a:lnTo>
                <a:lnTo>
                  <a:pt x="27" y="818"/>
                </a:lnTo>
                <a:lnTo>
                  <a:pt x="41" y="786"/>
                </a:lnTo>
                <a:lnTo>
                  <a:pt x="41" y="764"/>
                </a:lnTo>
                <a:lnTo>
                  <a:pt x="55" y="732"/>
                </a:lnTo>
                <a:lnTo>
                  <a:pt x="55" y="699"/>
                </a:lnTo>
                <a:lnTo>
                  <a:pt x="68" y="667"/>
                </a:lnTo>
                <a:lnTo>
                  <a:pt x="82" y="635"/>
                </a:lnTo>
                <a:lnTo>
                  <a:pt x="96" y="603"/>
                </a:lnTo>
                <a:lnTo>
                  <a:pt x="96" y="570"/>
                </a:lnTo>
                <a:lnTo>
                  <a:pt x="110" y="538"/>
                </a:lnTo>
                <a:lnTo>
                  <a:pt x="151" y="517"/>
                </a:lnTo>
                <a:lnTo>
                  <a:pt x="165" y="484"/>
                </a:lnTo>
                <a:lnTo>
                  <a:pt x="192" y="451"/>
                </a:lnTo>
                <a:lnTo>
                  <a:pt x="220" y="419"/>
                </a:lnTo>
                <a:lnTo>
                  <a:pt x="233" y="387"/>
                </a:lnTo>
                <a:lnTo>
                  <a:pt x="247" y="355"/>
                </a:lnTo>
                <a:lnTo>
                  <a:pt x="276" y="333"/>
                </a:lnTo>
                <a:lnTo>
                  <a:pt x="276" y="290"/>
                </a:lnTo>
                <a:lnTo>
                  <a:pt x="303" y="258"/>
                </a:lnTo>
                <a:lnTo>
                  <a:pt x="317" y="226"/>
                </a:lnTo>
                <a:lnTo>
                  <a:pt x="317" y="204"/>
                </a:lnTo>
                <a:lnTo>
                  <a:pt x="358" y="171"/>
                </a:lnTo>
                <a:lnTo>
                  <a:pt x="386" y="139"/>
                </a:lnTo>
                <a:lnTo>
                  <a:pt x="427" y="118"/>
                </a:lnTo>
                <a:lnTo>
                  <a:pt x="441" y="85"/>
                </a:lnTo>
                <a:lnTo>
                  <a:pt x="482" y="64"/>
                </a:lnTo>
                <a:lnTo>
                  <a:pt x="510" y="32"/>
                </a:lnTo>
                <a:lnTo>
                  <a:pt x="551" y="10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32"/>
                </a:lnTo>
                <a:lnTo>
                  <a:pt x="841" y="42"/>
                </a:lnTo>
                <a:lnTo>
                  <a:pt x="869" y="75"/>
                </a:lnTo>
                <a:lnTo>
                  <a:pt x="910" y="107"/>
                </a:lnTo>
                <a:lnTo>
                  <a:pt x="939" y="128"/>
                </a:lnTo>
                <a:lnTo>
                  <a:pt x="952" y="161"/>
                </a:lnTo>
                <a:lnTo>
                  <a:pt x="980" y="193"/>
                </a:lnTo>
                <a:lnTo>
                  <a:pt x="1007" y="215"/>
                </a:lnTo>
                <a:lnTo>
                  <a:pt x="1021" y="247"/>
                </a:lnTo>
                <a:lnTo>
                  <a:pt x="1035" y="280"/>
                </a:lnTo>
                <a:lnTo>
                  <a:pt x="1063" y="323"/>
                </a:lnTo>
                <a:lnTo>
                  <a:pt x="1090" y="366"/>
                </a:lnTo>
                <a:lnTo>
                  <a:pt x="1118" y="398"/>
                </a:lnTo>
                <a:lnTo>
                  <a:pt x="1159" y="419"/>
                </a:lnTo>
                <a:lnTo>
                  <a:pt x="1173" y="451"/>
                </a:lnTo>
                <a:lnTo>
                  <a:pt x="1214" y="484"/>
                </a:lnTo>
                <a:lnTo>
                  <a:pt x="1228" y="506"/>
                </a:lnTo>
                <a:lnTo>
                  <a:pt x="1256" y="538"/>
                </a:lnTo>
                <a:lnTo>
                  <a:pt x="1298" y="570"/>
                </a:lnTo>
                <a:lnTo>
                  <a:pt x="1325" y="603"/>
                </a:lnTo>
                <a:lnTo>
                  <a:pt x="1353" y="635"/>
                </a:lnTo>
                <a:lnTo>
                  <a:pt x="1394" y="667"/>
                </a:lnTo>
                <a:lnTo>
                  <a:pt x="1435" y="689"/>
                </a:lnTo>
                <a:lnTo>
                  <a:pt x="1463" y="721"/>
                </a:lnTo>
                <a:lnTo>
                  <a:pt x="1504" y="732"/>
                </a:lnTo>
                <a:lnTo>
                  <a:pt x="1532" y="764"/>
                </a:lnTo>
                <a:lnTo>
                  <a:pt x="1573" y="764"/>
                </a:lnTo>
                <a:lnTo>
                  <a:pt x="1601" y="786"/>
                </a:lnTo>
                <a:lnTo>
                  <a:pt x="1643" y="808"/>
                </a:lnTo>
                <a:lnTo>
                  <a:pt x="1684" y="829"/>
                </a:lnTo>
                <a:lnTo>
                  <a:pt x="1725" y="851"/>
                </a:lnTo>
                <a:lnTo>
                  <a:pt x="1767" y="861"/>
                </a:lnTo>
                <a:lnTo>
                  <a:pt x="1808" y="883"/>
                </a:lnTo>
                <a:lnTo>
                  <a:pt x="1849" y="894"/>
                </a:lnTo>
                <a:lnTo>
                  <a:pt x="1891" y="915"/>
                </a:lnTo>
                <a:lnTo>
                  <a:pt x="1919" y="926"/>
                </a:lnTo>
                <a:lnTo>
                  <a:pt x="1960" y="937"/>
                </a:lnTo>
                <a:lnTo>
                  <a:pt x="2002" y="958"/>
                </a:lnTo>
                <a:lnTo>
                  <a:pt x="2057" y="979"/>
                </a:lnTo>
                <a:lnTo>
                  <a:pt x="2098" y="979"/>
                </a:lnTo>
                <a:lnTo>
                  <a:pt x="2139" y="1001"/>
                </a:lnTo>
                <a:lnTo>
                  <a:pt x="2181" y="1012"/>
                </a:lnTo>
                <a:lnTo>
                  <a:pt x="2222" y="1012"/>
                </a:lnTo>
                <a:lnTo>
                  <a:pt x="2264" y="1012"/>
                </a:lnTo>
                <a:lnTo>
                  <a:pt x="2306" y="1012"/>
                </a:lnTo>
                <a:lnTo>
                  <a:pt x="2347" y="1022"/>
                </a:lnTo>
                <a:lnTo>
                  <a:pt x="2388" y="1044"/>
                </a:lnTo>
                <a:lnTo>
                  <a:pt x="2429" y="1056"/>
                </a:lnTo>
                <a:lnTo>
                  <a:pt x="2471" y="1056"/>
                </a:lnTo>
                <a:lnTo>
                  <a:pt x="2512" y="1056"/>
                </a:lnTo>
                <a:lnTo>
                  <a:pt x="2553" y="1056"/>
                </a:lnTo>
                <a:lnTo>
                  <a:pt x="2593" y="105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447800" y="36576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65125" y="3417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zh-TW" altLang="en-US"/>
              <a:t>20 %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Traffic Load</a:t>
            </a:r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1404938" y="2206625"/>
            <a:ext cx="5226050" cy="2824163"/>
          </a:xfrm>
          <a:custGeom>
            <a:avLst/>
            <a:gdLst>
              <a:gd name="T0" fmla="*/ 0 w 3292"/>
              <a:gd name="T1" fmla="*/ 2147483647 h 1779"/>
              <a:gd name="T2" fmla="*/ 0 w 3292"/>
              <a:gd name="T3" fmla="*/ 2147483647 h 1779"/>
              <a:gd name="T4" fmla="*/ 0 w 3292"/>
              <a:gd name="T5" fmla="*/ 2147483647 h 1779"/>
              <a:gd name="T6" fmla="*/ 2147483647 w 3292"/>
              <a:gd name="T7" fmla="*/ 2147483647 h 1779"/>
              <a:gd name="T8" fmla="*/ 2147483647 w 3292"/>
              <a:gd name="T9" fmla="*/ 2147483647 h 1779"/>
              <a:gd name="T10" fmla="*/ 2147483647 w 3292"/>
              <a:gd name="T11" fmla="*/ 2147483647 h 1779"/>
              <a:gd name="T12" fmla="*/ 2147483647 w 3292"/>
              <a:gd name="T13" fmla="*/ 2147483647 h 1779"/>
              <a:gd name="T14" fmla="*/ 2147483647 w 3292"/>
              <a:gd name="T15" fmla="*/ 2147483647 h 1779"/>
              <a:gd name="T16" fmla="*/ 2147483647 w 3292"/>
              <a:gd name="T17" fmla="*/ 2147483647 h 1779"/>
              <a:gd name="T18" fmla="*/ 2147483647 w 3292"/>
              <a:gd name="T19" fmla="*/ 2147483647 h 1779"/>
              <a:gd name="T20" fmla="*/ 2147483647 w 3292"/>
              <a:gd name="T21" fmla="*/ 2147483647 h 1779"/>
              <a:gd name="T22" fmla="*/ 2147483647 w 3292"/>
              <a:gd name="T23" fmla="*/ 2147483647 h 1779"/>
              <a:gd name="T24" fmla="*/ 2147483647 w 3292"/>
              <a:gd name="T25" fmla="*/ 2147483647 h 1779"/>
              <a:gd name="T26" fmla="*/ 2147483647 w 3292"/>
              <a:gd name="T27" fmla="*/ 2147483647 h 1779"/>
              <a:gd name="T28" fmla="*/ 2147483647 w 3292"/>
              <a:gd name="T29" fmla="*/ 2147483647 h 1779"/>
              <a:gd name="T30" fmla="*/ 2147483647 w 3292"/>
              <a:gd name="T31" fmla="*/ 2147483647 h 1779"/>
              <a:gd name="T32" fmla="*/ 2147483647 w 3292"/>
              <a:gd name="T33" fmla="*/ 2147483647 h 1779"/>
              <a:gd name="T34" fmla="*/ 2147483647 w 3292"/>
              <a:gd name="T35" fmla="*/ 2147483647 h 1779"/>
              <a:gd name="T36" fmla="*/ 2147483647 w 3292"/>
              <a:gd name="T37" fmla="*/ 2147483647 h 1779"/>
              <a:gd name="T38" fmla="*/ 2147483647 w 3292"/>
              <a:gd name="T39" fmla="*/ 2147483647 h 1779"/>
              <a:gd name="T40" fmla="*/ 2147483647 w 3292"/>
              <a:gd name="T41" fmla="*/ 2147483647 h 1779"/>
              <a:gd name="T42" fmla="*/ 2147483647 w 3292"/>
              <a:gd name="T43" fmla="*/ 2147483647 h 1779"/>
              <a:gd name="T44" fmla="*/ 2147483647 w 3292"/>
              <a:gd name="T45" fmla="*/ 2147483647 h 1779"/>
              <a:gd name="T46" fmla="*/ 2147483647 w 3292"/>
              <a:gd name="T47" fmla="*/ 2147483647 h 1779"/>
              <a:gd name="T48" fmla="*/ 2147483647 w 3292"/>
              <a:gd name="T49" fmla="*/ 2147483647 h 1779"/>
              <a:gd name="T50" fmla="*/ 2147483647 w 3292"/>
              <a:gd name="T51" fmla="*/ 0 h 1779"/>
              <a:gd name="T52" fmla="*/ 2147483647 w 3292"/>
              <a:gd name="T53" fmla="*/ 0 h 1779"/>
              <a:gd name="T54" fmla="*/ 2147483647 w 3292"/>
              <a:gd name="T55" fmla="*/ 0 h 1779"/>
              <a:gd name="T56" fmla="*/ 2147483647 w 3292"/>
              <a:gd name="T57" fmla="*/ 2147483647 h 1779"/>
              <a:gd name="T58" fmla="*/ 2147483647 w 3292"/>
              <a:gd name="T59" fmla="*/ 2147483647 h 1779"/>
              <a:gd name="T60" fmla="*/ 2147483647 w 3292"/>
              <a:gd name="T61" fmla="*/ 2147483647 h 1779"/>
              <a:gd name="T62" fmla="*/ 2147483647 w 3292"/>
              <a:gd name="T63" fmla="*/ 2147483647 h 1779"/>
              <a:gd name="T64" fmla="*/ 2147483647 w 3292"/>
              <a:gd name="T65" fmla="*/ 2147483647 h 1779"/>
              <a:gd name="T66" fmla="*/ 2147483647 w 3292"/>
              <a:gd name="T67" fmla="*/ 2147483647 h 1779"/>
              <a:gd name="T68" fmla="*/ 2147483647 w 3292"/>
              <a:gd name="T69" fmla="*/ 2147483647 h 1779"/>
              <a:gd name="T70" fmla="*/ 2147483647 w 3292"/>
              <a:gd name="T71" fmla="*/ 2147483647 h 1779"/>
              <a:gd name="T72" fmla="*/ 2147483647 w 3292"/>
              <a:gd name="T73" fmla="*/ 2147483647 h 1779"/>
              <a:gd name="T74" fmla="*/ 2147483647 w 3292"/>
              <a:gd name="T75" fmla="*/ 2147483647 h 1779"/>
              <a:gd name="T76" fmla="*/ 2147483647 w 3292"/>
              <a:gd name="T77" fmla="*/ 2147483647 h 1779"/>
              <a:gd name="T78" fmla="*/ 2147483647 w 3292"/>
              <a:gd name="T79" fmla="*/ 2147483647 h 1779"/>
              <a:gd name="T80" fmla="*/ 2147483647 w 3292"/>
              <a:gd name="T81" fmla="*/ 2147483647 h 1779"/>
              <a:gd name="T82" fmla="*/ 2147483647 w 3292"/>
              <a:gd name="T83" fmla="*/ 2147483647 h 1779"/>
              <a:gd name="T84" fmla="*/ 2147483647 w 3292"/>
              <a:gd name="T85" fmla="*/ 2147483647 h 1779"/>
              <a:gd name="T86" fmla="*/ 2147483647 w 3292"/>
              <a:gd name="T87" fmla="*/ 2147483647 h 1779"/>
              <a:gd name="T88" fmla="*/ 2147483647 w 3292"/>
              <a:gd name="T89" fmla="*/ 2147483647 h 1779"/>
              <a:gd name="T90" fmla="*/ 2147483647 w 3292"/>
              <a:gd name="T91" fmla="*/ 2147483647 h 1779"/>
              <a:gd name="T92" fmla="*/ 2147483647 w 3292"/>
              <a:gd name="T93" fmla="*/ 2147483647 h 1779"/>
              <a:gd name="T94" fmla="*/ 2147483647 w 3292"/>
              <a:gd name="T95" fmla="*/ 2147483647 h 1779"/>
              <a:gd name="T96" fmla="*/ 2147483647 w 3292"/>
              <a:gd name="T97" fmla="*/ 2147483647 h 1779"/>
              <a:gd name="T98" fmla="*/ 2147483647 w 3292"/>
              <a:gd name="T99" fmla="*/ 2147483647 h 1779"/>
              <a:gd name="T100" fmla="*/ 2147483647 w 3292"/>
              <a:gd name="T101" fmla="*/ 2147483647 h 1779"/>
              <a:gd name="T102" fmla="*/ 2147483647 w 3292"/>
              <a:gd name="T103" fmla="*/ 2147483647 h 1779"/>
              <a:gd name="T104" fmla="*/ 2147483647 w 3292"/>
              <a:gd name="T105" fmla="*/ 2147483647 h 1779"/>
              <a:gd name="T106" fmla="*/ 2147483647 w 3292"/>
              <a:gd name="T107" fmla="*/ 2147483647 h 1779"/>
              <a:gd name="T108" fmla="*/ 2147483647 w 3292"/>
              <a:gd name="T109" fmla="*/ 2147483647 h 1779"/>
              <a:gd name="T110" fmla="*/ 2147483647 w 3292"/>
              <a:gd name="T111" fmla="*/ 2147483647 h 1779"/>
              <a:gd name="T112" fmla="*/ 2147483647 w 3292"/>
              <a:gd name="T113" fmla="*/ 2147483647 h 1779"/>
              <a:gd name="T114" fmla="*/ 2147483647 w 3292"/>
              <a:gd name="T115" fmla="*/ 2147483647 h 1779"/>
              <a:gd name="T116" fmla="*/ 2147483647 w 3292"/>
              <a:gd name="T117" fmla="*/ 2147483647 h 1779"/>
              <a:gd name="T118" fmla="*/ 2147483647 w 3292"/>
              <a:gd name="T119" fmla="*/ 2147483647 h 17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1779"/>
              <a:gd name="T182" fmla="*/ 3292 w 3292"/>
              <a:gd name="T183" fmla="*/ 1779 h 17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1779">
                <a:moveTo>
                  <a:pt x="28" y="1778"/>
                </a:moveTo>
                <a:lnTo>
                  <a:pt x="0" y="1725"/>
                </a:lnTo>
                <a:lnTo>
                  <a:pt x="0" y="1689"/>
                </a:lnTo>
                <a:lnTo>
                  <a:pt x="0" y="1664"/>
                </a:lnTo>
                <a:lnTo>
                  <a:pt x="0" y="1628"/>
                </a:lnTo>
                <a:lnTo>
                  <a:pt x="0" y="1592"/>
                </a:lnTo>
                <a:lnTo>
                  <a:pt x="13" y="1555"/>
                </a:lnTo>
                <a:lnTo>
                  <a:pt x="27" y="1519"/>
                </a:lnTo>
                <a:lnTo>
                  <a:pt x="27" y="1483"/>
                </a:lnTo>
                <a:lnTo>
                  <a:pt x="41" y="1447"/>
                </a:lnTo>
                <a:lnTo>
                  <a:pt x="55" y="1411"/>
                </a:lnTo>
                <a:lnTo>
                  <a:pt x="69" y="1375"/>
                </a:lnTo>
                <a:lnTo>
                  <a:pt x="69" y="1350"/>
                </a:lnTo>
                <a:lnTo>
                  <a:pt x="82" y="1314"/>
                </a:lnTo>
                <a:lnTo>
                  <a:pt x="82" y="1278"/>
                </a:lnTo>
                <a:lnTo>
                  <a:pt x="96" y="1242"/>
                </a:lnTo>
                <a:lnTo>
                  <a:pt x="96" y="1206"/>
                </a:lnTo>
                <a:lnTo>
                  <a:pt x="110" y="1170"/>
                </a:lnTo>
                <a:lnTo>
                  <a:pt x="124" y="1134"/>
                </a:lnTo>
                <a:lnTo>
                  <a:pt x="138" y="1098"/>
                </a:lnTo>
                <a:lnTo>
                  <a:pt x="151" y="1061"/>
                </a:lnTo>
                <a:lnTo>
                  <a:pt x="165" y="1037"/>
                </a:lnTo>
                <a:lnTo>
                  <a:pt x="179" y="1000"/>
                </a:lnTo>
                <a:lnTo>
                  <a:pt x="193" y="964"/>
                </a:lnTo>
                <a:lnTo>
                  <a:pt x="220" y="928"/>
                </a:lnTo>
                <a:lnTo>
                  <a:pt x="234" y="892"/>
                </a:lnTo>
                <a:lnTo>
                  <a:pt x="248" y="856"/>
                </a:lnTo>
                <a:lnTo>
                  <a:pt x="262" y="772"/>
                </a:lnTo>
                <a:lnTo>
                  <a:pt x="290" y="735"/>
                </a:lnTo>
                <a:lnTo>
                  <a:pt x="304" y="699"/>
                </a:lnTo>
                <a:lnTo>
                  <a:pt x="332" y="663"/>
                </a:lnTo>
                <a:lnTo>
                  <a:pt x="346" y="627"/>
                </a:lnTo>
                <a:lnTo>
                  <a:pt x="373" y="579"/>
                </a:lnTo>
                <a:lnTo>
                  <a:pt x="401" y="543"/>
                </a:lnTo>
                <a:lnTo>
                  <a:pt x="429" y="506"/>
                </a:lnTo>
                <a:lnTo>
                  <a:pt x="470" y="470"/>
                </a:lnTo>
                <a:lnTo>
                  <a:pt x="498" y="434"/>
                </a:lnTo>
                <a:lnTo>
                  <a:pt x="511" y="409"/>
                </a:lnTo>
                <a:lnTo>
                  <a:pt x="567" y="313"/>
                </a:lnTo>
                <a:lnTo>
                  <a:pt x="623" y="229"/>
                </a:lnTo>
                <a:lnTo>
                  <a:pt x="664" y="205"/>
                </a:lnTo>
                <a:lnTo>
                  <a:pt x="706" y="181"/>
                </a:lnTo>
                <a:lnTo>
                  <a:pt x="747" y="169"/>
                </a:lnTo>
                <a:lnTo>
                  <a:pt x="789" y="157"/>
                </a:lnTo>
                <a:lnTo>
                  <a:pt x="830" y="133"/>
                </a:lnTo>
                <a:lnTo>
                  <a:pt x="871" y="121"/>
                </a:lnTo>
                <a:lnTo>
                  <a:pt x="913" y="96"/>
                </a:lnTo>
                <a:lnTo>
                  <a:pt x="955" y="72"/>
                </a:lnTo>
                <a:lnTo>
                  <a:pt x="997" y="48"/>
                </a:lnTo>
                <a:lnTo>
                  <a:pt x="1038" y="24"/>
                </a:lnTo>
                <a:lnTo>
                  <a:pt x="1080" y="12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12"/>
                </a:lnTo>
                <a:lnTo>
                  <a:pt x="1370" y="24"/>
                </a:lnTo>
                <a:lnTo>
                  <a:pt x="1412" y="48"/>
                </a:lnTo>
                <a:lnTo>
                  <a:pt x="1453" y="72"/>
                </a:lnTo>
                <a:lnTo>
                  <a:pt x="1481" y="109"/>
                </a:lnTo>
                <a:lnTo>
                  <a:pt x="1522" y="133"/>
                </a:lnTo>
                <a:lnTo>
                  <a:pt x="1564" y="157"/>
                </a:lnTo>
                <a:lnTo>
                  <a:pt x="1591" y="193"/>
                </a:lnTo>
                <a:lnTo>
                  <a:pt x="1620" y="205"/>
                </a:lnTo>
                <a:lnTo>
                  <a:pt x="1648" y="241"/>
                </a:lnTo>
                <a:lnTo>
                  <a:pt x="1703" y="277"/>
                </a:lnTo>
                <a:lnTo>
                  <a:pt x="1744" y="313"/>
                </a:lnTo>
                <a:lnTo>
                  <a:pt x="1772" y="349"/>
                </a:lnTo>
                <a:lnTo>
                  <a:pt x="1800" y="385"/>
                </a:lnTo>
                <a:lnTo>
                  <a:pt x="1841" y="397"/>
                </a:lnTo>
                <a:lnTo>
                  <a:pt x="1841" y="422"/>
                </a:lnTo>
                <a:lnTo>
                  <a:pt x="1882" y="458"/>
                </a:lnTo>
                <a:lnTo>
                  <a:pt x="1896" y="494"/>
                </a:lnTo>
                <a:lnTo>
                  <a:pt x="1910" y="530"/>
                </a:lnTo>
                <a:lnTo>
                  <a:pt x="1938" y="567"/>
                </a:lnTo>
                <a:lnTo>
                  <a:pt x="1952" y="603"/>
                </a:lnTo>
                <a:lnTo>
                  <a:pt x="1952" y="639"/>
                </a:lnTo>
                <a:lnTo>
                  <a:pt x="1980" y="687"/>
                </a:lnTo>
                <a:lnTo>
                  <a:pt x="1994" y="723"/>
                </a:lnTo>
                <a:lnTo>
                  <a:pt x="2008" y="748"/>
                </a:lnTo>
                <a:lnTo>
                  <a:pt x="2035" y="796"/>
                </a:lnTo>
                <a:lnTo>
                  <a:pt x="2063" y="832"/>
                </a:lnTo>
                <a:lnTo>
                  <a:pt x="2090" y="868"/>
                </a:lnTo>
                <a:lnTo>
                  <a:pt x="2090" y="904"/>
                </a:lnTo>
                <a:lnTo>
                  <a:pt x="2118" y="940"/>
                </a:lnTo>
                <a:lnTo>
                  <a:pt x="2146" y="976"/>
                </a:lnTo>
                <a:lnTo>
                  <a:pt x="2173" y="1012"/>
                </a:lnTo>
                <a:lnTo>
                  <a:pt x="2187" y="1049"/>
                </a:lnTo>
                <a:lnTo>
                  <a:pt x="2215" y="1074"/>
                </a:lnTo>
                <a:lnTo>
                  <a:pt x="2242" y="1110"/>
                </a:lnTo>
                <a:lnTo>
                  <a:pt x="2270" y="1146"/>
                </a:lnTo>
                <a:lnTo>
                  <a:pt x="2299" y="1170"/>
                </a:lnTo>
                <a:lnTo>
                  <a:pt x="2340" y="1206"/>
                </a:lnTo>
                <a:lnTo>
                  <a:pt x="2354" y="1242"/>
                </a:lnTo>
                <a:lnTo>
                  <a:pt x="2409" y="1278"/>
                </a:lnTo>
                <a:lnTo>
                  <a:pt x="2450" y="1314"/>
                </a:lnTo>
                <a:lnTo>
                  <a:pt x="2492" y="1350"/>
                </a:lnTo>
                <a:lnTo>
                  <a:pt x="2520" y="1375"/>
                </a:lnTo>
                <a:lnTo>
                  <a:pt x="2561" y="1387"/>
                </a:lnTo>
                <a:lnTo>
                  <a:pt x="2602" y="1423"/>
                </a:lnTo>
                <a:lnTo>
                  <a:pt x="2631" y="1423"/>
                </a:lnTo>
                <a:lnTo>
                  <a:pt x="2645" y="1459"/>
                </a:lnTo>
                <a:lnTo>
                  <a:pt x="2686" y="1471"/>
                </a:lnTo>
                <a:lnTo>
                  <a:pt x="2714" y="1507"/>
                </a:lnTo>
                <a:lnTo>
                  <a:pt x="2755" y="1519"/>
                </a:lnTo>
                <a:lnTo>
                  <a:pt x="2783" y="1555"/>
                </a:lnTo>
                <a:lnTo>
                  <a:pt x="2824" y="1568"/>
                </a:lnTo>
                <a:lnTo>
                  <a:pt x="2838" y="1604"/>
                </a:lnTo>
                <a:lnTo>
                  <a:pt x="2880" y="1616"/>
                </a:lnTo>
                <a:lnTo>
                  <a:pt x="2921" y="1640"/>
                </a:lnTo>
                <a:lnTo>
                  <a:pt x="2963" y="1664"/>
                </a:lnTo>
                <a:lnTo>
                  <a:pt x="3005" y="1689"/>
                </a:lnTo>
                <a:lnTo>
                  <a:pt x="3046" y="1713"/>
                </a:lnTo>
                <a:lnTo>
                  <a:pt x="3088" y="1713"/>
                </a:lnTo>
                <a:lnTo>
                  <a:pt x="3129" y="1725"/>
                </a:lnTo>
                <a:lnTo>
                  <a:pt x="3170" y="1737"/>
                </a:lnTo>
                <a:lnTo>
                  <a:pt x="3212" y="1749"/>
                </a:lnTo>
                <a:lnTo>
                  <a:pt x="3253" y="1761"/>
                </a:lnTo>
                <a:lnTo>
                  <a:pt x="3291" y="177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1447800" y="2438400"/>
            <a:ext cx="1841500" cy="3049588"/>
          </a:xfrm>
          <a:custGeom>
            <a:avLst/>
            <a:gdLst>
              <a:gd name="T0" fmla="*/ 2147483647 w 1160"/>
              <a:gd name="T1" fmla="*/ 2147483647 h 1921"/>
              <a:gd name="T2" fmla="*/ 2147483647 w 1160"/>
              <a:gd name="T3" fmla="*/ 2147483647 h 1921"/>
              <a:gd name="T4" fmla="*/ 2147483647 w 1160"/>
              <a:gd name="T5" fmla="*/ 2147483647 h 1921"/>
              <a:gd name="T6" fmla="*/ 2147483647 w 1160"/>
              <a:gd name="T7" fmla="*/ 2147483647 h 1921"/>
              <a:gd name="T8" fmla="*/ 2147483647 w 1160"/>
              <a:gd name="T9" fmla="*/ 2147483647 h 1921"/>
              <a:gd name="T10" fmla="*/ 2147483647 w 1160"/>
              <a:gd name="T11" fmla="*/ 2147483647 h 1921"/>
              <a:gd name="T12" fmla="*/ 2147483647 w 1160"/>
              <a:gd name="T13" fmla="*/ 2147483647 h 1921"/>
              <a:gd name="T14" fmla="*/ 2147483647 w 1160"/>
              <a:gd name="T15" fmla="*/ 2147483647 h 1921"/>
              <a:gd name="T16" fmla="*/ 2147483647 w 1160"/>
              <a:gd name="T17" fmla="*/ 2147483647 h 1921"/>
              <a:gd name="T18" fmla="*/ 2147483647 w 1160"/>
              <a:gd name="T19" fmla="*/ 2147483647 h 1921"/>
              <a:gd name="T20" fmla="*/ 2147483647 w 1160"/>
              <a:gd name="T21" fmla="*/ 2147483647 h 1921"/>
              <a:gd name="T22" fmla="*/ 2147483647 w 1160"/>
              <a:gd name="T23" fmla="*/ 2147483647 h 1921"/>
              <a:gd name="T24" fmla="*/ 2147483647 w 1160"/>
              <a:gd name="T25" fmla="*/ 2147483647 h 1921"/>
              <a:gd name="T26" fmla="*/ 2147483647 w 1160"/>
              <a:gd name="T27" fmla="*/ 2147483647 h 1921"/>
              <a:gd name="T28" fmla="*/ 2147483647 w 1160"/>
              <a:gd name="T29" fmla="*/ 2147483647 h 1921"/>
              <a:gd name="T30" fmla="*/ 2147483647 w 1160"/>
              <a:gd name="T31" fmla="*/ 2147483647 h 1921"/>
              <a:gd name="T32" fmla="*/ 2147483647 w 1160"/>
              <a:gd name="T33" fmla="*/ 2147483647 h 1921"/>
              <a:gd name="T34" fmla="*/ 2147483647 w 1160"/>
              <a:gd name="T35" fmla="*/ 2147483647 h 1921"/>
              <a:gd name="T36" fmla="*/ 2147483647 w 1160"/>
              <a:gd name="T37" fmla="*/ 2147483647 h 1921"/>
              <a:gd name="T38" fmla="*/ 2147483647 w 1160"/>
              <a:gd name="T39" fmla="*/ 2147483647 h 1921"/>
              <a:gd name="T40" fmla="*/ 2147483647 w 1160"/>
              <a:gd name="T41" fmla="*/ 2147483647 h 1921"/>
              <a:gd name="T42" fmla="*/ 2147483647 w 1160"/>
              <a:gd name="T43" fmla="*/ 2147483647 h 1921"/>
              <a:gd name="T44" fmla="*/ 2147483647 w 1160"/>
              <a:gd name="T45" fmla="*/ 2147483647 h 1921"/>
              <a:gd name="T46" fmla="*/ 2147483647 w 1160"/>
              <a:gd name="T47" fmla="*/ 2147483647 h 1921"/>
              <a:gd name="T48" fmla="*/ 2147483647 w 1160"/>
              <a:gd name="T49" fmla="*/ 2147483647 h 1921"/>
              <a:gd name="T50" fmla="*/ 2147483647 w 1160"/>
              <a:gd name="T51" fmla="*/ 2147483647 h 1921"/>
              <a:gd name="T52" fmla="*/ 2147483647 w 1160"/>
              <a:gd name="T53" fmla="*/ 2147483647 h 1921"/>
              <a:gd name="T54" fmla="*/ 2147483647 w 1160"/>
              <a:gd name="T55" fmla="*/ 2147483647 h 1921"/>
              <a:gd name="T56" fmla="*/ 2147483647 w 1160"/>
              <a:gd name="T57" fmla="*/ 2147483647 h 1921"/>
              <a:gd name="T58" fmla="*/ 2147483647 w 1160"/>
              <a:gd name="T59" fmla="*/ 2147483647 h 1921"/>
              <a:gd name="T60" fmla="*/ 2147483647 w 1160"/>
              <a:gd name="T61" fmla="*/ 2147483647 h 1921"/>
              <a:gd name="T62" fmla="*/ 2147483647 w 1160"/>
              <a:gd name="T63" fmla="*/ 2147483647 h 1921"/>
              <a:gd name="T64" fmla="*/ 2147483647 w 1160"/>
              <a:gd name="T65" fmla="*/ 2147483647 h 1921"/>
              <a:gd name="T66" fmla="*/ 2147483647 w 1160"/>
              <a:gd name="T67" fmla="*/ 0 h 19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0"/>
              <a:gd name="T103" fmla="*/ 0 h 1921"/>
              <a:gd name="T104" fmla="*/ 1160 w 1160"/>
              <a:gd name="T105" fmla="*/ 1921 h 192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0" h="1921">
                <a:moveTo>
                  <a:pt x="0" y="1920"/>
                </a:moveTo>
                <a:lnTo>
                  <a:pt x="64" y="1902"/>
                </a:lnTo>
                <a:lnTo>
                  <a:pt x="103" y="1902"/>
                </a:lnTo>
                <a:lnTo>
                  <a:pt x="142" y="1889"/>
                </a:lnTo>
                <a:lnTo>
                  <a:pt x="181" y="1889"/>
                </a:lnTo>
                <a:lnTo>
                  <a:pt x="220" y="1876"/>
                </a:lnTo>
                <a:lnTo>
                  <a:pt x="247" y="1876"/>
                </a:lnTo>
                <a:lnTo>
                  <a:pt x="286" y="1863"/>
                </a:lnTo>
                <a:lnTo>
                  <a:pt x="325" y="1863"/>
                </a:lnTo>
                <a:lnTo>
                  <a:pt x="364" y="1863"/>
                </a:lnTo>
                <a:lnTo>
                  <a:pt x="403" y="1863"/>
                </a:lnTo>
                <a:lnTo>
                  <a:pt x="442" y="1850"/>
                </a:lnTo>
                <a:lnTo>
                  <a:pt x="481" y="1837"/>
                </a:lnTo>
                <a:lnTo>
                  <a:pt x="507" y="1810"/>
                </a:lnTo>
                <a:lnTo>
                  <a:pt x="546" y="1810"/>
                </a:lnTo>
                <a:lnTo>
                  <a:pt x="573" y="1810"/>
                </a:lnTo>
                <a:lnTo>
                  <a:pt x="612" y="1810"/>
                </a:lnTo>
                <a:lnTo>
                  <a:pt x="651" y="1784"/>
                </a:lnTo>
                <a:lnTo>
                  <a:pt x="690" y="1771"/>
                </a:lnTo>
                <a:lnTo>
                  <a:pt x="729" y="1745"/>
                </a:lnTo>
                <a:lnTo>
                  <a:pt x="768" y="1719"/>
                </a:lnTo>
                <a:lnTo>
                  <a:pt x="807" y="1680"/>
                </a:lnTo>
                <a:lnTo>
                  <a:pt x="846" y="1667"/>
                </a:lnTo>
                <a:lnTo>
                  <a:pt x="859" y="1628"/>
                </a:lnTo>
                <a:lnTo>
                  <a:pt x="886" y="1615"/>
                </a:lnTo>
                <a:lnTo>
                  <a:pt x="899" y="1576"/>
                </a:lnTo>
                <a:lnTo>
                  <a:pt x="912" y="1537"/>
                </a:lnTo>
                <a:lnTo>
                  <a:pt x="925" y="1498"/>
                </a:lnTo>
                <a:lnTo>
                  <a:pt x="938" y="1471"/>
                </a:lnTo>
                <a:lnTo>
                  <a:pt x="938" y="1432"/>
                </a:lnTo>
                <a:lnTo>
                  <a:pt x="964" y="1393"/>
                </a:lnTo>
                <a:lnTo>
                  <a:pt x="964" y="1354"/>
                </a:lnTo>
                <a:lnTo>
                  <a:pt x="990" y="1315"/>
                </a:lnTo>
                <a:lnTo>
                  <a:pt x="1003" y="1276"/>
                </a:lnTo>
                <a:lnTo>
                  <a:pt x="1003" y="1237"/>
                </a:lnTo>
                <a:lnTo>
                  <a:pt x="1003" y="1198"/>
                </a:lnTo>
                <a:lnTo>
                  <a:pt x="1016" y="1159"/>
                </a:lnTo>
                <a:lnTo>
                  <a:pt x="1016" y="1132"/>
                </a:lnTo>
                <a:lnTo>
                  <a:pt x="1016" y="1093"/>
                </a:lnTo>
                <a:lnTo>
                  <a:pt x="1029" y="1054"/>
                </a:lnTo>
                <a:lnTo>
                  <a:pt x="1029" y="1015"/>
                </a:lnTo>
                <a:lnTo>
                  <a:pt x="1029" y="976"/>
                </a:lnTo>
                <a:lnTo>
                  <a:pt x="1029" y="937"/>
                </a:lnTo>
                <a:lnTo>
                  <a:pt x="1029" y="898"/>
                </a:lnTo>
                <a:lnTo>
                  <a:pt x="1029" y="859"/>
                </a:lnTo>
                <a:lnTo>
                  <a:pt x="1029" y="820"/>
                </a:lnTo>
                <a:lnTo>
                  <a:pt x="1029" y="793"/>
                </a:lnTo>
                <a:lnTo>
                  <a:pt x="1029" y="754"/>
                </a:lnTo>
                <a:lnTo>
                  <a:pt x="1029" y="715"/>
                </a:lnTo>
                <a:lnTo>
                  <a:pt x="1029" y="676"/>
                </a:lnTo>
                <a:lnTo>
                  <a:pt x="1029" y="637"/>
                </a:lnTo>
                <a:lnTo>
                  <a:pt x="1029" y="598"/>
                </a:lnTo>
                <a:lnTo>
                  <a:pt x="1042" y="559"/>
                </a:lnTo>
                <a:lnTo>
                  <a:pt x="1042" y="520"/>
                </a:lnTo>
                <a:lnTo>
                  <a:pt x="1042" y="481"/>
                </a:lnTo>
                <a:lnTo>
                  <a:pt x="1055" y="441"/>
                </a:lnTo>
                <a:lnTo>
                  <a:pt x="1055" y="402"/>
                </a:lnTo>
                <a:lnTo>
                  <a:pt x="1068" y="363"/>
                </a:lnTo>
                <a:lnTo>
                  <a:pt x="1068" y="324"/>
                </a:lnTo>
                <a:lnTo>
                  <a:pt x="1081" y="285"/>
                </a:lnTo>
                <a:lnTo>
                  <a:pt x="1081" y="246"/>
                </a:lnTo>
                <a:lnTo>
                  <a:pt x="1094" y="207"/>
                </a:lnTo>
                <a:lnTo>
                  <a:pt x="1107" y="168"/>
                </a:lnTo>
                <a:lnTo>
                  <a:pt x="1133" y="129"/>
                </a:lnTo>
                <a:lnTo>
                  <a:pt x="1133" y="102"/>
                </a:lnTo>
                <a:lnTo>
                  <a:pt x="1146" y="63"/>
                </a:lnTo>
                <a:lnTo>
                  <a:pt x="1159" y="24"/>
                </a:lnTo>
                <a:lnTo>
                  <a:pt x="1152" y="0"/>
                </a:lnTo>
              </a:path>
            </a:pathLst>
          </a:custGeom>
          <a:noFill/>
          <a:ln w="1016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4708525" y="6099175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 b="1"/>
              <a:t>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Whenever Users are many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No one will succeed</a:t>
            </a:r>
          </a:p>
          <a:p>
            <a:r>
              <a:rPr lang="en-US" altLang="zh-TW" sz="1800" smtClean="0"/>
              <a:t>Collides all the time</a:t>
            </a:r>
          </a:p>
        </p:txBody>
      </p:sp>
      <p:graphicFrame>
        <p:nvGraphicFramePr>
          <p:cNvPr id="9218" name="Object 2048"/>
          <p:cNvGraphicFramePr>
            <a:graphicFrameLocks/>
          </p:cNvGraphicFramePr>
          <p:nvPr/>
        </p:nvGraphicFramePr>
        <p:xfrm>
          <a:off x="2695575" y="3043238"/>
          <a:ext cx="4883150" cy="3052762"/>
        </p:xfrm>
        <a:graphic>
          <a:graphicData uri="http://schemas.openxmlformats.org/presentationml/2006/ole">
            <p:oleObj spid="_x0000_s9218" name="ClipArt" r:id="rId4" imgW="1457280" imgH="9144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299325" y="24415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42125" y="2441575"/>
            <a:ext cx="2068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Mobility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Unpredictable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channel</a:t>
            </a:r>
          </a:p>
          <a:p>
            <a:endParaRPr kumimoji="1" lang="en-US" altLang="zh-TW">
              <a:solidFill>
                <a:schemeClr val="hlink"/>
              </a:solidFill>
              <a:latin typeface="Arial" charset="0"/>
            </a:endParaRP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by QoS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Information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2286000"/>
            <a:ext cx="1931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Adaptive 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Algorithm</a:t>
            </a:r>
          </a:p>
          <a:p>
            <a:endParaRPr kumimoji="1" lang="en-US" altLang="zh-TW">
              <a:solidFill>
                <a:schemeClr val="hlink"/>
              </a:solidFill>
              <a:latin typeface="Arial" charset="0"/>
            </a:endParaRP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by QoS</a:t>
            </a:r>
          </a:p>
          <a:p>
            <a:r>
              <a:rPr kumimoji="1" lang="en-US" altLang="zh-TW">
                <a:solidFill>
                  <a:schemeClr val="hlink"/>
                </a:solidFill>
                <a:latin typeface="Arial" charset="0"/>
              </a:rPr>
              <a:t>Requirement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79525" y="146050"/>
            <a:ext cx="687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en-US" altLang="zh-TW" sz="3200">
                <a:solidFill>
                  <a:schemeClr val="accent2"/>
                </a:solidFill>
                <a:latin typeface="Arial" charset="0"/>
              </a:rPr>
              <a:t>QoS and Multimedia Traffic Support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82950" y="9207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/>
              <a:t>Application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4343400" y="1744663"/>
            <a:ext cx="152400" cy="247650"/>
            <a:chOff x="2736" y="1099"/>
            <a:chExt cx="96" cy="156"/>
          </a:xfrm>
        </p:grpSpPr>
        <p:sp>
          <p:nvSpPr>
            <p:cNvPr id="23592" name="Line 8"/>
            <p:cNvSpPr>
              <a:spLocks noChangeShapeType="1"/>
            </p:cNvSpPr>
            <p:nvPr/>
          </p:nvSpPr>
          <p:spPr bwMode="auto">
            <a:xfrm>
              <a:off x="2736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3" name="Line 9"/>
            <p:cNvSpPr>
              <a:spLocks noChangeShapeType="1"/>
            </p:cNvSpPr>
            <p:nvPr/>
          </p:nvSpPr>
          <p:spPr bwMode="auto">
            <a:xfrm>
              <a:off x="2832" y="109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284538" y="198755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RTP, TCP, UDP</a:t>
            </a:r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3284538" y="2478088"/>
            <a:ext cx="2728912" cy="357187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RSVP</a:t>
            </a:r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3284538" y="3524250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Wireless Network Layer</a:t>
            </a:r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3284538" y="2971800"/>
            <a:ext cx="2728912" cy="35401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IP, Mobile IP</a:t>
            </a: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3284538" y="4014788"/>
            <a:ext cx="2728912" cy="355600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Clustering(optional)</a:t>
            </a:r>
          </a:p>
        </p:txBody>
      </p:sp>
      <p:grpSp>
        <p:nvGrpSpPr>
          <p:cNvPr id="23565" name="Group 15"/>
          <p:cNvGrpSpPr>
            <a:grpSpLocks/>
          </p:cNvGrpSpPr>
          <p:nvPr/>
        </p:nvGrpSpPr>
        <p:grpSpPr bwMode="auto">
          <a:xfrm>
            <a:off x="4532313" y="2225675"/>
            <a:ext cx="93662" cy="246063"/>
            <a:chOff x="2855" y="1402"/>
            <a:chExt cx="59" cy="155"/>
          </a:xfrm>
        </p:grpSpPr>
        <p:sp>
          <p:nvSpPr>
            <p:cNvPr id="23590" name="Line 16"/>
            <p:cNvSpPr>
              <a:spLocks noChangeShapeType="1"/>
            </p:cNvSpPr>
            <p:nvPr/>
          </p:nvSpPr>
          <p:spPr bwMode="auto">
            <a:xfrm>
              <a:off x="2855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1" name="Line 17"/>
            <p:cNvSpPr>
              <a:spLocks noChangeShapeType="1"/>
            </p:cNvSpPr>
            <p:nvPr/>
          </p:nvSpPr>
          <p:spPr bwMode="auto">
            <a:xfrm>
              <a:off x="2914" y="1402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66" name="Group 18"/>
          <p:cNvGrpSpPr>
            <a:grpSpLocks/>
          </p:cNvGrpSpPr>
          <p:nvPr/>
        </p:nvGrpSpPr>
        <p:grpSpPr bwMode="auto">
          <a:xfrm>
            <a:off x="4532313" y="2779713"/>
            <a:ext cx="93662" cy="246062"/>
            <a:chOff x="2855" y="1751"/>
            <a:chExt cx="59" cy="155"/>
          </a:xfrm>
        </p:grpSpPr>
        <p:sp>
          <p:nvSpPr>
            <p:cNvPr id="23588" name="Line 19"/>
            <p:cNvSpPr>
              <a:spLocks noChangeShapeType="1"/>
            </p:cNvSpPr>
            <p:nvPr/>
          </p:nvSpPr>
          <p:spPr bwMode="auto">
            <a:xfrm>
              <a:off x="2855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9" name="Line 20"/>
            <p:cNvSpPr>
              <a:spLocks noChangeShapeType="1"/>
            </p:cNvSpPr>
            <p:nvPr/>
          </p:nvSpPr>
          <p:spPr bwMode="auto">
            <a:xfrm>
              <a:off x="2914" y="175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67" name="Group 21"/>
          <p:cNvGrpSpPr>
            <a:grpSpLocks/>
          </p:cNvGrpSpPr>
          <p:nvPr/>
        </p:nvGrpSpPr>
        <p:grpSpPr bwMode="auto">
          <a:xfrm>
            <a:off x="4532313" y="3270250"/>
            <a:ext cx="93662" cy="247650"/>
            <a:chOff x="2855" y="2060"/>
            <a:chExt cx="59" cy="156"/>
          </a:xfrm>
        </p:grpSpPr>
        <p:sp>
          <p:nvSpPr>
            <p:cNvPr id="23586" name="Line 22"/>
            <p:cNvSpPr>
              <a:spLocks noChangeShapeType="1"/>
            </p:cNvSpPr>
            <p:nvPr/>
          </p:nvSpPr>
          <p:spPr bwMode="auto">
            <a:xfrm>
              <a:off x="2855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7" name="Line 23"/>
            <p:cNvSpPr>
              <a:spLocks noChangeShapeType="1"/>
            </p:cNvSpPr>
            <p:nvPr/>
          </p:nvSpPr>
          <p:spPr bwMode="auto">
            <a:xfrm>
              <a:off x="2914" y="2060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3282950" y="4505325"/>
            <a:ext cx="2728913" cy="727075"/>
          </a:xfrm>
          <a:prstGeom prst="rect">
            <a:avLst/>
          </a:prstGeom>
          <a:solidFill>
            <a:srgbClr val="FFFF00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Data Link</a:t>
            </a:r>
          </a:p>
          <a:p>
            <a:pPr algn="ctr"/>
            <a:r>
              <a:rPr kumimoji="1" lang="en-US" altLang="zh-TW" sz="2000"/>
              <a:t>MAC</a:t>
            </a:r>
          </a:p>
        </p:txBody>
      </p:sp>
      <p:sp>
        <p:nvSpPr>
          <p:cNvPr id="23569" name="Rectangle 25"/>
          <p:cNvSpPr>
            <a:spLocks noChangeArrowheads="1"/>
          </p:cNvSpPr>
          <p:nvPr/>
        </p:nvSpPr>
        <p:spPr bwMode="auto">
          <a:xfrm>
            <a:off x="3284538" y="5365750"/>
            <a:ext cx="2728912" cy="574675"/>
          </a:xfrm>
          <a:prstGeom prst="rect">
            <a:avLst/>
          </a:prstGeom>
          <a:solidFill>
            <a:schemeClr val="accent1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 sz="2000"/>
              <a:t>Radio </a:t>
            </a:r>
          </a:p>
        </p:txBody>
      </p:sp>
      <p:grpSp>
        <p:nvGrpSpPr>
          <p:cNvPr id="23570" name="Group 26"/>
          <p:cNvGrpSpPr>
            <a:grpSpLocks/>
          </p:cNvGrpSpPr>
          <p:nvPr/>
        </p:nvGrpSpPr>
        <p:grpSpPr bwMode="auto">
          <a:xfrm>
            <a:off x="4532313" y="3824288"/>
            <a:ext cx="93662" cy="247650"/>
            <a:chOff x="2855" y="2409"/>
            <a:chExt cx="59" cy="156"/>
          </a:xfrm>
        </p:grpSpPr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>
              <a:off x="2855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>
              <a:off x="2914" y="2409"/>
              <a:ext cx="0" cy="156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71" name="Group 29"/>
          <p:cNvGrpSpPr>
            <a:grpSpLocks/>
          </p:cNvGrpSpPr>
          <p:nvPr/>
        </p:nvGrpSpPr>
        <p:grpSpPr bwMode="auto">
          <a:xfrm>
            <a:off x="4532313" y="4316413"/>
            <a:ext cx="93662" cy="244475"/>
            <a:chOff x="2855" y="2719"/>
            <a:chExt cx="59" cy="154"/>
          </a:xfrm>
        </p:grpSpPr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2855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2914" y="2719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72" name="Group 32"/>
          <p:cNvGrpSpPr>
            <a:grpSpLocks/>
          </p:cNvGrpSpPr>
          <p:nvPr/>
        </p:nvGrpSpPr>
        <p:grpSpPr bwMode="auto">
          <a:xfrm>
            <a:off x="4532313" y="5176838"/>
            <a:ext cx="93662" cy="246062"/>
            <a:chOff x="2855" y="3261"/>
            <a:chExt cx="59" cy="155"/>
          </a:xfrm>
        </p:grpSpPr>
        <p:sp>
          <p:nvSpPr>
            <p:cNvPr id="23580" name="Line 33"/>
            <p:cNvSpPr>
              <a:spLocks noChangeShapeType="1"/>
            </p:cNvSpPr>
            <p:nvPr/>
          </p:nvSpPr>
          <p:spPr bwMode="auto">
            <a:xfrm>
              <a:off x="2855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1" name="Line 34"/>
            <p:cNvSpPr>
              <a:spLocks noChangeShapeType="1"/>
            </p:cNvSpPr>
            <p:nvPr/>
          </p:nvSpPr>
          <p:spPr bwMode="auto">
            <a:xfrm>
              <a:off x="2914" y="3261"/>
              <a:ext cx="0" cy="155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73" name="Line 35"/>
          <p:cNvSpPr>
            <a:spLocks noChangeShapeType="1"/>
          </p:cNvSpPr>
          <p:nvPr/>
        </p:nvSpPr>
        <p:spPr bwMode="auto">
          <a:xfrm>
            <a:off x="3278188" y="4868863"/>
            <a:ext cx="2741612" cy="0"/>
          </a:xfrm>
          <a:prstGeom prst="line">
            <a:avLst/>
          </a:prstGeom>
          <a:noFill/>
          <a:ln w="12699">
            <a:solidFill>
              <a:srgbClr val="FC0128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3574" name="Group 36"/>
          <p:cNvGrpSpPr>
            <a:grpSpLocks/>
          </p:cNvGrpSpPr>
          <p:nvPr/>
        </p:nvGrpSpPr>
        <p:grpSpPr bwMode="auto">
          <a:xfrm>
            <a:off x="4532313" y="5930900"/>
            <a:ext cx="93662" cy="244475"/>
            <a:chOff x="2855" y="3736"/>
            <a:chExt cx="59" cy="154"/>
          </a:xfrm>
        </p:grpSpPr>
        <p:sp>
          <p:nvSpPr>
            <p:cNvPr id="23578" name="Line 37"/>
            <p:cNvSpPr>
              <a:spLocks noChangeShapeType="1"/>
            </p:cNvSpPr>
            <p:nvPr/>
          </p:nvSpPr>
          <p:spPr bwMode="auto">
            <a:xfrm>
              <a:off x="2855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9" name="Line 38"/>
            <p:cNvSpPr>
              <a:spLocks noChangeShapeType="1"/>
            </p:cNvSpPr>
            <p:nvPr/>
          </p:nvSpPr>
          <p:spPr bwMode="auto">
            <a:xfrm>
              <a:off x="2914" y="3736"/>
              <a:ext cx="0" cy="154"/>
            </a:xfrm>
            <a:prstGeom prst="line">
              <a:avLst/>
            </a:prstGeom>
            <a:noFill/>
            <a:ln w="12699">
              <a:solidFill>
                <a:srgbClr val="FC0128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75" name="AutoShape 39"/>
          <p:cNvSpPr>
            <a:spLocks noChangeArrowheads="1"/>
          </p:cNvSpPr>
          <p:nvPr/>
        </p:nvSpPr>
        <p:spPr bwMode="auto">
          <a:xfrm>
            <a:off x="2901950" y="2825750"/>
            <a:ext cx="139700" cy="2349500"/>
          </a:xfrm>
          <a:prstGeom prst="downArrow">
            <a:avLst>
              <a:gd name="adj1" fmla="val 50000"/>
              <a:gd name="adj2" fmla="val 84098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23576" name="AutoShape 40"/>
          <p:cNvSpPr>
            <a:spLocks noChangeArrowheads="1"/>
          </p:cNvSpPr>
          <p:nvPr/>
        </p:nvSpPr>
        <p:spPr bwMode="auto">
          <a:xfrm>
            <a:off x="6330950" y="2673350"/>
            <a:ext cx="139700" cy="2425700"/>
          </a:xfrm>
          <a:prstGeom prst="upArrow">
            <a:avLst>
              <a:gd name="adj1" fmla="val 50000"/>
              <a:gd name="adj2" fmla="val 868101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zh-TW"/>
          </a:p>
        </p:txBody>
      </p:sp>
      <p:sp>
        <p:nvSpPr>
          <p:cNvPr id="23577" name="Rectangle 41"/>
          <p:cNvSpPr>
            <a:spLocks noChangeArrowheads="1"/>
          </p:cNvSpPr>
          <p:nvPr/>
        </p:nvSpPr>
        <p:spPr bwMode="auto">
          <a:xfrm>
            <a:off x="3282950" y="1454150"/>
            <a:ext cx="2730500" cy="360363"/>
          </a:xfrm>
          <a:prstGeom prst="rect">
            <a:avLst/>
          </a:prstGeom>
          <a:solidFill>
            <a:srgbClr val="FC0128"/>
          </a:solidFill>
          <a:ln w="12699">
            <a:solidFill>
              <a:srgbClr val="FC0128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altLang="zh-TW"/>
              <a:t>OS, MiddleWare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Reason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No one really listen to other people</a:t>
            </a:r>
          </a:p>
          <a:p>
            <a:r>
              <a:rPr lang="en-US" altLang="zh-TW" sz="1800" smtClean="0"/>
              <a:t>No one really cares</a:t>
            </a:r>
          </a:p>
        </p:txBody>
      </p:sp>
      <p:graphicFrame>
        <p:nvGraphicFramePr>
          <p:cNvPr id="10242" name="Object 0"/>
          <p:cNvGraphicFramePr>
            <a:graphicFrameLocks/>
          </p:cNvGraphicFramePr>
          <p:nvPr/>
        </p:nvGraphicFramePr>
        <p:xfrm>
          <a:off x="4033838" y="3124200"/>
          <a:ext cx="2771775" cy="2438400"/>
        </p:xfrm>
        <a:graphic>
          <a:graphicData uri="http://schemas.openxmlformats.org/presentationml/2006/ole">
            <p:oleObj spid="_x0000_s10242" name="ClipArt" r:id="rId4" imgW="1371600" imgH="12078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Most LANs use CSMA</a:t>
            </a:r>
          </a:p>
          <a:p>
            <a:r>
              <a:rPr lang="en-US" altLang="zh-TW" sz="1800" smtClean="0"/>
              <a:t>Carrier Sense</a:t>
            </a:r>
          </a:p>
          <a:p>
            <a:pPr lvl="1"/>
            <a:r>
              <a:rPr lang="en-US" altLang="zh-TW" sz="1800" smtClean="0"/>
              <a:t>CSMA/CA: Collision Avoidance</a:t>
            </a:r>
          </a:p>
          <a:p>
            <a:pPr lvl="1"/>
            <a:r>
              <a:rPr lang="en-US" altLang="zh-TW" sz="1800" smtClean="0"/>
              <a:t>CSMA/CD: Collision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Check if carrier is ok</a:t>
            </a:r>
          </a:p>
          <a:p>
            <a:r>
              <a:rPr lang="en-US" altLang="zh-TW" sz="1800" smtClean="0"/>
              <a:t>if the channel is free</a:t>
            </a:r>
          </a:p>
          <a:p>
            <a:pPr lvl="1"/>
            <a:r>
              <a:rPr lang="en-US" altLang="zh-TW" sz="1800" smtClean="0"/>
              <a:t>transmit</a:t>
            </a:r>
          </a:p>
          <a:p>
            <a:r>
              <a:rPr lang="en-US" altLang="zh-TW" sz="1800" smtClean="0"/>
              <a:t>Otherwise, if the channel is busy</a:t>
            </a:r>
          </a:p>
          <a:p>
            <a:pPr lvl="1"/>
            <a:r>
              <a:rPr lang="en-US" altLang="zh-TW" sz="1800" smtClean="0"/>
              <a:t>wait a random time and try again</a:t>
            </a:r>
          </a:p>
          <a:p>
            <a:pPr lvl="1"/>
            <a:r>
              <a:rPr lang="en-US" altLang="zh-TW" sz="1800" smtClean="0"/>
              <a:t>Back of a random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447800" y="1905000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447800" y="5486400"/>
            <a:ext cx="510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1446213" y="4505325"/>
            <a:ext cx="4117975" cy="906463"/>
          </a:xfrm>
          <a:custGeom>
            <a:avLst/>
            <a:gdLst>
              <a:gd name="T0" fmla="*/ 0 w 2594"/>
              <a:gd name="T1" fmla="*/ 2147483647 h 571"/>
              <a:gd name="T2" fmla="*/ 0 w 2594"/>
              <a:gd name="T3" fmla="*/ 2147483647 h 571"/>
              <a:gd name="T4" fmla="*/ 2147483647 w 2594"/>
              <a:gd name="T5" fmla="*/ 2147483647 h 571"/>
              <a:gd name="T6" fmla="*/ 2147483647 w 2594"/>
              <a:gd name="T7" fmla="*/ 2147483647 h 571"/>
              <a:gd name="T8" fmla="*/ 2147483647 w 2594"/>
              <a:gd name="T9" fmla="*/ 2147483647 h 571"/>
              <a:gd name="T10" fmla="*/ 2147483647 w 2594"/>
              <a:gd name="T11" fmla="*/ 2147483647 h 571"/>
              <a:gd name="T12" fmla="*/ 2147483647 w 2594"/>
              <a:gd name="T13" fmla="*/ 2147483647 h 571"/>
              <a:gd name="T14" fmla="*/ 2147483647 w 2594"/>
              <a:gd name="T15" fmla="*/ 2147483647 h 571"/>
              <a:gd name="T16" fmla="*/ 2147483647 w 2594"/>
              <a:gd name="T17" fmla="*/ 2147483647 h 571"/>
              <a:gd name="T18" fmla="*/ 2147483647 w 2594"/>
              <a:gd name="T19" fmla="*/ 2147483647 h 571"/>
              <a:gd name="T20" fmla="*/ 2147483647 w 2594"/>
              <a:gd name="T21" fmla="*/ 2147483647 h 571"/>
              <a:gd name="T22" fmla="*/ 2147483647 w 2594"/>
              <a:gd name="T23" fmla="*/ 2147483647 h 571"/>
              <a:gd name="T24" fmla="*/ 2147483647 w 2594"/>
              <a:gd name="T25" fmla="*/ 2147483647 h 571"/>
              <a:gd name="T26" fmla="*/ 2147483647 w 2594"/>
              <a:gd name="T27" fmla="*/ 2147483647 h 571"/>
              <a:gd name="T28" fmla="*/ 2147483647 w 2594"/>
              <a:gd name="T29" fmla="*/ 2147483647 h 571"/>
              <a:gd name="T30" fmla="*/ 2147483647 w 2594"/>
              <a:gd name="T31" fmla="*/ 2147483647 h 571"/>
              <a:gd name="T32" fmla="*/ 2147483647 w 2594"/>
              <a:gd name="T33" fmla="*/ 2147483647 h 571"/>
              <a:gd name="T34" fmla="*/ 2147483647 w 2594"/>
              <a:gd name="T35" fmla="*/ 0 h 571"/>
              <a:gd name="T36" fmla="*/ 2147483647 w 2594"/>
              <a:gd name="T37" fmla="*/ 0 h 571"/>
              <a:gd name="T38" fmla="*/ 2147483647 w 2594"/>
              <a:gd name="T39" fmla="*/ 0 h 571"/>
              <a:gd name="T40" fmla="*/ 2147483647 w 2594"/>
              <a:gd name="T41" fmla="*/ 2147483647 h 571"/>
              <a:gd name="T42" fmla="*/ 2147483647 w 2594"/>
              <a:gd name="T43" fmla="*/ 2147483647 h 571"/>
              <a:gd name="T44" fmla="*/ 2147483647 w 2594"/>
              <a:gd name="T45" fmla="*/ 2147483647 h 571"/>
              <a:gd name="T46" fmla="*/ 2147483647 w 2594"/>
              <a:gd name="T47" fmla="*/ 2147483647 h 571"/>
              <a:gd name="T48" fmla="*/ 2147483647 w 2594"/>
              <a:gd name="T49" fmla="*/ 2147483647 h 571"/>
              <a:gd name="T50" fmla="*/ 2147483647 w 2594"/>
              <a:gd name="T51" fmla="*/ 2147483647 h 571"/>
              <a:gd name="T52" fmla="*/ 2147483647 w 2594"/>
              <a:gd name="T53" fmla="*/ 2147483647 h 571"/>
              <a:gd name="T54" fmla="*/ 2147483647 w 2594"/>
              <a:gd name="T55" fmla="*/ 2147483647 h 571"/>
              <a:gd name="T56" fmla="*/ 2147483647 w 2594"/>
              <a:gd name="T57" fmla="*/ 2147483647 h 571"/>
              <a:gd name="T58" fmla="*/ 2147483647 w 2594"/>
              <a:gd name="T59" fmla="*/ 2147483647 h 571"/>
              <a:gd name="T60" fmla="*/ 2147483647 w 2594"/>
              <a:gd name="T61" fmla="*/ 2147483647 h 571"/>
              <a:gd name="T62" fmla="*/ 2147483647 w 2594"/>
              <a:gd name="T63" fmla="*/ 2147483647 h 571"/>
              <a:gd name="T64" fmla="*/ 2147483647 w 2594"/>
              <a:gd name="T65" fmla="*/ 2147483647 h 571"/>
              <a:gd name="T66" fmla="*/ 2147483647 w 2594"/>
              <a:gd name="T67" fmla="*/ 2147483647 h 571"/>
              <a:gd name="T68" fmla="*/ 2147483647 w 2594"/>
              <a:gd name="T69" fmla="*/ 2147483647 h 571"/>
              <a:gd name="T70" fmla="*/ 2147483647 w 2594"/>
              <a:gd name="T71" fmla="*/ 2147483647 h 571"/>
              <a:gd name="T72" fmla="*/ 2147483647 w 2594"/>
              <a:gd name="T73" fmla="*/ 2147483647 h 571"/>
              <a:gd name="T74" fmla="*/ 2147483647 w 2594"/>
              <a:gd name="T75" fmla="*/ 2147483647 h 571"/>
              <a:gd name="T76" fmla="*/ 2147483647 w 2594"/>
              <a:gd name="T77" fmla="*/ 2147483647 h 571"/>
              <a:gd name="T78" fmla="*/ 2147483647 w 2594"/>
              <a:gd name="T79" fmla="*/ 2147483647 h 571"/>
              <a:gd name="T80" fmla="*/ 2147483647 w 2594"/>
              <a:gd name="T81" fmla="*/ 2147483647 h 571"/>
              <a:gd name="T82" fmla="*/ 2147483647 w 2594"/>
              <a:gd name="T83" fmla="*/ 2147483647 h 571"/>
              <a:gd name="T84" fmla="*/ 2147483647 w 2594"/>
              <a:gd name="T85" fmla="*/ 2147483647 h 571"/>
              <a:gd name="T86" fmla="*/ 2147483647 w 2594"/>
              <a:gd name="T87" fmla="*/ 2147483647 h 571"/>
              <a:gd name="T88" fmla="*/ 2147483647 w 2594"/>
              <a:gd name="T89" fmla="*/ 2147483647 h 571"/>
              <a:gd name="T90" fmla="*/ 2147483647 w 2594"/>
              <a:gd name="T91" fmla="*/ 2147483647 h 5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94"/>
              <a:gd name="T139" fmla="*/ 0 h 571"/>
              <a:gd name="T140" fmla="*/ 2594 w 2594"/>
              <a:gd name="T141" fmla="*/ 571 h 5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94" h="571">
                <a:moveTo>
                  <a:pt x="1" y="570"/>
                </a:moveTo>
                <a:lnTo>
                  <a:pt x="0" y="546"/>
                </a:lnTo>
                <a:lnTo>
                  <a:pt x="0" y="528"/>
                </a:lnTo>
                <a:lnTo>
                  <a:pt x="0" y="511"/>
                </a:lnTo>
                <a:lnTo>
                  <a:pt x="13" y="494"/>
                </a:lnTo>
                <a:lnTo>
                  <a:pt x="13" y="476"/>
                </a:lnTo>
                <a:lnTo>
                  <a:pt x="13" y="459"/>
                </a:lnTo>
                <a:lnTo>
                  <a:pt x="27" y="441"/>
                </a:lnTo>
                <a:lnTo>
                  <a:pt x="41" y="424"/>
                </a:lnTo>
                <a:lnTo>
                  <a:pt x="41" y="412"/>
                </a:lnTo>
                <a:lnTo>
                  <a:pt x="55" y="395"/>
                </a:lnTo>
                <a:lnTo>
                  <a:pt x="55" y="377"/>
                </a:lnTo>
                <a:lnTo>
                  <a:pt x="68" y="360"/>
                </a:lnTo>
                <a:lnTo>
                  <a:pt x="82" y="342"/>
                </a:lnTo>
                <a:lnTo>
                  <a:pt x="96" y="325"/>
                </a:lnTo>
                <a:lnTo>
                  <a:pt x="96" y="308"/>
                </a:lnTo>
                <a:lnTo>
                  <a:pt x="110" y="290"/>
                </a:lnTo>
                <a:lnTo>
                  <a:pt x="151" y="279"/>
                </a:lnTo>
                <a:lnTo>
                  <a:pt x="165" y="261"/>
                </a:lnTo>
                <a:lnTo>
                  <a:pt x="192" y="243"/>
                </a:lnTo>
                <a:lnTo>
                  <a:pt x="220" y="226"/>
                </a:lnTo>
                <a:lnTo>
                  <a:pt x="233" y="209"/>
                </a:lnTo>
                <a:lnTo>
                  <a:pt x="247" y="191"/>
                </a:lnTo>
                <a:lnTo>
                  <a:pt x="276" y="180"/>
                </a:lnTo>
                <a:lnTo>
                  <a:pt x="276" y="156"/>
                </a:lnTo>
                <a:lnTo>
                  <a:pt x="303" y="139"/>
                </a:lnTo>
                <a:lnTo>
                  <a:pt x="317" y="122"/>
                </a:lnTo>
                <a:lnTo>
                  <a:pt x="317" y="110"/>
                </a:lnTo>
                <a:lnTo>
                  <a:pt x="358" y="92"/>
                </a:lnTo>
                <a:lnTo>
                  <a:pt x="386" y="75"/>
                </a:lnTo>
                <a:lnTo>
                  <a:pt x="427" y="63"/>
                </a:lnTo>
                <a:lnTo>
                  <a:pt x="441" y="46"/>
                </a:lnTo>
                <a:lnTo>
                  <a:pt x="482" y="34"/>
                </a:lnTo>
                <a:lnTo>
                  <a:pt x="510" y="17"/>
                </a:lnTo>
                <a:lnTo>
                  <a:pt x="551" y="5"/>
                </a:lnTo>
                <a:lnTo>
                  <a:pt x="593" y="0"/>
                </a:lnTo>
                <a:lnTo>
                  <a:pt x="635" y="0"/>
                </a:lnTo>
                <a:lnTo>
                  <a:pt x="676" y="0"/>
                </a:lnTo>
                <a:lnTo>
                  <a:pt x="717" y="0"/>
                </a:lnTo>
                <a:lnTo>
                  <a:pt x="759" y="0"/>
                </a:lnTo>
                <a:lnTo>
                  <a:pt x="800" y="17"/>
                </a:lnTo>
                <a:lnTo>
                  <a:pt x="841" y="23"/>
                </a:lnTo>
                <a:lnTo>
                  <a:pt x="869" y="40"/>
                </a:lnTo>
                <a:lnTo>
                  <a:pt x="910" y="57"/>
                </a:lnTo>
                <a:lnTo>
                  <a:pt x="939" y="69"/>
                </a:lnTo>
                <a:lnTo>
                  <a:pt x="952" y="86"/>
                </a:lnTo>
                <a:lnTo>
                  <a:pt x="980" y="104"/>
                </a:lnTo>
                <a:lnTo>
                  <a:pt x="1007" y="116"/>
                </a:lnTo>
                <a:lnTo>
                  <a:pt x="1021" y="133"/>
                </a:lnTo>
                <a:lnTo>
                  <a:pt x="1035" y="151"/>
                </a:lnTo>
                <a:lnTo>
                  <a:pt x="1063" y="174"/>
                </a:lnTo>
                <a:lnTo>
                  <a:pt x="1090" y="197"/>
                </a:lnTo>
                <a:lnTo>
                  <a:pt x="1118" y="214"/>
                </a:lnTo>
                <a:lnTo>
                  <a:pt x="1159" y="226"/>
                </a:lnTo>
                <a:lnTo>
                  <a:pt x="1173" y="243"/>
                </a:lnTo>
                <a:lnTo>
                  <a:pt x="1214" y="261"/>
                </a:lnTo>
                <a:lnTo>
                  <a:pt x="1228" y="273"/>
                </a:lnTo>
                <a:lnTo>
                  <a:pt x="1256" y="290"/>
                </a:lnTo>
                <a:lnTo>
                  <a:pt x="1298" y="308"/>
                </a:lnTo>
                <a:lnTo>
                  <a:pt x="1325" y="325"/>
                </a:lnTo>
                <a:lnTo>
                  <a:pt x="1353" y="342"/>
                </a:lnTo>
                <a:lnTo>
                  <a:pt x="1394" y="360"/>
                </a:lnTo>
                <a:lnTo>
                  <a:pt x="1435" y="371"/>
                </a:lnTo>
                <a:lnTo>
                  <a:pt x="1463" y="389"/>
                </a:lnTo>
                <a:lnTo>
                  <a:pt x="1504" y="395"/>
                </a:lnTo>
                <a:lnTo>
                  <a:pt x="1532" y="412"/>
                </a:lnTo>
                <a:lnTo>
                  <a:pt x="1573" y="412"/>
                </a:lnTo>
                <a:lnTo>
                  <a:pt x="1601" y="424"/>
                </a:lnTo>
                <a:lnTo>
                  <a:pt x="1643" y="436"/>
                </a:lnTo>
                <a:lnTo>
                  <a:pt x="1684" y="447"/>
                </a:lnTo>
                <a:lnTo>
                  <a:pt x="1725" y="459"/>
                </a:lnTo>
                <a:lnTo>
                  <a:pt x="1767" y="465"/>
                </a:lnTo>
                <a:lnTo>
                  <a:pt x="1808" y="476"/>
                </a:lnTo>
                <a:lnTo>
                  <a:pt x="1849" y="482"/>
                </a:lnTo>
                <a:lnTo>
                  <a:pt x="1891" y="494"/>
                </a:lnTo>
                <a:lnTo>
                  <a:pt x="1919" y="499"/>
                </a:lnTo>
                <a:lnTo>
                  <a:pt x="1960" y="505"/>
                </a:lnTo>
                <a:lnTo>
                  <a:pt x="2002" y="517"/>
                </a:lnTo>
                <a:lnTo>
                  <a:pt x="2057" y="528"/>
                </a:lnTo>
                <a:lnTo>
                  <a:pt x="2098" y="528"/>
                </a:lnTo>
                <a:lnTo>
                  <a:pt x="2139" y="540"/>
                </a:lnTo>
                <a:lnTo>
                  <a:pt x="2181" y="546"/>
                </a:lnTo>
                <a:lnTo>
                  <a:pt x="2222" y="546"/>
                </a:lnTo>
                <a:lnTo>
                  <a:pt x="2264" y="546"/>
                </a:lnTo>
                <a:lnTo>
                  <a:pt x="2306" y="546"/>
                </a:lnTo>
                <a:lnTo>
                  <a:pt x="2347" y="552"/>
                </a:lnTo>
                <a:lnTo>
                  <a:pt x="2388" y="563"/>
                </a:lnTo>
                <a:lnTo>
                  <a:pt x="2429" y="570"/>
                </a:lnTo>
                <a:lnTo>
                  <a:pt x="2471" y="570"/>
                </a:lnTo>
                <a:lnTo>
                  <a:pt x="2512" y="570"/>
                </a:lnTo>
                <a:lnTo>
                  <a:pt x="2553" y="570"/>
                </a:lnTo>
                <a:lnTo>
                  <a:pt x="2593" y="57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1371600" y="43434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441325" y="4179888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kumimoji="1" lang="zh-TW" altLang="en-US"/>
              <a:t>20 %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422525" y="5870575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Traffic Load</a:t>
            </a: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1404938" y="3505200"/>
            <a:ext cx="5226050" cy="1525588"/>
          </a:xfrm>
          <a:custGeom>
            <a:avLst/>
            <a:gdLst>
              <a:gd name="T0" fmla="*/ 0 w 3292"/>
              <a:gd name="T1" fmla="*/ 2147483647 h 961"/>
              <a:gd name="T2" fmla="*/ 0 w 3292"/>
              <a:gd name="T3" fmla="*/ 2147483647 h 961"/>
              <a:gd name="T4" fmla="*/ 0 w 3292"/>
              <a:gd name="T5" fmla="*/ 2147483647 h 961"/>
              <a:gd name="T6" fmla="*/ 2147483647 w 3292"/>
              <a:gd name="T7" fmla="*/ 2147483647 h 961"/>
              <a:gd name="T8" fmla="*/ 2147483647 w 3292"/>
              <a:gd name="T9" fmla="*/ 2147483647 h 961"/>
              <a:gd name="T10" fmla="*/ 2147483647 w 3292"/>
              <a:gd name="T11" fmla="*/ 2147483647 h 961"/>
              <a:gd name="T12" fmla="*/ 2147483647 w 3292"/>
              <a:gd name="T13" fmla="*/ 2147483647 h 961"/>
              <a:gd name="T14" fmla="*/ 2147483647 w 3292"/>
              <a:gd name="T15" fmla="*/ 2147483647 h 961"/>
              <a:gd name="T16" fmla="*/ 2147483647 w 3292"/>
              <a:gd name="T17" fmla="*/ 2147483647 h 961"/>
              <a:gd name="T18" fmla="*/ 2147483647 w 3292"/>
              <a:gd name="T19" fmla="*/ 2147483647 h 961"/>
              <a:gd name="T20" fmla="*/ 2147483647 w 3292"/>
              <a:gd name="T21" fmla="*/ 2147483647 h 961"/>
              <a:gd name="T22" fmla="*/ 2147483647 w 3292"/>
              <a:gd name="T23" fmla="*/ 2147483647 h 961"/>
              <a:gd name="T24" fmla="*/ 2147483647 w 3292"/>
              <a:gd name="T25" fmla="*/ 2147483647 h 961"/>
              <a:gd name="T26" fmla="*/ 2147483647 w 3292"/>
              <a:gd name="T27" fmla="*/ 2147483647 h 961"/>
              <a:gd name="T28" fmla="*/ 2147483647 w 3292"/>
              <a:gd name="T29" fmla="*/ 2147483647 h 961"/>
              <a:gd name="T30" fmla="*/ 2147483647 w 3292"/>
              <a:gd name="T31" fmla="*/ 2147483647 h 961"/>
              <a:gd name="T32" fmla="*/ 2147483647 w 3292"/>
              <a:gd name="T33" fmla="*/ 2147483647 h 961"/>
              <a:gd name="T34" fmla="*/ 2147483647 w 3292"/>
              <a:gd name="T35" fmla="*/ 2147483647 h 961"/>
              <a:gd name="T36" fmla="*/ 2147483647 w 3292"/>
              <a:gd name="T37" fmla="*/ 2147483647 h 961"/>
              <a:gd name="T38" fmla="*/ 2147483647 w 3292"/>
              <a:gd name="T39" fmla="*/ 2147483647 h 961"/>
              <a:gd name="T40" fmla="*/ 2147483647 w 3292"/>
              <a:gd name="T41" fmla="*/ 2147483647 h 961"/>
              <a:gd name="T42" fmla="*/ 2147483647 w 3292"/>
              <a:gd name="T43" fmla="*/ 2147483647 h 961"/>
              <a:gd name="T44" fmla="*/ 2147483647 w 3292"/>
              <a:gd name="T45" fmla="*/ 2147483647 h 961"/>
              <a:gd name="T46" fmla="*/ 2147483647 w 3292"/>
              <a:gd name="T47" fmla="*/ 2147483647 h 961"/>
              <a:gd name="T48" fmla="*/ 2147483647 w 3292"/>
              <a:gd name="T49" fmla="*/ 2147483647 h 961"/>
              <a:gd name="T50" fmla="*/ 2147483647 w 3292"/>
              <a:gd name="T51" fmla="*/ 0 h 961"/>
              <a:gd name="T52" fmla="*/ 2147483647 w 3292"/>
              <a:gd name="T53" fmla="*/ 0 h 961"/>
              <a:gd name="T54" fmla="*/ 2147483647 w 3292"/>
              <a:gd name="T55" fmla="*/ 0 h 961"/>
              <a:gd name="T56" fmla="*/ 2147483647 w 3292"/>
              <a:gd name="T57" fmla="*/ 2147483647 h 961"/>
              <a:gd name="T58" fmla="*/ 2147483647 w 3292"/>
              <a:gd name="T59" fmla="*/ 2147483647 h 961"/>
              <a:gd name="T60" fmla="*/ 2147483647 w 3292"/>
              <a:gd name="T61" fmla="*/ 2147483647 h 961"/>
              <a:gd name="T62" fmla="*/ 2147483647 w 3292"/>
              <a:gd name="T63" fmla="*/ 2147483647 h 961"/>
              <a:gd name="T64" fmla="*/ 2147483647 w 3292"/>
              <a:gd name="T65" fmla="*/ 2147483647 h 961"/>
              <a:gd name="T66" fmla="*/ 2147483647 w 3292"/>
              <a:gd name="T67" fmla="*/ 2147483647 h 961"/>
              <a:gd name="T68" fmla="*/ 2147483647 w 3292"/>
              <a:gd name="T69" fmla="*/ 2147483647 h 961"/>
              <a:gd name="T70" fmla="*/ 2147483647 w 3292"/>
              <a:gd name="T71" fmla="*/ 2147483647 h 961"/>
              <a:gd name="T72" fmla="*/ 2147483647 w 3292"/>
              <a:gd name="T73" fmla="*/ 2147483647 h 961"/>
              <a:gd name="T74" fmla="*/ 2147483647 w 3292"/>
              <a:gd name="T75" fmla="*/ 2147483647 h 961"/>
              <a:gd name="T76" fmla="*/ 2147483647 w 3292"/>
              <a:gd name="T77" fmla="*/ 2147483647 h 961"/>
              <a:gd name="T78" fmla="*/ 2147483647 w 3292"/>
              <a:gd name="T79" fmla="*/ 2147483647 h 961"/>
              <a:gd name="T80" fmla="*/ 2147483647 w 3292"/>
              <a:gd name="T81" fmla="*/ 2147483647 h 961"/>
              <a:gd name="T82" fmla="*/ 2147483647 w 3292"/>
              <a:gd name="T83" fmla="*/ 2147483647 h 961"/>
              <a:gd name="T84" fmla="*/ 2147483647 w 3292"/>
              <a:gd name="T85" fmla="*/ 2147483647 h 961"/>
              <a:gd name="T86" fmla="*/ 2147483647 w 3292"/>
              <a:gd name="T87" fmla="*/ 2147483647 h 961"/>
              <a:gd name="T88" fmla="*/ 2147483647 w 3292"/>
              <a:gd name="T89" fmla="*/ 2147483647 h 961"/>
              <a:gd name="T90" fmla="*/ 2147483647 w 3292"/>
              <a:gd name="T91" fmla="*/ 2147483647 h 961"/>
              <a:gd name="T92" fmla="*/ 2147483647 w 3292"/>
              <a:gd name="T93" fmla="*/ 2147483647 h 961"/>
              <a:gd name="T94" fmla="*/ 2147483647 w 3292"/>
              <a:gd name="T95" fmla="*/ 2147483647 h 961"/>
              <a:gd name="T96" fmla="*/ 2147483647 w 3292"/>
              <a:gd name="T97" fmla="*/ 2147483647 h 961"/>
              <a:gd name="T98" fmla="*/ 2147483647 w 3292"/>
              <a:gd name="T99" fmla="*/ 2147483647 h 961"/>
              <a:gd name="T100" fmla="*/ 2147483647 w 3292"/>
              <a:gd name="T101" fmla="*/ 2147483647 h 961"/>
              <a:gd name="T102" fmla="*/ 2147483647 w 3292"/>
              <a:gd name="T103" fmla="*/ 2147483647 h 961"/>
              <a:gd name="T104" fmla="*/ 2147483647 w 3292"/>
              <a:gd name="T105" fmla="*/ 2147483647 h 961"/>
              <a:gd name="T106" fmla="*/ 2147483647 w 3292"/>
              <a:gd name="T107" fmla="*/ 2147483647 h 961"/>
              <a:gd name="T108" fmla="*/ 2147483647 w 3292"/>
              <a:gd name="T109" fmla="*/ 2147483647 h 961"/>
              <a:gd name="T110" fmla="*/ 2147483647 w 3292"/>
              <a:gd name="T111" fmla="*/ 2147483647 h 961"/>
              <a:gd name="T112" fmla="*/ 2147483647 w 3292"/>
              <a:gd name="T113" fmla="*/ 2147483647 h 961"/>
              <a:gd name="T114" fmla="*/ 2147483647 w 3292"/>
              <a:gd name="T115" fmla="*/ 2147483647 h 961"/>
              <a:gd name="T116" fmla="*/ 2147483647 w 3292"/>
              <a:gd name="T117" fmla="*/ 2147483647 h 961"/>
              <a:gd name="T118" fmla="*/ 2147483647 w 3292"/>
              <a:gd name="T119" fmla="*/ 2147483647 h 9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292"/>
              <a:gd name="T181" fmla="*/ 0 h 961"/>
              <a:gd name="T182" fmla="*/ 3292 w 3292"/>
              <a:gd name="T183" fmla="*/ 961 h 96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292" h="961">
                <a:moveTo>
                  <a:pt x="28" y="960"/>
                </a:moveTo>
                <a:lnTo>
                  <a:pt x="0" y="931"/>
                </a:lnTo>
                <a:lnTo>
                  <a:pt x="0" y="912"/>
                </a:lnTo>
                <a:lnTo>
                  <a:pt x="0" y="898"/>
                </a:lnTo>
                <a:lnTo>
                  <a:pt x="0" y="879"/>
                </a:lnTo>
                <a:lnTo>
                  <a:pt x="0" y="859"/>
                </a:lnTo>
                <a:lnTo>
                  <a:pt x="13" y="840"/>
                </a:lnTo>
                <a:lnTo>
                  <a:pt x="27" y="820"/>
                </a:lnTo>
                <a:lnTo>
                  <a:pt x="27" y="801"/>
                </a:lnTo>
                <a:lnTo>
                  <a:pt x="41" y="781"/>
                </a:lnTo>
                <a:lnTo>
                  <a:pt x="55" y="762"/>
                </a:lnTo>
                <a:lnTo>
                  <a:pt x="69" y="742"/>
                </a:lnTo>
                <a:lnTo>
                  <a:pt x="69" y="729"/>
                </a:lnTo>
                <a:lnTo>
                  <a:pt x="82" y="709"/>
                </a:lnTo>
                <a:lnTo>
                  <a:pt x="82" y="690"/>
                </a:lnTo>
                <a:lnTo>
                  <a:pt x="96" y="670"/>
                </a:lnTo>
                <a:lnTo>
                  <a:pt x="96" y="651"/>
                </a:lnTo>
                <a:lnTo>
                  <a:pt x="110" y="631"/>
                </a:lnTo>
                <a:lnTo>
                  <a:pt x="124" y="612"/>
                </a:lnTo>
                <a:lnTo>
                  <a:pt x="138" y="592"/>
                </a:lnTo>
                <a:lnTo>
                  <a:pt x="151" y="573"/>
                </a:lnTo>
                <a:lnTo>
                  <a:pt x="165" y="559"/>
                </a:lnTo>
                <a:lnTo>
                  <a:pt x="179" y="540"/>
                </a:lnTo>
                <a:lnTo>
                  <a:pt x="193" y="520"/>
                </a:lnTo>
                <a:lnTo>
                  <a:pt x="220" y="501"/>
                </a:lnTo>
                <a:lnTo>
                  <a:pt x="234" y="481"/>
                </a:lnTo>
                <a:lnTo>
                  <a:pt x="248" y="462"/>
                </a:lnTo>
                <a:lnTo>
                  <a:pt x="262" y="417"/>
                </a:lnTo>
                <a:lnTo>
                  <a:pt x="290" y="397"/>
                </a:lnTo>
                <a:lnTo>
                  <a:pt x="304" y="377"/>
                </a:lnTo>
                <a:lnTo>
                  <a:pt x="332" y="358"/>
                </a:lnTo>
                <a:lnTo>
                  <a:pt x="346" y="338"/>
                </a:lnTo>
                <a:lnTo>
                  <a:pt x="373" y="312"/>
                </a:lnTo>
                <a:lnTo>
                  <a:pt x="401" y="293"/>
                </a:lnTo>
                <a:lnTo>
                  <a:pt x="429" y="273"/>
                </a:lnTo>
                <a:lnTo>
                  <a:pt x="470" y="254"/>
                </a:lnTo>
                <a:lnTo>
                  <a:pt x="498" y="234"/>
                </a:lnTo>
                <a:lnTo>
                  <a:pt x="511" y="221"/>
                </a:lnTo>
                <a:lnTo>
                  <a:pt x="567" y="169"/>
                </a:lnTo>
                <a:lnTo>
                  <a:pt x="623" y="123"/>
                </a:lnTo>
                <a:lnTo>
                  <a:pt x="664" y="110"/>
                </a:lnTo>
                <a:lnTo>
                  <a:pt x="706" y="97"/>
                </a:lnTo>
                <a:lnTo>
                  <a:pt x="747" y="91"/>
                </a:lnTo>
                <a:lnTo>
                  <a:pt x="789" y="84"/>
                </a:lnTo>
                <a:lnTo>
                  <a:pt x="830" y="71"/>
                </a:lnTo>
                <a:lnTo>
                  <a:pt x="871" y="65"/>
                </a:lnTo>
                <a:lnTo>
                  <a:pt x="913" y="51"/>
                </a:lnTo>
                <a:lnTo>
                  <a:pt x="955" y="38"/>
                </a:lnTo>
                <a:lnTo>
                  <a:pt x="997" y="25"/>
                </a:lnTo>
                <a:lnTo>
                  <a:pt x="1038" y="12"/>
                </a:lnTo>
                <a:lnTo>
                  <a:pt x="1080" y="6"/>
                </a:lnTo>
                <a:lnTo>
                  <a:pt x="1121" y="0"/>
                </a:lnTo>
                <a:lnTo>
                  <a:pt x="1162" y="0"/>
                </a:lnTo>
                <a:lnTo>
                  <a:pt x="1204" y="0"/>
                </a:lnTo>
                <a:lnTo>
                  <a:pt x="1245" y="0"/>
                </a:lnTo>
                <a:lnTo>
                  <a:pt x="1288" y="0"/>
                </a:lnTo>
                <a:lnTo>
                  <a:pt x="1329" y="6"/>
                </a:lnTo>
                <a:lnTo>
                  <a:pt x="1370" y="12"/>
                </a:lnTo>
                <a:lnTo>
                  <a:pt x="1412" y="25"/>
                </a:lnTo>
                <a:lnTo>
                  <a:pt x="1453" y="38"/>
                </a:lnTo>
                <a:lnTo>
                  <a:pt x="1481" y="58"/>
                </a:lnTo>
                <a:lnTo>
                  <a:pt x="1522" y="71"/>
                </a:lnTo>
                <a:lnTo>
                  <a:pt x="1564" y="84"/>
                </a:lnTo>
                <a:lnTo>
                  <a:pt x="1591" y="104"/>
                </a:lnTo>
                <a:lnTo>
                  <a:pt x="1620" y="110"/>
                </a:lnTo>
                <a:lnTo>
                  <a:pt x="1648" y="130"/>
                </a:lnTo>
                <a:lnTo>
                  <a:pt x="1703" y="149"/>
                </a:lnTo>
                <a:lnTo>
                  <a:pt x="1744" y="169"/>
                </a:lnTo>
                <a:lnTo>
                  <a:pt x="1772" y="188"/>
                </a:lnTo>
                <a:lnTo>
                  <a:pt x="1800" y="208"/>
                </a:lnTo>
                <a:lnTo>
                  <a:pt x="1841" y="214"/>
                </a:lnTo>
                <a:lnTo>
                  <a:pt x="1841" y="228"/>
                </a:lnTo>
                <a:lnTo>
                  <a:pt x="1882" y="247"/>
                </a:lnTo>
                <a:lnTo>
                  <a:pt x="1896" y="267"/>
                </a:lnTo>
                <a:lnTo>
                  <a:pt x="1910" y="286"/>
                </a:lnTo>
                <a:lnTo>
                  <a:pt x="1938" y="306"/>
                </a:lnTo>
                <a:lnTo>
                  <a:pt x="1952" y="325"/>
                </a:lnTo>
                <a:lnTo>
                  <a:pt x="1952" y="345"/>
                </a:lnTo>
                <a:lnTo>
                  <a:pt x="1980" y="371"/>
                </a:lnTo>
                <a:lnTo>
                  <a:pt x="1994" y="390"/>
                </a:lnTo>
                <a:lnTo>
                  <a:pt x="2008" y="404"/>
                </a:lnTo>
                <a:lnTo>
                  <a:pt x="2035" y="430"/>
                </a:lnTo>
                <a:lnTo>
                  <a:pt x="2063" y="449"/>
                </a:lnTo>
                <a:lnTo>
                  <a:pt x="2090" y="469"/>
                </a:lnTo>
                <a:lnTo>
                  <a:pt x="2090" y="488"/>
                </a:lnTo>
                <a:lnTo>
                  <a:pt x="2118" y="507"/>
                </a:lnTo>
                <a:lnTo>
                  <a:pt x="2146" y="527"/>
                </a:lnTo>
                <a:lnTo>
                  <a:pt x="2173" y="546"/>
                </a:lnTo>
                <a:lnTo>
                  <a:pt x="2187" y="566"/>
                </a:lnTo>
                <a:lnTo>
                  <a:pt x="2215" y="579"/>
                </a:lnTo>
                <a:lnTo>
                  <a:pt x="2242" y="599"/>
                </a:lnTo>
                <a:lnTo>
                  <a:pt x="2270" y="618"/>
                </a:lnTo>
                <a:lnTo>
                  <a:pt x="2299" y="631"/>
                </a:lnTo>
                <a:lnTo>
                  <a:pt x="2340" y="651"/>
                </a:lnTo>
                <a:lnTo>
                  <a:pt x="2354" y="670"/>
                </a:lnTo>
                <a:lnTo>
                  <a:pt x="2409" y="690"/>
                </a:lnTo>
                <a:lnTo>
                  <a:pt x="2450" y="709"/>
                </a:lnTo>
                <a:lnTo>
                  <a:pt x="2492" y="729"/>
                </a:lnTo>
                <a:lnTo>
                  <a:pt x="2520" y="742"/>
                </a:lnTo>
                <a:lnTo>
                  <a:pt x="2561" y="749"/>
                </a:lnTo>
                <a:lnTo>
                  <a:pt x="2602" y="768"/>
                </a:lnTo>
                <a:lnTo>
                  <a:pt x="2631" y="768"/>
                </a:lnTo>
                <a:lnTo>
                  <a:pt x="2645" y="788"/>
                </a:lnTo>
                <a:lnTo>
                  <a:pt x="2686" y="794"/>
                </a:lnTo>
                <a:lnTo>
                  <a:pt x="2714" y="814"/>
                </a:lnTo>
                <a:lnTo>
                  <a:pt x="2755" y="820"/>
                </a:lnTo>
                <a:lnTo>
                  <a:pt x="2783" y="840"/>
                </a:lnTo>
                <a:lnTo>
                  <a:pt x="2824" y="846"/>
                </a:lnTo>
                <a:lnTo>
                  <a:pt x="2838" y="866"/>
                </a:lnTo>
                <a:lnTo>
                  <a:pt x="2880" y="872"/>
                </a:lnTo>
                <a:lnTo>
                  <a:pt x="2921" y="885"/>
                </a:lnTo>
                <a:lnTo>
                  <a:pt x="2963" y="898"/>
                </a:lnTo>
                <a:lnTo>
                  <a:pt x="3005" y="912"/>
                </a:lnTo>
                <a:lnTo>
                  <a:pt x="3046" y="925"/>
                </a:lnTo>
                <a:lnTo>
                  <a:pt x="3088" y="925"/>
                </a:lnTo>
                <a:lnTo>
                  <a:pt x="3129" y="931"/>
                </a:lnTo>
                <a:lnTo>
                  <a:pt x="3170" y="938"/>
                </a:lnTo>
                <a:lnTo>
                  <a:pt x="3212" y="944"/>
                </a:lnTo>
                <a:lnTo>
                  <a:pt x="3253" y="951"/>
                </a:lnTo>
                <a:lnTo>
                  <a:pt x="3291" y="96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447800" y="20574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1425575" y="2517775"/>
            <a:ext cx="6119813" cy="2970213"/>
          </a:xfrm>
          <a:custGeom>
            <a:avLst/>
            <a:gdLst>
              <a:gd name="T0" fmla="*/ 0 w 3855"/>
              <a:gd name="T1" fmla="*/ 2147483647 h 1871"/>
              <a:gd name="T2" fmla="*/ 0 w 3855"/>
              <a:gd name="T3" fmla="*/ 2147483647 h 1871"/>
              <a:gd name="T4" fmla="*/ 2147483647 w 3855"/>
              <a:gd name="T5" fmla="*/ 2147483647 h 1871"/>
              <a:gd name="T6" fmla="*/ 2147483647 w 3855"/>
              <a:gd name="T7" fmla="*/ 2147483647 h 1871"/>
              <a:gd name="T8" fmla="*/ 2147483647 w 3855"/>
              <a:gd name="T9" fmla="*/ 2147483647 h 1871"/>
              <a:gd name="T10" fmla="*/ 2147483647 w 3855"/>
              <a:gd name="T11" fmla="*/ 2147483647 h 1871"/>
              <a:gd name="T12" fmla="*/ 2147483647 w 3855"/>
              <a:gd name="T13" fmla="*/ 2147483647 h 1871"/>
              <a:gd name="T14" fmla="*/ 2147483647 w 3855"/>
              <a:gd name="T15" fmla="*/ 2147483647 h 1871"/>
              <a:gd name="T16" fmla="*/ 2147483647 w 3855"/>
              <a:gd name="T17" fmla="*/ 2147483647 h 1871"/>
              <a:gd name="T18" fmla="*/ 2147483647 w 3855"/>
              <a:gd name="T19" fmla="*/ 2147483647 h 1871"/>
              <a:gd name="T20" fmla="*/ 2147483647 w 3855"/>
              <a:gd name="T21" fmla="*/ 2147483647 h 1871"/>
              <a:gd name="T22" fmla="*/ 2147483647 w 3855"/>
              <a:gd name="T23" fmla="*/ 2147483647 h 1871"/>
              <a:gd name="T24" fmla="*/ 2147483647 w 3855"/>
              <a:gd name="T25" fmla="*/ 2147483647 h 1871"/>
              <a:gd name="T26" fmla="*/ 2147483647 w 3855"/>
              <a:gd name="T27" fmla="*/ 2147483647 h 1871"/>
              <a:gd name="T28" fmla="*/ 2147483647 w 3855"/>
              <a:gd name="T29" fmla="*/ 2147483647 h 1871"/>
              <a:gd name="T30" fmla="*/ 2147483647 w 3855"/>
              <a:gd name="T31" fmla="*/ 2147483647 h 1871"/>
              <a:gd name="T32" fmla="*/ 2147483647 w 3855"/>
              <a:gd name="T33" fmla="*/ 2147483647 h 1871"/>
              <a:gd name="T34" fmla="*/ 2147483647 w 3855"/>
              <a:gd name="T35" fmla="*/ 2147483647 h 1871"/>
              <a:gd name="T36" fmla="*/ 2147483647 w 3855"/>
              <a:gd name="T37" fmla="*/ 2147483647 h 1871"/>
              <a:gd name="T38" fmla="*/ 2147483647 w 3855"/>
              <a:gd name="T39" fmla="*/ 2147483647 h 1871"/>
              <a:gd name="T40" fmla="*/ 2147483647 w 3855"/>
              <a:gd name="T41" fmla="*/ 2147483647 h 1871"/>
              <a:gd name="T42" fmla="*/ 2147483647 w 3855"/>
              <a:gd name="T43" fmla="*/ 2147483647 h 1871"/>
              <a:gd name="T44" fmla="*/ 2147483647 w 3855"/>
              <a:gd name="T45" fmla="*/ 2147483647 h 1871"/>
              <a:gd name="T46" fmla="*/ 2147483647 w 3855"/>
              <a:gd name="T47" fmla="*/ 2147483647 h 1871"/>
              <a:gd name="T48" fmla="*/ 2147483647 w 3855"/>
              <a:gd name="T49" fmla="*/ 2147483647 h 1871"/>
              <a:gd name="T50" fmla="*/ 2147483647 w 3855"/>
              <a:gd name="T51" fmla="*/ 2147483647 h 1871"/>
              <a:gd name="T52" fmla="*/ 2147483647 w 3855"/>
              <a:gd name="T53" fmla="*/ 2147483647 h 1871"/>
              <a:gd name="T54" fmla="*/ 2147483647 w 3855"/>
              <a:gd name="T55" fmla="*/ 2147483647 h 1871"/>
              <a:gd name="T56" fmla="*/ 2147483647 w 3855"/>
              <a:gd name="T57" fmla="*/ 2147483647 h 1871"/>
              <a:gd name="T58" fmla="*/ 2147483647 w 3855"/>
              <a:gd name="T59" fmla="*/ 0 h 1871"/>
              <a:gd name="T60" fmla="*/ 2147483647 w 3855"/>
              <a:gd name="T61" fmla="*/ 0 h 1871"/>
              <a:gd name="T62" fmla="*/ 2147483647 w 3855"/>
              <a:gd name="T63" fmla="*/ 0 h 1871"/>
              <a:gd name="T64" fmla="*/ 2147483647 w 3855"/>
              <a:gd name="T65" fmla="*/ 2147483647 h 1871"/>
              <a:gd name="T66" fmla="*/ 2147483647 w 3855"/>
              <a:gd name="T67" fmla="*/ 2147483647 h 1871"/>
              <a:gd name="T68" fmla="*/ 2147483647 w 3855"/>
              <a:gd name="T69" fmla="*/ 2147483647 h 1871"/>
              <a:gd name="T70" fmla="*/ 2147483647 w 3855"/>
              <a:gd name="T71" fmla="*/ 2147483647 h 1871"/>
              <a:gd name="T72" fmla="*/ 2147483647 w 3855"/>
              <a:gd name="T73" fmla="*/ 2147483647 h 1871"/>
              <a:gd name="T74" fmla="*/ 2147483647 w 3855"/>
              <a:gd name="T75" fmla="*/ 2147483647 h 1871"/>
              <a:gd name="T76" fmla="*/ 2147483647 w 3855"/>
              <a:gd name="T77" fmla="*/ 2147483647 h 1871"/>
              <a:gd name="T78" fmla="*/ 2147483647 w 3855"/>
              <a:gd name="T79" fmla="*/ 2147483647 h 1871"/>
              <a:gd name="T80" fmla="*/ 2147483647 w 3855"/>
              <a:gd name="T81" fmla="*/ 2147483647 h 1871"/>
              <a:gd name="T82" fmla="*/ 2147483647 w 3855"/>
              <a:gd name="T83" fmla="*/ 2147483647 h 1871"/>
              <a:gd name="T84" fmla="*/ 2147483647 w 3855"/>
              <a:gd name="T85" fmla="*/ 2147483647 h 1871"/>
              <a:gd name="T86" fmla="*/ 2147483647 w 3855"/>
              <a:gd name="T87" fmla="*/ 2147483647 h 1871"/>
              <a:gd name="T88" fmla="*/ 2147483647 w 3855"/>
              <a:gd name="T89" fmla="*/ 2147483647 h 1871"/>
              <a:gd name="T90" fmla="*/ 2147483647 w 3855"/>
              <a:gd name="T91" fmla="*/ 2147483647 h 1871"/>
              <a:gd name="T92" fmla="*/ 2147483647 w 3855"/>
              <a:gd name="T93" fmla="*/ 2147483647 h 1871"/>
              <a:gd name="T94" fmla="*/ 2147483647 w 3855"/>
              <a:gd name="T95" fmla="*/ 2147483647 h 1871"/>
              <a:gd name="T96" fmla="*/ 2147483647 w 3855"/>
              <a:gd name="T97" fmla="*/ 2147483647 h 1871"/>
              <a:gd name="T98" fmla="*/ 2147483647 w 3855"/>
              <a:gd name="T99" fmla="*/ 2147483647 h 1871"/>
              <a:gd name="T100" fmla="*/ 2147483647 w 3855"/>
              <a:gd name="T101" fmla="*/ 2147483647 h 1871"/>
              <a:gd name="T102" fmla="*/ 2147483647 w 3855"/>
              <a:gd name="T103" fmla="*/ 2147483647 h 1871"/>
              <a:gd name="T104" fmla="*/ 2147483647 w 3855"/>
              <a:gd name="T105" fmla="*/ 2147483647 h 1871"/>
              <a:gd name="T106" fmla="*/ 2147483647 w 3855"/>
              <a:gd name="T107" fmla="*/ 2147483647 h 1871"/>
              <a:gd name="T108" fmla="*/ 2147483647 w 3855"/>
              <a:gd name="T109" fmla="*/ 2147483647 h 1871"/>
              <a:gd name="T110" fmla="*/ 2147483647 w 3855"/>
              <a:gd name="T111" fmla="*/ 2147483647 h 187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55"/>
              <a:gd name="T169" fmla="*/ 0 h 1871"/>
              <a:gd name="T170" fmla="*/ 3855 w 3855"/>
              <a:gd name="T171" fmla="*/ 1871 h 187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55" h="1871">
                <a:moveTo>
                  <a:pt x="15" y="1870"/>
                </a:moveTo>
                <a:lnTo>
                  <a:pt x="0" y="1806"/>
                </a:lnTo>
                <a:lnTo>
                  <a:pt x="0" y="1766"/>
                </a:lnTo>
                <a:lnTo>
                  <a:pt x="0" y="1726"/>
                </a:lnTo>
                <a:lnTo>
                  <a:pt x="14" y="1686"/>
                </a:lnTo>
                <a:lnTo>
                  <a:pt x="14" y="1646"/>
                </a:lnTo>
                <a:lnTo>
                  <a:pt x="14" y="1606"/>
                </a:lnTo>
                <a:lnTo>
                  <a:pt x="28" y="1566"/>
                </a:lnTo>
                <a:lnTo>
                  <a:pt x="28" y="1526"/>
                </a:lnTo>
                <a:lnTo>
                  <a:pt x="28" y="1486"/>
                </a:lnTo>
                <a:lnTo>
                  <a:pt x="28" y="1458"/>
                </a:lnTo>
                <a:lnTo>
                  <a:pt x="42" y="1418"/>
                </a:lnTo>
                <a:lnTo>
                  <a:pt x="42" y="1378"/>
                </a:lnTo>
                <a:lnTo>
                  <a:pt x="56" y="1338"/>
                </a:lnTo>
                <a:lnTo>
                  <a:pt x="56" y="1298"/>
                </a:lnTo>
                <a:lnTo>
                  <a:pt x="70" y="1258"/>
                </a:lnTo>
                <a:lnTo>
                  <a:pt x="84" y="1218"/>
                </a:lnTo>
                <a:lnTo>
                  <a:pt x="98" y="1178"/>
                </a:lnTo>
                <a:lnTo>
                  <a:pt x="112" y="1138"/>
                </a:lnTo>
                <a:lnTo>
                  <a:pt x="126" y="1110"/>
                </a:lnTo>
                <a:lnTo>
                  <a:pt x="154" y="1070"/>
                </a:lnTo>
                <a:lnTo>
                  <a:pt x="182" y="1030"/>
                </a:lnTo>
                <a:lnTo>
                  <a:pt x="210" y="990"/>
                </a:lnTo>
                <a:lnTo>
                  <a:pt x="238" y="937"/>
                </a:lnTo>
                <a:lnTo>
                  <a:pt x="266" y="897"/>
                </a:lnTo>
                <a:lnTo>
                  <a:pt x="296" y="856"/>
                </a:lnTo>
                <a:lnTo>
                  <a:pt x="324" y="803"/>
                </a:lnTo>
                <a:lnTo>
                  <a:pt x="352" y="749"/>
                </a:lnTo>
                <a:lnTo>
                  <a:pt x="394" y="709"/>
                </a:lnTo>
                <a:lnTo>
                  <a:pt x="422" y="669"/>
                </a:lnTo>
                <a:lnTo>
                  <a:pt x="464" y="615"/>
                </a:lnTo>
                <a:lnTo>
                  <a:pt x="506" y="575"/>
                </a:lnTo>
                <a:lnTo>
                  <a:pt x="534" y="495"/>
                </a:lnTo>
                <a:lnTo>
                  <a:pt x="577" y="442"/>
                </a:lnTo>
                <a:lnTo>
                  <a:pt x="620" y="415"/>
                </a:lnTo>
                <a:lnTo>
                  <a:pt x="634" y="387"/>
                </a:lnTo>
                <a:lnTo>
                  <a:pt x="662" y="347"/>
                </a:lnTo>
                <a:lnTo>
                  <a:pt x="704" y="334"/>
                </a:lnTo>
                <a:lnTo>
                  <a:pt x="732" y="294"/>
                </a:lnTo>
                <a:lnTo>
                  <a:pt x="774" y="281"/>
                </a:lnTo>
                <a:lnTo>
                  <a:pt x="803" y="241"/>
                </a:lnTo>
                <a:lnTo>
                  <a:pt x="845" y="227"/>
                </a:lnTo>
                <a:lnTo>
                  <a:pt x="887" y="187"/>
                </a:lnTo>
                <a:lnTo>
                  <a:pt x="929" y="174"/>
                </a:lnTo>
                <a:lnTo>
                  <a:pt x="958" y="161"/>
                </a:lnTo>
                <a:lnTo>
                  <a:pt x="986" y="121"/>
                </a:lnTo>
                <a:lnTo>
                  <a:pt x="1028" y="121"/>
                </a:lnTo>
                <a:lnTo>
                  <a:pt x="1071" y="81"/>
                </a:lnTo>
                <a:lnTo>
                  <a:pt x="1099" y="53"/>
                </a:lnTo>
                <a:lnTo>
                  <a:pt x="1141" y="26"/>
                </a:lnTo>
                <a:lnTo>
                  <a:pt x="1183" y="13"/>
                </a:lnTo>
                <a:lnTo>
                  <a:pt x="1225" y="13"/>
                </a:lnTo>
                <a:lnTo>
                  <a:pt x="1267" y="13"/>
                </a:lnTo>
                <a:lnTo>
                  <a:pt x="1296" y="13"/>
                </a:lnTo>
                <a:lnTo>
                  <a:pt x="1339" y="13"/>
                </a:lnTo>
                <a:lnTo>
                  <a:pt x="1381" y="13"/>
                </a:lnTo>
                <a:lnTo>
                  <a:pt x="1423" y="13"/>
                </a:lnTo>
                <a:lnTo>
                  <a:pt x="1465" y="13"/>
                </a:lnTo>
                <a:lnTo>
                  <a:pt x="1507" y="13"/>
                </a:lnTo>
                <a:lnTo>
                  <a:pt x="1549" y="0"/>
                </a:lnTo>
                <a:lnTo>
                  <a:pt x="1591" y="0"/>
                </a:lnTo>
                <a:lnTo>
                  <a:pt x="1635" y="0"/>
                </a:lnTo>
                <a:lnTo>
                  <a:pt x="1677" y="0"/>
                </a:lnTo>
                <a:lnTo>
                  <a:pt x="1719" y="0"/>
                </a:lnTo>
                <a:lnTo>
                  <a:pt x="1761" y="0"/>
                </a:lnTo>
                <a:lnTo>
                  <a:pt x="1803" y="13"/>
                </a:lnTo>
                <a:lnTo>
                  <a:pt x="1845" y="13"/>
                </a:lnTo>
                <a:lnTo>
                  <a:pt x="1874" y="53"/>
                </a:lnTo>
                <a:lnTo>
                  <a:pt x="1916" y="81"/>
                </a:lnTo>
                <a:lnTo>
                  <a:pt x="1944" y="121"/>
                </a:lnTo>
                <a:lnTo>
                  <a:pt x="1987" y="147"/>
                </a:lnTo>
                <a:lnTo>
                  <a:pt x="2029" y="174"/>
                </a:lnTo>
                <a:lnTo>
                  <a:pt x="2043" y="214"/>
                </a:lnTo>
                <a:lnTo>
                  <a:pt x="2085" y="227"/>
                </a:lnTo>
                <a:lnTo>
                  <a:pt x="2113" y="267"/>
                </a:lnTo>
                <a:lnTo>
                  <a:pt x="2156" y="294"/>
                </a:lnTo>
                <a:lnTo>
                  <a:pt x="2170" y="334"/>
                </a:lnTo>
                <a:lnTo>
                  <a:pt x="2212" y="361"/>
                </a:lnTo>
                <a:lnTo>
                  <a:pt x="2254" y="401"/>
                </a:lnTo>
                <a:lnTo>
                  <a:pt x="2268" y="429"/>
                </a:lnTo>
                <a:lnTo>
                  <a:pt x="2310" y="442"/>
                </a:lnTo>
                <a:lnTo>
                  <a:pt x="2325" y="482"/>
                </a:lnTo>
                <a:lnTo>
                  <a:pt x="2367" y="495"/>
                </a:lnTo>
                <a:lnTo>
                  <a:pt x="2382" y="535"/>
                </a:lnTo>
                <a:lnTo>
                  <a:pt x="2424" y="562"/>
                </a:lnTo>
                <a:lnTo>
                  <a:pt x="2452" y="602"/>
                </a:lnTo>
                <a:lnTo>
                  <a:pt x="2494" y="629"/>
                </a:lnTo>
                <a:lnTo>
                  <a:pt x="2536" y="655"/>
                </a:lnTo>
                <a:lnTo>
                  <a:pt x="2578" y="682"/>
                </a:lnTo>
                <a:lnTo>
                  <a:pt x="2620" y="709"/>
                </a:lnTo>
                <a:lnTo>
                  <a:pt x="2664" y="735"/>
                </a:lnTo>
                <a:lnTo>
                  <a:pt x="2706" y="762"/>
                </a:lnTo>
                <a:lnTo>
                  <a:pt x="2748" y="776"/>
                </a:lnTo>
                <a:lnTo>
                  <a:pt x="2790" y="803"/>
                </a:lnTo>
                <a:lnTo>
                  <a:pt x="2832" y="816"/>
                </a:lnTo>
                <a:lnTo>
                  <a:pt x="2874" y="816"/>
                </a:lnTo>
                <a:lnTo>
                  <a:pt x="2916" y="843"/>
                </a:lnTo>
                <a:lnTo>
                  <a:pt x="2959" y="856"/>
                </a:lnTo>
                <a:lnTo>
                  <a:pt x="3002" y="870"/>
                </a:lnTo>
                <a:lnTo>
                  <a:pt x="3058" y="870"/>
                </a:lnTo>
                <a:lnTo>
                  <a:pt x="3100" y="870"/>
                </a:lnTo>
                <a:lnTo>
                  <a:pt x="3142" y="883"/>
                </a:lnTo>
                <a:lnTo>
                  <a:pt x="3199" y="883"/>
                </a:lnTo>
                <a:lnTo>
                  <a:pt x="3241" y="897"/>
                </a:lnTo>
                <a:lnTo>
                  <a:pt x="3283" y="910"/>
                </a:lnTo>
                <a:lnTo>
                  <a:pt x="3325" y="923"/>
                </a:lnTo>
                <a:lnTo>
                  <a:pt x="3354" y="923"/>
                </a:lnTo>
                <a:lnTo>
                  <a:pt x="3396" y="923"/>
                </a:lnTo>
                <a:lnTo>
                  <a:pt x="3438" y="950"/>
                </a:lnTo>
                <a:lnTo>
                  <a:pt x="3481" y="963"/>
                </a:lnTo>
                <a:lnTo>
                  <a:pt x="3523" y="977"/>
                </a:lnTo>
                <a:lnTo>
                  <a:pt x="3542" y="983"/>
                </a:lnTo>
                <a:lnTo>
                  <a:pt x="3854" y="1081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65125" y="198437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zh-TW" altLang="en-US"/>
              <a:t>60 %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098925" y="4727575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pure ALOHA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6689725" y="4575175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Slotted ALOHA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622925" y="327977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CSMA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Multimedia support?</a:t>
            </a:r>
            <a:br>
              <a:rPr lang="en-US" altLang="zh-TW" dirty="0" smtClean="0"/>
            </a:br>
            <a:r>
              <a:rPr lang="en-US" altLang="zh-TW" dirty="0" smtClean="0"/>
              <a:t>Integrated CSMA/TDMA MAC Protocol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067175" cy="4826000"/>
          </a:xfrm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Hybrid of reservation and Random Access</a:t>
            </a:r>
          </a:p>
          <a:p>
            <a:r>
              <a:rPr lang="en-US" altLang="zh-TW" sz="1800" smtClean="0"/>
              <a:t>A frame is segmented into:</a:t>
            </a:r>
          </a:p>
          <a:p>
            <a:pPr lvl="1"/>
            <a:r>
              <a:rPr lang="en-US" altLang="zh-TW" sz="1800" smtClean="0"/>
              <a:t>Two reservation intervals for isochronous traffic</a:t>
            </a:r>
          </a:p>
          <a:p>
            <a:pPr lvl="1"/>
            <a:r>
              <a:rPr lang="en-US" altLang="zh-TW" sz="1800" smtClean="0"/>
              <a:t>One interval for random access traffic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416425" y="1187450"/>
            <a:ext cx="4476750" cy="2703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4427538" y="1196975"/>
            <a:ext cx="2151062" cy="1119188"/>
          </a:xfrm>
          <a:prstGeom prst="rect">
            <a:avLst/>
          </a:prstGeom>
          <a:solidFill>
            <a:srgbClr val="C0C0C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02" name="Freeform 8"/>
          <p:cNvSpPr>
            <a:spLocks/>
          </p:cNvSpPr>
          <p:nvPr/>
        </p:nvSpPr>
        <p:spPr bwMode="auto">
          <a:xfrm>
            <a:off x="4883150" y="1466850"/>
            <a:ext cx="1460500" cy="566738"/>
          </a:xfrm>
          <a:custGeom>
            <a:avLst/>
            <a:gdLst>
              <a:gd name="T0" fmla="*/ 2147483647 w 920"/>
              <a:gd name="T1" fmla="*/ 2147483647 h 357"/>
              <a:gd name="T2" fmla="*/ 0 w 920"/>
              <a:gd name="T3" fmla="*/ 0 h 357"/>
              <a:gd name="T4" fmla="*/ 2147483647 w 920"/>
              <a:gd name="T5" fmla="*/ 0 h 357"/>
              <a:gd name="T6" fmla="*/ 2147483647 w 920"/>
              <a:gd name="T7" fmla="*/ 2147483647 h 357"/>
              <a:gd name="T8" fmla="*/ 2147483647 w 920"/>
              <a:gd name="T9" fmla="*/ 2147483647 h 3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0"/>
              <a:gd name="T16" fmla="*/ 0 h 357"/>
              <a:gd name="T17" fmla="*/ 920 w 920"/>
              <a:gd name="T18" fmla="*/ 357 h 3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0" h="357">
                <a:moveTo>
                  <a:pt x="204" y="356"/>
                </a:moveTo>
                <a:lnTo>
                  <a:pt x="0" y="0"/>
                </a:lnTo>
                <a:lnTo>
                  <a:pt x="716" y="0"/>
                </a:lnTo>
                <a:lnTo>
                  <a:pt x="919" y="356"/>
                </a:lnTo>
                <a:lnTo>
                  <a:pt x="204" y="356"/>
                </a:lnTo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03" name="Freeform 9"/>
          <p:cNvSpPr>
            <a:spLocks/>
          </p:cNvSpPr>
          <p:nvPr/>
        </p:nvSpPr>
        <p:spPr bwMode="auto">
          <a:xfrm>
            <a:off x="6337300" y="1755775"/>
            <a:ext cx="1473200" cy="568325"/>
          </a:xfrm>
          <a:custGeom>
            <a:avLst/>
            <a:gdLst>
              <a:gd name="T0" fmla="*/ 2147483647 w 928"/>
              <a:gd name="T1" fmla="*/ 2147483647 h 358"/>
              <a:gd name="T2" fmla="*/ 2147483647 w 928"/>
              <a:gd name="T3" fmla="*/ 0 h 358"/>
              <a:gd name="T4" fmla="*/ 2147483647 w 928"/>
              <a:gd name="T5" fmla="*/ 0 h 358"/>
              <a:gd name="T6" fmla="*/ 0 w 928"/>
              <a:gd name="T7" fmla="*/ 2147483647 h 358"/>
              <a:gd name="T8" fmla="*/ 2147483647 w 928"/>
              <a:gd name="T9" fmla="*/ 2147483647 h 3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8"/>
              <a:gd name="T16" fmla="*/ 0 h 358"/>
              <a:gd name="T17" fmla="*/ 928 w 928"/>
              <a:gd name="T18" fmla="*/ 358 h 3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8" h="358">
                <a:moveTo>
                  <a:pt x="721" y="357"/>
                </a:moveTo>
                <a:lnTo>
                  <a:pt x="927" y="0"/>
                </a:lnTo>
                <a:lnTo>
                  <a:pt x="206" y="0"/>
                </a:lnTo>
                <a:lnTo>
                  <a:pt x="0" y="357"/>
                </a:lnTo>
                <a:lnTo>
                  <a:pt x="721" y="357"/>
                </a:lnTo>
              </a:path>
            </a:pathLst>
          </a:custGeom>
          <a:solidFill>
            <a:srgbClr val="FFFFFF"/>
          </a:solidFill>
          <a:ln w="508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4865688" y="3670300"/>
            <a:ext cx="2276475" cy="458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5203825" y="2328863"/>
            <a:ext cx="2266950" cy="542925"/>
          </a:xfrm>
          <a:prstGeom prst="rect">
            <a:avLst/>
          </a:prstGeom>
          <a:solidFill>
            <a:srgbClr val="00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757863" y="2592388"/>
            <a:ext cx="11731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zh-TW" altLang="en-US" sz="1400" b="1">
                <a:solidFill>
                  <a:srgbClr val="000000"/>
                </a:solidFill>
              </a:rPr>
              <a:t>(</a:t>
            </a:r>
            <a:r>
              <a:rPr lang="en-US" altLang="zh-TW" sz="1400" b="1">
                <a:solidFill>
                  <a:srgbClr val="000000"/>
                </a:solidFill>
              </a:rPr>
              <a:t>CSMA/CA )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634163" y="1811338"/>
            <a:ext cx="10287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Contention</a:t>
            </a:r>
            <a:endParaRPr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5357813" y="1763713"/>
            <a:ext cx="7350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Service</a:t>
            </a:r>
            <a:endParaRPr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6681788" y="1990725"/>
            <a:ext cx="73501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Service</a:t>
            </a:r>
            <a:endParaRPr lang="en-US" altLang="zh-TW" sz="900" b="1">
              <a:solidFill>
                <a:srgbClr val="000000"/>
              </a:solidFill>
            </a:endParaRPr>
          </a:p>
        </p:txBody>
      </p:sp>
      <p:sp>
        <p:nvSpPr>
          <p:cNvPr id="55310" name="Line 16"/>
          <p:cNvSpPr>
            <a:spLocks noChangeShapeType="1"/>
          </p:cNvSpPr>
          <p:nvPr/>
        </p:nvSpPr>
        <p:spPr bwMode="auto">
          <a:xfrm>
            <a:off x="6053138" y="28876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1" name="Line 17"/>
          <p:cNvSpPr>
            <a:spLocks noChangeShapeType="1"/>
          </p:cNvSpPr>
          <p:nvPr/>
        </p:nvSpPr>
        <p:spPr bwMode="auto">
          <a:xfrm>
            <a:off x="6550025" y="2887663"/>
            <a:ext cx="0" cy="157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2" name="Freeform 18"/>
          <p:cNvSpPr>
            <a:spLocks/>
          </p:cNvSpPr>
          <p:nvPr/>
        </p:nvSpPr>
        <p:spPr bwMode="auto">
          <a:xfrm>
            <a:off x="5870575" y="4125913"/>
            <a:ext cx="355600" cy="376237"/>
          </a:xfrm>
          <a:custGeom>
            <a:avLst/>
            <a:gdLst>
              <a:gd name="T0" fmla="*/ 0 w 224"/>
              <a:gd name="T1" fmla="*/ 0 h 237"/>
              <a:gd name="T2" fmla="*/ 0 w 224"/>
              <a:gd name="T3" fmla="*/ 2147483647 h 237"/>
              <a:gd name="T4" fmla="*/ 2147483647 w 224"/>
              <a:gd name="T5" fmla="*/ 2147483647 h 237"/>
              <a:gd name="T6" fmla="*/ 2147483647 w 224"/>
              <a:gd name="T7" fmla="*/ 2147483647 h 237"/>
              <a:gd name="T8" fmla="*/ 2147483647 w 224"/>
              <a:gd name="T9" fmla="*/ 2147483647 h 237"/>
              <a:gd name="T10" fmla="*/ 2147483647 w 224"/>
              <a:gd name="T11" fmla="*/ 2147483647 h 237"/>
              <a:gd name="T12" fmla="*/ 2147483647 w 224"/>
              <a:gd name="T13" fmla="*/ 2147483647 h 237"/>
              <a:gd name="T14" fmla="*/ 2147483647 w 224"/>
              <a:gd name="T15" fmla="*/ 2147483647 h 2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237"/>
              <a:gd name="T26" fmla="*/ 224 w 224"/>
              <a:gd name="T27" fmla="*/ 237 h 2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237">
                <a:moveTo>
                  <a:pt x="0" y="0"/>
                </a:moveTo>
                <a:lnTo>
                  <a:pt x="0" y="236"/>
                </a:lnTo>
                <a:lnTo>
                  <a:pt x="179" y="236"/>
                </a:lnTo>
                <a:lnTo>
                  <a:pt x="179" y="59"/>
                </a:lnTo>
                <a:lnTo>
                  <a:pt x="179" y="147"/>
                </a:lnTo>
                <a:lnTo>
                  <a:pt x="223" y="59"/>
                </a:lnTo>
                <a:lnTo>
                  <a:pt x="179" y="147"/>
                </a:lnTo>
                <a:lnTo>
                  <a:pt x="134" y="59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5703888" y="3748088"/>
            <a:ext cx="6096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600" b="1">
                <a:solidFill>
                  <a:srgbClr val="000000"/>
                </a:solidFill>
              </a:rPr>
              <a:t>PHY</a:t>
            </a:r>
          </a:p>
        </p:txBody>
      </p:sp>
      <p:sp>
        <p:nvSpPr>
          <p:cNvPr id="55314" name="Line 20"/>
          <p:cNvSpPr>
            <a:spLocks noChangeShapeType="1"/>
          </p:cNvSpPr>
          <p:nvPr/>
        </p:nvSpPr>
        <p:spPr bwMode="auto">
          <a:xfrm>
            <a:off x="8272463" y="1296988"/>
            <a:ext cx="0" cy="1514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5" name="Freeform 21"/>
          <p:cNvSpPr>
            <a:spLocks/>
          </p:cNvSpPr>
          <p:nvPr/>
        </p:nvSpPr>
        <p:spPr bwMode="auto">
          <a:xfrm>
            <a:off x="8196263" y="1296988"/>
            <a:ext cx="107950" cy="246062"/>
          </a:xfrm>
          <a:custGeom>
            <a:avLst/>
            <a:gdLst>
              <a:gd name="T0" fmla="*/ 2147483647 w 68"/>
              <a:gd name="T1" fmla="*/ 0 h 155"/>
              <a:gd name="T2" fmla="*/ 0 w 68"/>
              <a:gd name="T3" fmla="*/ 2147483647 h 155"/>
              <a:gd name="T4" fmla="*/ 2147483647 w 68"/>
              <a:gd name="T5" fmla="*/ 2147483647 h 155"/>
              <a:gd name="T6" fmla="*/ 2147483647 w 68"/>
              <a:gd name="T7" fmla="*/ 0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55"/>
              <a:gd name="T14" fmla="*/ 68 w 68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55">
                <a:moveTo>
                  <a:pt x="30" y="0"/>
                </a:moveTo>
                <a:lnTo>
                  <a:pt x="0" y="154"/>
                </a:lnTo>
                <a:lnTo>
                  <a:pt x="67" y="154"/>
                </a:lnTo>
                <a:lnTo>
                  <a:pt x="3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6" name="Freeform 22"/>
          <p:cNvSpPr>
            <a:spLocks/>
          </p:cNvSpPr>
          <p:nvPr/>
        </p:nvSpPr>
        <p:spPr bwMode="auto">
          <a:xfrm>
            <a:off x="8196263" y="2668588"/>
            <a:ext cx="107950" cy="247650"/>
          </a:xfrm>
          <a:custGeom>
            <a:avLst/>
            <a:gdLst>
              <a:gd name="T0" fmla="*/ 2147483647 w 68"/>
              <a:gd name="T1" fmla="*/ 2147483647 h 156"/>
              <a:gd name="T2" fmla="*/ 0 w 68"/>
              <a:gd name="T3" fmla="*/ 0 h 156"/>
              <a:gd name="T4" fmla="*/ 2147483647 w 68"/>
              <a:gd name="T5" fmla="*/ 0 h 156"/>
              <a:gd name="T6" fmla="*/ 2147483647 w 68"/>
              <a:gd name="T7" fmla="*/ 2147483647 h 156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56"/>
              <a:gd name="T14" fmla="*/ 68 w 68"/>
              <a:gd name="T15" fmla="*/ 156 h 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56">
                <a:moveTo>
                  <a:pt x="30" y="155"/>
                </a:moveTo>
                <a:lnTo>
                  <a:pt x="0" y="0"/>
                </a:lnTo>
                <a:lnTo>
                  <a:pt x="67" y="0"/>
                </a:lnTo>
                <a:lnTo>
                  <a:pt x="30" y="155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8272463" y="1903413"/>
            <a:ext cx="6651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600" b="1">
                <a:solidFill>
                  <a:srgbClr val="000000"/>
                </a:solidFill>
              </a:rPr>
              <a:t>MAC</a:t>
            </a:r>
          </a:p>
        </p:txBody>
      </p:sp>
      <p:sp>
        <p:nvSpPr>
          <p:cNvPr id="55318" name="Rectangle 24"/>
          <p:cNvSpPr>
            <a:spLocks noChangeArrowheads="1"/>
          </p:cNvSpPr>
          <p:nvPr/>
        </p:nvSpPr>
        <p:spPr bwMode="auto">
          <a:xfrm>
            <a:off x="5203825" y="2058988"/>
            <a:ext cx="1128713" cy="269875"/>
          </a:xfrm>
          <a:prstGeom prst="rect">
            <a:avLst/>
          </a:prstGeom>
          <a:solidFill>
            <a:srgbClr val="CC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19" name="Rectangle 25"/>
          <p:cNvSpPr>
            <a:spLocks noChangeArrowheads="1"/>
          </p:cNvSpPr>
          <p:nvPr/>
        </p:nvSpPr>
        <p:spPr bwMode="auto">
          <a:xfrm>
            <a:off x="5224463" y="2092325"/>
            <a:ext cx="10668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TW" sz="1400" b="1">
                <a:solidFill>
                  <a:srgbClr val="000000"/>
                </a:solidFill>
              </a:rPr>
              <a:t>PCF</a:t>
            </a:r>
            <a:r>
              <a:rPr lang="en-US" altLang="zh-TW" sz="1000" b="1">
                <a:solidFill>
                  <a:srgbClr val="000000"/>
                </a:solidFill>
              </a:rPr>
              <a:t> Optional</a:t>
            </a:r>
          </a:p>
        </p:txBody>
      </p:sp>
      <p:sp>
        <p:nvSpPr>
          <p:cNvPr id="55320" name="Rectangle 26"/>
          <p:cNvSpPr>
            <a:spLocks noChangeArrowheads="1"/>
          </p:cNvSpPr>
          <p:nvPr/>
        </p:nvSpPr>
        <p:spPr bwMode="auto">
          <a:xfrm>
            <a:off x="5973763" y="2378075"/>
            <a:ext cx="546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DCF</a:t>
            </a:r>
          </a:p>
        </p:txBody>
      </p:sp>
      <p:sp>
        <p:nvSpPr>
          <p:cNvPr id="55321" name="Rectangle 27"/>
          <p:cNvSpPr>
            <a:spLocks noChangeArrowheads="1"/>
          </p:cNvSpPr>
          <p:nvPr/>
        </p:nvSpPr>
        <p:spPr bwMode="auto">
          <a:xfrm>
            <a:off x="4951413" y="1541463"/>
            <a:ext cx="12446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200" b="1">
                <a:solidFill>
                  <a:srgbClr val="000000"/>
                </a:solidFill>
              </a:rPr>
              <a:t>Contention Free</a:t>
            </a:r>
            <a:endParaRPr lang="en-US" altLang="zh-TW" sz="1400" b="1">
              <a:solidFill>
                <a:srgbClr val="000000"/>
              </a:solidFill>
            </a:endParaRPr>
          </a:p>
        </p:txBody>
      </p:sp>
      <p:sp>
        <p:nvSpPr>
          <p:cNvPr id="55322" name="Rectangle 28"/>
          <p:cNvSpPr>
            <a:spLocks noChangeArrowheads="1"/>
          </p:cNvSpPr>
          <p:nvPr/>
        </p:nvSpPr>
        <p:spPr bwMode="auto">
          <a:xfrm>
            <a:off x="6823075" y="1373188"/>
            <a:ext cx="777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800" b="1">
                <a:solidFill>
                  <a:srgbClr val="000000"/>
                </a:solidFill>
              </a:rPr>
              <a:t>Async</a:t>
            </a:r>
            <a:endParaRPr lang="en-US" altLang="zh-TW" sz="1300" b="1">
              <a:solidFill>
                <a:srgbClr val="000000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4430713" y="1160463"/>
            <a:ext cx="21510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600" b="1">
                <a:solidFill>
                  <a:srgbClr val="000000"/>
                </a:solidFill>
              </a:rPr>
              <a:t>Time Bounded / Async</a:t>
            </a:r>
            <a:endParaRPr lang="en-US" altLang="zh-TW" sz="1200" b="1">
              <a:solidFill>
                <a:srgbClr val="000000"/>
              </a:solidFill>
            </a:endParaRPr>
          </a:p>
        </p:txBody>
      </p:sp>
      <p:sp>
        <p:nvSpPr>
          <p:cNvPr id="134" name="Rectangle 4"/>
          <p:cNvSpPr>
            <a:spLocks noChangeArrowheads="1"/>
          </p:cNvSpPr>
          <p:nvPr/>
        </p:nvSpPr>
        <p:spPr bwMode="auto">
          <a:xfrm>
            <a:off x="134938" y="4267200"/>
            <a:ext cx="7231062" cy="2590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25" name="Line 5"/>
          <p:cNvSpPr>
            <a:spLocks noChangeShapeType="1"/>
          </p:cNvSpPr>
          <p:nvPr/>
        </p:nvSpPr>
        <p:spPr bwMode="auto">
          <a:xfrm>
            <a:off x="301625" y="5537200"/>
            <a:ext cx="6727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6" name="Line 6"/>
          <p:cNvSpPr>
            <a:spLocks noChangeShapeType="1"/>
          </p:cNvSpPr>
          <p:nvPr/>
        </p:nvSpPr>
        <p:spPr bwMode="auto">
          <a:xfrm flipV="1">
            <a:off x="501650" y="4718050"/>
            <a:ext cx="0" cy="1000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7" name="Line 7"/>
          <p:cNvSpPr>
            <a:spLocks noChangeShapeType="1"/>
          </p:cNvSpPr>
          <p:nvPr/>
        </p:nvSpPr>
        <p:spPr bwMode="auto">
          <a:xfrm>
            <a:off x="6897688" y="4672013"/>
            <a:ext cx="0" cy="917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8" name="Rectangle 8"/>
          <p:cNvSpPr>
            <a:spLocks noChangeArrowheads="1"/>
          </p:cNvSpPr>
          <p:nvPr/>
        </p:nvSpPr>
        <p:spPr bwMode="auto">
          <a:xfrm>
            <a:off x="3316288" y="5302250"/>
            <a:ext cx="2857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29" name="Rectangle 9"/>
          <p:cNvSpPr>
            <a:spLocks noChangeArrowheads="1"/>
          </p:cNvSpPr>
          <p:nvPr/>
        </p:nvSpPr>
        <p:spPr bwMode="auto">
          <a:xfrm>
            <a:off x="1597025" y="5534025"/>
            <a:ext cx="55880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2284413" y="5302250"/>
            <a:ext cx="55880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2903538" y="5534025"/>
            <a:ext cx="285750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909638" y="5302250"/>
            <a:ext cx="6286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3" name="Rectangle 13"/>
          <p:cNvSpPr>
            <a:spLocks noChangeArrowheads="1"/>
          </p:cNvSpPr>
          <p:nvPr/>
        </p:nvSpPr>
        <p:spPr bwMode="auto">
          <a:xfrm>
            <a:off x="4073525" y="5534025"/>
            <a:ext cx="352425" cy="239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4" name="Rectangle 14"/>
          <p:cNvSpPr>
            <a:spLocks noChangeArrowheads="1"/>
          </p:cNvSpPr>
          <p:nvPr/>
        </p:nvSpPr>
        <p:spPr bwMode="auto">
          <a:xfrm>
            <a:off x="3729038" y="5302250"/>
            <a:ext cx="28575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35" name="Line 15"/>
          <p:cNvSpPr>
            <a:spLocks noChangeShapeType="1"/>
          </p:cNvSpPr>
          <p:nvPr/>
        </p:nvSpPr>
        <p:spPr bwMode="auto">
          <a:xfrm>
            <a:off x="508000" y="4781550"/>
            <a:ext cx="6315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36" name="Freeform 16"/>
          <p:cNvSpPr>
            <a:spLocks/>
          </p:cNvSpPr>
          <p:nvPr/>
        </p:nvSpPr>
        <p:spPr bwMode="auto">
          <a:xfrm>
            <a:off x="501650" y="4740275"/>
            <a:ext cx="250825" cy="74613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6"/>
                </a:moveTo>
                <a:lnTo>
                  <a:pt x="157" y="0"/>
                </a:lnTo>
                <a:lnTo>
                  <a:pt x="157" y="46"/>
                </a:lnTo>
                <a:lnTo>
                  <a:pt x="0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37" name="Freeform 17"/>
          <p:cNvSpPr>
            <a:spLocks/>
          </p:cNvSpPr>
          <p:nvPr/>
        </p:nvSpPr>
        <p:spPr bwMode="auto">
          <a:xfrm>
            <a:off x="6648450" y="4740275"/>
            <a:ext cx="250825" cy="74613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6"/>
                </a:moveTo>
                <a:lnTo>
                  <a:pt x="0" y="0"/>
                </a:lnTo>
                <a:lnTo>
                  <a:pt x="0" y="46"/>
                </a:lnTo>
                <a:lnTo>
                  <a:pt x="157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38" name="Rectangle 18"/>
          <p:cNvSpPr>
            <a:spLocks noChangeArrowheads="1"/>
          </p:cNvSpPr>
          <p:nvPr/>
        </p:nvSpPr>
        <p:spPr bwMode="auto">
          <a:xfrm>
            <a:off x="3094038" y="4527550"/>
            <a:ext cx="19462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CFP repetition interval</a:t>
            </a:r>
          </a:p>
        </p:txBody>
      </p:sp>
      <p:sp>
        <p:nvSpPr>
          <p:cNvPr id="55339" name="Rectangle 19"/>
          <p:cNvSpPr>
            <a:spLocks noChangeArrowheads="1"/>
          </p:cNvSpPr>
          <p:nvPr/>
        </p:nvSpPr>
        <p:spPr bwMode="auto">
          <a:xfrm>
            <a:off x="4554538" y="5302250"/>
            <a:ext cx="284162" cy="238125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pSp>
        <p:nvGrpSpPr>
          <p:cNvPr id="55340" name="Group 20"/>
          <p:cNvGrpSpPr>
            <a:grpSpLocks/>
          </p:cNvGrpSpPr>
          <p:nvPr/>
        </p:nvGrpSpPr>
        <p:grpSpPr bwMode="auto">
          <a:xfrm>
            <a:off x="2708275" y="5486400"/>
            <a:ext cx="331788" cy="393700"/>
            <a:chOff x="2256" y="1606"/>
            <a:chExt cx="209" cy="248"/>
          </a:xfrm>
        </p:grpSpPr>
        <p:sp>
          <p:nvSpPr>
            <p:cNvPr id="55424" name="Line 21"/>
            <p:cNvSpPr>
              <a:spLocks noChangeShapeType="1"/>
            </p:cNvSpPr>
            <p:nvPr/>
          </p:nvSpPr>
          <p:spPr bwMode="auto">
            <a:xfrm>
              <a:off x="2339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5" name="Line 22"/>
            <p:cNvSpPr>
              <a:spLocks noChangeShapeType="1"/>
            </p:cNvSpPr>
            <p:nvPr/>
          </p:nvSpPr>
          <p:spPr bwMode="auto">
            <a:xfrm>
              <a:off x="2382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6" name="Line 23"/>
            <p:cNvSpPr>
              <a:spLocks noChangeShapeType="1"/>
            </p:cNvSpPr>
            <p:nvPr/>
          </p:nvSpPr>
          <p:spPr bwMode="auto">
            <a:xfrm>
              <a:off x="2256" y="1822"/>
              <a:ext cx="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7" name="Freeform 24"/>
            <p:cNvSpPr>
              <a:spLocks/>
            </p:cNvSpPr>
            <p:nvPr/>
          </p:nvSpPr>
          <p:spPr bwMode="auto">
            <a:xfrm>
              <a:off x="2279" y="1807"/>
              <a:ext cx="61" cy="29"/>
            </a:xfrm>
            <a:custGeom>
              <a:avLst/>
              <a:gdLst>
                <a:gd name="T0" fmla="*/ 60 w 61"/>
                <a:gd name="T1" fmla="*/ 14 h 29"/>
                <a:gd name="T2" fmla="*/ 0 w 61"/>
                <a:gd name="T3" fmla="*/ 0 h 29"/>
                <a:gd name="T4" fmla="*/ 0 w 61"/>
                <a:gd name="T5" fmla="*/ 28 h 29"/>
                <a:gd name="T6" fmla="*/ 6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60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28" name="Freeform 25"/>
            <p:cNvSpPr>
              <a:spLocks/>
            </p:cNvSpPr>
            <p:nvPr/>
          </p:nvSpPr>
          <p:spPr bwMode="auto">
            <a:xfrm>
              <a:off x="2385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41" name="Line 26"/>
          <p:cNvSpPr>
            <a:spLocks noChangeShapeType="1"/>
          </p:cNvSpPr>
          <p:nvPr/>
        </p:nvSpPr>
        <p:spPr bwMode="auto">
          <a:xfrm>
            <a:off x="2152650" y="5195888"/>
            <a:ext cx="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2" name="Line 27"/>
          <p:cNvSpPr>
            <a:spLocks noChangeShapeType="1"/>
          </p:cNvSpPr>
          <p:nvPr/>
        </p:nvSpPr>
        <p:spPr bwMode="auto">
          <a:xfrm>
            <a:off x="2289175" y="5195888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3" name="Line 28"/>
          <p:cNvSpPr>
            <a:spLocks noChangeShapeType="1"/>
          </p:cNvSpPr>
          <p:nvPr/>
        </p:nvSpPr>
        <p:spPr bwMode="auto">
          <a:xfrm>
            <a:off x="2025650" y="5235575"/>
            <a:ext cx="374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4" name="Freeform 29"/>
          <p:cNvSpPr>
            <a:spLocks/>
          </p:cNvSpPr>
          <p:nvPr/>
        </p:nvSpPr>
        <p:spPr bwMode="auto">
          <a:xfrm>
            <a:off x="2062163" y="5213350"/>
            <a:ext cx="96837" cy="44450"/>
          </a:xfrm>
          <a:custGeom>
            <a:avLst/>
            <a:gdLst>
              <a:gd name="T0" fmla="*/ 2147483647 w 61"/>
              <a:gd name="T1" fmla="*/ 2147483647 h 28"/>
              <a:gd name="T2" fmla="*/ 0 w 61"/>
              <a:gd name="T3" fmla="*/ 0 h 28"/>
              <a:gd name="T4" fmla="*/ 0 w 61"/>
              <a:gd name="T5" fmla="*/ 2147483647 h 28"/>
              <a:gd name="T6" fmla="*/ 2147483647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60" y="14"/>
                </a:moveTo>
                <a:lnTo>
                  <a:pt x="0" y="0"/>
                </a:lnTo>
                <a:lnTo>
                  <a:pt x="0" y="27"/>
                </a:lnTo>
                <a:lnTo>
                  <a:pt x="6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45" name="Freeform 30"/>
          <p:cNvSpPr>
            <a:spLocks/>
          </p:cNvSpPr>
          <p:nvPr/>
        </p:nvSpPr>
        <p:spPr bwMode="auto">
          <a:xfrm>
            <a:off x="2289175" y="5213350"/>
            <a:ext cx="96838" cy="44450"/>
          </a:xfrm>
          <a:custGeom>
            <a:avLst/>
            <a:gdLst>
              <a:gd name="T0" fmla="*/ 0 w 61"/>
              <a:gd name="T1" fmla="*/ 2147483647 h 28"/>
              <a:gd name="T2" fmla="*/ 2147483647 w 61"/>
              <a:gd name="T3" fmla="*/ 0 h 28"/>
              <a:gd name="T4" fmla="*/ 2147483647 w 61"/>
              <a:gd name="T5" fmla="*/ 2147483647 h 28"/>
              <a:gd name="T6" fmla="*/ 0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0" y="14"/>
                </a:moveTo>
                <a:lnTo>
                  <a:pt x="60" y="0"/>
                </a:lnTo>
                <a:lnTo>
                  <a:pt x="60" y="27"/>
                </a:lnTo>
                <a:lnTo>
                  <a:pt x="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5346" name="Group 31"/>
          <p:cNvGrpSpPr>
            <a:grpSpLocks/>
          </p:cNvGrpSpPr>
          <p:nvPr/>
        </p:nvGrpSpPr>
        <p:grpSpPr bwMode="auto">
          <a:xfrm>
            <a:off x="3057525" y="5195888"/>
            <a:ext cx="373063" cy="393700"/>
            <a:chOff x="2476" y="1423"/>
            <a:chExt cx="235" cy="248"/>
          </a:xfrm>
        </p:grpSpPr>
        <p:sp>
          <p:nvSpPr>
            <p:cNvPr id="55419" name="Line 32"/>
            <p:cNvSpPr>
              <a:spLocks noChangeShapeType="1"/>
            </p:cNvSpPr>
            <p:nvPr/>
          </p:nvSpPr>
          <p:spPr bwMode="auto">
            <a:xfrm>
              <a:off x="2556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0" name="Line 33"/>
            <p:cNvSpPr>
              <a:spLocks noChangeShapeType="1"/>
            </p:cNvSpPr>
            <p:nvPr/>
          </p:nvSpPr>
          <p:spPr bwMode="auto">
            <a:xfrm>
              <a:off x="2642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1" name="Line 34"/>
            <p:cNvSpPr>
              <a:spLocks noChangeShapeType="1"/>
            </p:cNvSpPr>
            <p:nvPr/>
          </p:nvSpPr>
          <p:spPr bwMode="auto">
            <a:xfrm>
              <a:off x="2476" y="1448"/>
              <a:ext cx="2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22" name="Freeform 35"/>
            <p:cNvSpPr>
              <a:spLocks/>
            </p:cNvSpPr>
            <p:nvPr/>
          </p:nvSpPr>
          <p:spPr bwMode="auto">
            <a:xfrm>
              <a:off x="2499" y="1434"/>
              <a:ext cx="60" cy="28"/>
            </a:xfrm>
            <a:custGeom>
              <a:avLst/>
              <a:gdLst>
                <a:gd name="T0" fmla="*/ 59 w 60"/>
                <a:gd name="T1" fmla="*/ 14 h 28"/>
                <a:gd name="T2" fmla="*/ 0 w 60"/>
                <a:gd name="T3" fmla="*/ 0 h 28"/>
                <a:gd name="T4" fmla="*/ 0 w 60"/>
                <a:gd name="T5" fmla="*/ 27 h 28"/>
                <a:gd name="T6" fmla="*/ 59 w 60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8"/>
                <a:gd name="T14" fmla="*/ 60 w 6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8">
                  <a:moveTo>
                    <a:pt x="59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23" name="Freeform 36"/>
            <p:cNvSpPr>
              <a:spLocks/>
            </p:cNvSpPr>
            <p:nvPr/>
          </p:nvSpPr>
          <p:spPr bwMode="auto">
            <a:xfrm>
              <a:off x="2642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47" name="Line 37"/>
          <p:cNvSpPr>
            <a:spLocks noChangeShapeType="1"/>
          </p:cNvSpPr>
          <p:nvPr/>
        </p:nvSpPr>
        <p:spPr bwMode="auto">
          <a:xfrm flipV="1">
            <a:off x="3597275" y="5183188"/>
            <a:ext cx="0" cy="360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8" name="Line 38"/>
          <p:cNvSpPr>
            <a:spLocks noChangeShapeType="1"/>
          </p:cNvSpPr>
          <p:nvPr/>
        </p:nvSpPr>
        <p:spPr bwMode="auto">
          <a:xfrm>
            <a:off x="3733800" y="5195888"/>
            <a:ext cx="0" cy="219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49" name="Line 39"/>
          <p:cNvSpPr>
            <a:spLocks noChangeShapeType="1"/>
          </p:cNvSpPr>
          <p:nvPr/>
        </p:nvSpPr>
        <p:spPr bwMode="auto">
          <a:xfrm>
            <a:off x="3470275" y="5235575"/>
            <a:ext cx="3730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50" name="Freeform 40"/>
          <p:cNvSpPr>
            <a:spLocks/>
          </p:cNvSpPr>
          <p:nvPr/>
        </p:nvSpPr>
        <p:spPr bwMode="auto">
          <a:xfrm>
            <a:off x="3506788" y="5213350"/>
            <a:ext cx="95250" cy="44450"/>
          </a:xfrm>
          <a:custGeom>
            <a:avLst/>
            <a:gdLst>
              <a:gd name="T0" fmla="*/ 2147483647 w 60"/>
              <a:gd name="T1" fmla="*/ 2147483647 h 28"/>
              <a:gd name="T2" fmla="*/ 0 w 60"/>
              <a:gd name="T3" fmla="*/ 0 h 28"/>
              <a:gd name="T4" fmla="*/ 0 w 60"/>
              <a:gd name="T5" fmla="*/ 2147483647 h 28"/>
              <a:gd name="T6" fmla="*/ 2147483647 w 60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8"/>
              <a:gd name="T14" fmla="*/ 60 w 60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8">
                <a:moveTo>
                  <a:pt x="59" y="14"/>
                </a:moveTo>
                <a:lnTo>
                  <a:pt x="0" y="0"/>
                </a:lnTo>
                <a:lnTo>
                  <a:pt x="0" y="27"/>
                </a:lnTo>
                <a:lnTo>
                  <a:pt x="59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51" name="Freeform 41"/>
          <p:cNvSpPr>
            <a:spLocks/>
          </p:cNvSpPr>
          <p:nvPr/>
        </p:nvSpPr>
        <p:spPr bwMode="auto">
          <a:xfrm>
            <a:off x="3733800" y="5213350"/>
            <a:ext cx="96838" cy="44450"/>
          </a:xfrm>
          <a:custGeom>
            <a:avLst/>
            <a:gdLst>
              <a:gd name="T0" fmla="*/ 0 w 61"/>
              <a:gd name="T1" fmla="*/ 2147483647 h 28"/>
              <a:gd name="T2" fmla="*/ 2147483647 w 61"/>
              <a:gd name="T3" fmla="*/ 0 h 28"/>
              <a:gd name="T4" fmla="*/ 2147483647 w 61"/>
              <a:gd name="T5" fmla="*/ 2147483647 h 28"/>
              <a:gd name="T6" fmla="*/ 0 w 61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28"/>
              <a:gd name="T14" fmla="*/ 61 w 61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28">
                <a:moveTo>
                  <a:pt x="0" y="14"/>
                </a:moveTo>
                <a:lnTo>
                  <a:pt x="60" y="0"/>
                </a:lnTo>
                <a:lnTo>
                  <a:pt x="60" y="27"/>
                </a:lnTo>
                <a:lnTo>
                  <a:pt x="0" y="14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5352" name="Group 42"/>
          <p:cNvGrpSpPr>
            <a:grpSpLocks/>
          </p:cNvGrpSpPr>
          <p:nvPr/>
        </p:nvGrpSpPr>
        <p:grpSpPr bwMode="auto">
          <a:xfrm>
            <a:off x="4294188" y="5195888"/>
            <a:ext cx="374650" cy="393700"/>
            <a:chOff x="3255" y="1423"/>
            <a:chExt cx="236" cy="248"/>
          </a:xfrm>
        </p:grpSpPr>
        <p:sp>
          <p:nvSpPr>
            <p:cNvPr id="55414" name="Line 43"/>
            <p:cNvSpPr>
              <a:spLocks noChangeShapeType="1"/>
            </p:cNvSpPr>
            <p:nvPr/>
          </p:nvSpPr>
          <p:spPr bwMode="auto">
            <a:xfrm>
              <a:off x="3335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5" name="Line 44"/>
            <p:cNvSpPr>
              <a:spLocks noChangeShapeType="1"/>
            </p:cNvSpPr>
            <p:nvPr/>
          </p:nvSpPr>
          <p:spPr bwMode="auto">
            <a:xfrm>
              <a:off x="3422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6" name="Line 45"/>
            <p:cNvSpPr>
              <a:spLocks noChangeShapeType="1"/>
            </p:cNvSpPr>
            <p:nvPr/>
          </p:nvSpPr>
          <p:spPr bwMode="auto">
            <a:xfrm>
              <a:off x="3255" y="1448"/>
              <a:ext cx="2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7" name="Freeform 46"/>
            <p:cNvSpPr>
              <a:spLocks/>
            </p:cNvSpPr>
            <p:nvPr/>
          </p:nvSpPr>
          <p:spPr bwMode="auto">
            <a:xfrm>
              <a:off x="3278" y="1434"/>
              <a:ext cx="61" cy="28"/>
            </a:xfrm>
            <a:custGeom>
              <a:avLst/>
              <a:gdLst>
                <a:gd name="T0" fmla="*/ 60 w 61"/>
                <a:gd name="T1" fmla="*/ 14 h 28"/>
                <a:gd name="T2" fmla="*/ 0 w 61"/>
                <a:gd name="T3" fmla="*/ 0 h 28"/>
                <a:gd name="T4" fmla="*/ 0 w 61"/>
                <a:gd name="T5" fmla="*/ 27 h 28"/>
                <a:gd name="T6" fmla="*/ 6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60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18" name="Freeform 47"/>
            <p:cNvSpPr>
              <a:spLocks/>
            </p:cNvSpPr>
            <p:nvPr/>
          </p:nvSpPr>
          <p:spPr bwMode="auto">
            <a:xfrm>
              <a:off x="3422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5353" name="Group 48"/>
          <p:cNvGrpSpPr>
            <a:grpSpLocks/>
          </p:cNvGrpSpPr>
          <p:nvPr/>
        </p:nvGrpSpPr>
        <p:grpSpPr bwMode="auto">
          <a:xfrm>
            <a:off x="3878263" y="5486400"/>
            <a:ext cx="330200" cy="393700"/>
            <a:chOff x="2993" y="1606"/>
            <a:chExt cx="208" cy="248"/>
          </a:xfrm>
        </p:grpSpPr>
        <p:sp>
          <p:nvSpPr>
            <p:cNvPr id="55409" name="Line 49"/>
            <p:cNvSpPr>
              <a:spLocks noChangeShapeType="1"/>
            </p:cNvSpPr>
            <p:nvPr/>
          </p:nvSpPr>
          <p:spPr bwMode="auto">
            <a:xfrm>
              <a:off x="3075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0" name="Line 50"/>
            <p:cNvSpPr>
              <a:spLocks noChangeShapeType="1"/>
            </p:cNvSpPr>
            <p:nvPr/>
          </p:nvSpPr>
          <p:spPr bwMode="auto">
            <a:xfrm>
              <a:off x="3119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1" name="Line 51"/>
            <p:cNvSpPr>
              <a:spLocks noChangeShapeType="1"/>
            </p:cNvSpPr>
            <p:nvPr/>
          </p:nvSpPr>
          <p:spPr bwMode="auto">
            <a:xfrm>
              <a:off x="2993" y="1822"/>
              <a:ext cx="20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12" name="Freeform 52"/>
            <p:cNvSpPr>
              <a:spLocks/>
            </p:cNvSpPr>
            <p:nvPr/>
          </p:nvSpPr>
          <p:spPr bwMode="auto">
            <a:xfrm>
              <a:off x="3016" y="1807"/>
              <a:ext cx="60" cy="29"/>
            </a:xfrm>
            <a:custGeom>
              <a:avLst/>
              <a:gdLst>
                <a:gd name="T0" fmla="*/ 59 w 60"/>
                <a:gd name="T1" fmla="*/ 14 h 29"/>
                <a:gd name="T2" fmla="*/ 0 w 60"/>
                <a:gd name="T3" fmla="*/ 0 h 29"/>
                <a:gd name="T4" fmla="*/ 0 w 60"/>
                <a:gd name="T5" fmla="*/ 28 h 29"/>
                <a:gd name="T6" fmla="*/ 59 w 60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9"/>
                <a:gd name="T14" fmla="*/ 60 w 6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9">
                  <a:moveTo>
                    <a:pt x="5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13" name="Freeform 53"/>
            <p:cNvSpPr>
              <a:spLocks/>
            </p:cNvSpPr>
            <p:nvPr/>
          </p:nvSpPr>
          <p:spPr bwMode="auto">
            <a:xfrm>
              <a:off x="3121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5354" name="Group 54"/>
          <p:cNvGrpSpPr>
            <a:grpSpLocks/>
          </p:cNvGrpSpPr>
          <p:nvPr/>
        </p:nvGrpSpPr>
        <p:grpSpPr bwMode="auto">
          <a:xfrm>
            <a:off x="1401763" y="5486400"/>
            <a:ext cx="331787" cy="393700"/>
            <a:chOff x="1433" y="1606"/>
            <a:chExt cx="209" cy="248"/>
          </a:xfrm>
        </p:grpSpPr>
        <p:sp>
          <p:nvSpPr>
            <p:cNvPr id="55404" name="Line 55"/>
            <p:cNvSpPr>
              <a:spLocks noChangeShapeType="1"/>
            </p:cNvSpPr>
            <p:nvPr/>
          </p:nvSpPr>
          <p:spPr bwMode="auto">
            <a:xfrm>
              <a:off x="1516" y="1606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5" name="Line 56"/>
            <p:cNvSpPr>
              <a:spLocks noChangeShapeType="1"/>
            </p:cNvSpPr>
            <p:nvPr/>
          </p:nvSpPr>
          <p:spPr bwMode="auto">
            <a:xfrm>
              <a:off x="1559" y="1642"/>
              <a:ext cx="0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6" name="Line 57"/>
            <p:cNvSpPr>
              <a:spLocks noChangeShapeType="1"/>
            </p:cNvSpPr>
            <p:nvPr/>
          </p:nvSpPr>
          <p:spPr bwMode="auto">
            <a:xfrm>
              <a:off x="1433" y="1822"/>
              <a:ext cx="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7" name="Freeform 58"/>
            <p:cNvSpPr>
              <a:spLocks/>
            </p:cNvSpPr>
            <p:nvPr/>
          </p:nvSpPr>
          <p:spPr bwMode="auto">
            <a:xfrm>
              <a:off x="1456" y="1807"/>
              <a:ext cx="61" cy="29"/>
            </a:xfrm>
            <a:custGeom>
              <a:avLst/>
              <a:gdLst>
                <a:gd name="T0" fmla="*/ 60 w 61"/>
                <a:gd name="T1" fmla="*/ 14 h 29"/>
                <a:gd name="T2" fmla="*/ 0 w 61"/>
                <a:gd name="T3" fmla="*/ 0 h 29"/>
                <a:gd name="T4" fmla="*/ 0 w 61"/>
                <a:gd name="T5" fmla="*/ 28 h 29"/>
                <a:gd name="T6" fmla="*/ 6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60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6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08" name="Freeform 59"/>
            <p:cNvSpPr>
              <a:spLocks/>
            </p:cNvSpPr>
            <p:nvPr/>
          </p:nvSpPr>
          <p:spPr bwMode="auto">
            <a:xfrm>
              <a:off x="1562" y="1807"/>
              <a:ext cx="61" cy="29"/>
            </a:xfrm>
            <a:custGeom>
              <a:avLst/>
              <a:gdLst>
                <a:gd name="T0" fmla="*/ 0 w 61"/>
                <a:gd name="T1" fmla="*/ 14 h 29"/>
                <a:gd name="T2" fmla="*/ 60 w 61"/>
                <a:gd name="T3" fmla="*/ 0 h 29"/>
                <a:gd name="T4" fmla="*/ 60 w 61"/>
                <a:gd name="T5" fmla="*/ 28 h 29"/>
                <a:gd name="T6" fmla="*/ 0 w 61"/>
                <a:gd name="T7" fmla="*/ 14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9"/>
                <a:gd name="T14" fmla="*/ 61 w 61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9">
                  <a:moveTo>
                    <a:pt x="0" y="14"/>
                  </a:moveTo>
                  <a:lnTo>
                    <a:pt x="60" y="0"/>
                  </a:lnTo>
                  <a:lnTo>
                    <a:pt x="60" y="28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55" name="Rectangle 60"/>
          <p:cNvSpPr>
            <a:spLocks noChangeArrowheads="1"/>
          </p:cNvSpPr>
          <p:nvPr/>
        </p:nvSpPr>
        <p:spPr bwMode="auto">
          <a:xfrm>
            <a:off x="90488" y="5426075"/>
            <a:ext cx="687387" cy="230188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pSp>
        <p:nvGrpSpPr>
          <p:cNvPr id="55356" name="Group 61"/>
          <p:cNvGrpSpPr>
            <a:grpSpLocks/>
          </p:cNvGrpSpPr>
          <p:nvPr/>
        </p:nvGrpSpPr>
        <p:grpSpPr bwMode="auto">
          <a:xfrm>
            <a:off x="649288" y="5195888"/>
            <a:ext cx="374650" cy="393700"/>
            <a:chOff x="959" y="1423"/>
            <a:chExt cx="236" cy="248"/>
          </a:xfrm>
        </p:grpSpPr>
        <p:sp>
          <p:nvSpPr>
            <p:cNvPr id="55399" name="Line 62"/>
            <p:cNvSpPr>
              <a:spLocks noChangeShapeType="1"/>
            </p:cNvSpPr>
            <p:nvPr/>
          </p:nvSpPr>
          <p:spPr bwMode="auto">
            <a:xfrm>
              <a:off x="1039" y="1423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0" name="Line 63"/>
            <p:cNvSpPr>
              <a:spLocks noChangeShapeType="1"/>
            </p:cNvSpPr>
            <p:nvPr/>
          </p:nvSpPr>
          <p:spPr bwMode="auto">
            <a:xfrm>
              <a:off x="1126" y="1423"/>
              <a:ext cx="0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1" name="Line 64"/>
            <p:cNvSpPr>
              <a:spLocks noChangeShapeType="1"/>
            </p:cNvSpPr>
            <p:nvPr/>
          </p:nvSpPr>
          <p:spPr bwMode="auto">
            <a:xfrm>
              <a:off x="959" y="1448"/>
              <a:ext cx="2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5402" name="Freeform 65"/>
            <p:cNvSpPr>
              <a:spLocks/>
            </p:cNvSpPr>
            <p:nvPr/>
          </p:nvSpPr>
          <p:spPr bwMode="auto">
            <a:xfrm>
              <a:off x="983" y="1434"/>
              <a:ext cx="60" cy="28"/>
            </a:xfrm>
            <a:custGeom>
              <a:avLst/>
              <a:gdLst>
                <a:gd name="T0" fmla="*/ 59 w 60"/>
                <a:gd name="T1" fmla="*/ 14 h 28"/>
                <a:gd name="T2" fmla="*/ 0 w 60"/>
                <a:gd name="T3" fmla="*/ 0 h 28"/>
                <a:gd name="T4" fmla="*/ 0 w 60"/>
                <a:gd name="T5" fmla="*/ 27 h 28"/>
                <a:gd name="T6" fmla="*/ 59 w 60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8"/>
                <a:gd name="T14" fmla="*/ 60 w 6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8">
                  <a:moveTo>
                    <a:pt x="59" y="14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59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403" name="Freeform 66"/>
            <p:cNvSpPr>
              <a:spLocks/>
            </p:cNvSpPr>
            <p:nvPr/>
          </p:nvSpPr>
          <p:spPr bwMode="auto">
            <a:xfrm>
              <a:off x="1126" y="1434"/>
              <a:ext cx="61" cy="28"/>
            </a:xfrm>
            <a:custGeom>
              <a:avLst/>
              <a:gdLst>
                <a:gd name="T0" fmla="*/ 0 w 61"/>
                <a:gd name="T1" fmla="*/ 14 h 28"/>
                <a:gd name="T2" fmla="*/ 60 w 61"/>
                <a:gd name="T3" fmla="*/ 0 h 28"/>
                <a:gd name="T4" fmla="*/ 60 w 61"/>
                <a:gd name="T5" fmla="*/ 27 h 28"/>
                <a:gd name="T6" fmla="*/ 0 w 61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28"/>
                <a:gd name="T14" fmla="*/ 61 w 6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28">
                  <a:moveTo>
                    <a:pt x="0" y="14"/>
                  </a:moveTo>
                  <a:lnTo>
                    <a:pt x="60" y="0"/>
                  </a:lnTo>
                  <a:lnTo>
                    <a:pt x="60" y="27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357" name="Rectangle 67"/>
          <p:cNvSpPr>
            <a:spLocks noChangeArrowheads="1"/>
          </p:cNvSpPr>
          <p:nvPr/>
        </p:nvSpPr>
        <p:spPr bwMode="auto">
          <a:xfrm>
            <a:off x="1001713" y="5299075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55358" name="Rectangle 68"/>
          <p:cNvSpPr>
            <a:spLocks noChangeArrowheads="1"/>
          </p:cNvSpPr>
          <p:nvPr/>
        </p:nvSpPr>
        <p:spPr bwMode="auto">
          <a:xfrm>
            <a:off x="1689100" y="5529263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U1</a:t>
            </a:r>
          </a:p>
        </p:txBody>
      </p:sp>
      <p:sp>
        <p:nvSpPr>
          <p:cNvPr id="55359" name="Rectangle 69"/>
          <p:cNvSpPr>
            <a:spLocks noChangeArrowheads="1"/>
          </p:cNvSpPr>
          <p:nvPr/>
        </p:nvSpPr>
        <p:spPr bwMode="auto">
          <a:xfrm>
            <a:off x="2859088" y="5561013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U2</a:t>
            </a:r>
          </a:p>
        </p:txBody>
      </p:sp>
      <p:sp>
        <p:nvSpPr>
          <p:cNvPr id="55360" name="Rectangle 70"/>
          <p:cNvSpPr>
            <a:spLocks noChangeArrowheads="1"/>
          </p:cNvSpPr>
          <p:nvPr/>
        </p:nvSpPr>
        <p:spPr bwMode="auto">
          <a:xfrm>
            <a:off x="2376488" y="5321300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55361" name="Rectangle 71"/>
          <p:cNvSpPr>
            <a:spLocks noChangeArrowheads="1"/>
          </p:cNvSpPr>
          <p:nvPr/>
        </p:nvSpPr>
        <p:spPr bwMode="auto">
          <a:xfrm>
            <a:off x="3292475" y="5310188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55362" name="Rectangle 72"/>
          <p:cNvSpPr>
            <a:spLocks noChangeArrowheads="1"/>
          </p:cNvSpPr>
          <p:nvPr/>
        </p:nvSpPr>
        <p:spPr bwMode="auto">
          <a:xfrm>
            <a:off x="3690938" y="5314950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D4</a:t>
            </a:r>
          </a:p>
        </p:txBody>
      </p:sp>
      <p:sp>
        <p:nvSpPr>
          <p:cNvPr id="55363" name="Rectangle 73"/>
          <p:cNvSpPr>
            <a:spLocks noChangeArrowheads="1"/>
          </p:cNvSpPr>
          <p:nvPr/>
        </p:nvSpPr>
        <p:spPr bwMode="auto">
          <a:xfrm>
            <a:off x="4051300" y="5540375"/>
            <a:ext cx="3206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U4</a:t>
            </a:r>
          </a:p>
        </p:txBody>
      </p:sp>
      <p:sp>
        <p:nvSpPr>
          <p:cNvPr id="55364" name="Line 74"/>
          <p:cNvSpPr>
            <a:spLocks noChangeShapeType="1"/>
          </p:cNvSpPr>
          <p:nvPr/>
        </p:nvSpPr>
        <p:spPr bwMode="auto">
          <a:xfrm>
            <a:off x="95250" y="6526213"/>
            <a:ext cx="7208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65" name="Rectangle 75" descr="菱形外框線"/>
          <p:cNvSpPr>
            <a:spLocks noChangeArrowheads="1"/>
          </p:cNvSpPr>
          <p:nvPr/>
        </p:nvSpPr>
        <p:spPr bwMode="auto">
          <a:xfrm>
            <a:off x="433388" y="6353175"/>
            <a:ext cx="68262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66" name="Rectangle 76" descr="菱形外框線"/>
          <p:cNvSpPr>
            <a:spLocks noChangeArrowheads="1"/>
          </p:cNvSpPr>
          <p:nvPr/>
        </p:nvSpPr>
        <p:spPr bwMode="auto">
          <a:xfrm>
            <a:off x="153352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67" name="Rectangle 77" descr="菱形外框線"/>
          <p:cNvSpPr>
            <a:spLocks noChangeArrowheads="1"/>
          </p:cNvSpPr>
          <p:nvPr/>
        </p:nvSpPr>
        <p:spPr bwMode="auto">
          <a:xfrm>
            <a:off x="2840038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68" name="Rectangle 78" descr="菱形外框線"/>
          <p:cNvSpPr>
            <a:spLocks noChangeArrowheads="1"/>
          </p:cNvSpPr>
          <p:nvPr/>
        </p:nvSpPr>
        <p:spPr bwMode="auto">
          <a:xfrm>
            <a:off x="359727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69" name="Rectangle 79" descr="菱形外框線"/>
          <p:cNvSpPr>
            <a:spLocks noChangeArrowheads="1"/>
          </p:cNvSpPr>
          <p:nvPr/>
        </p:nvSpPr>
        <p:spPr bwMode="auto">
          <a:xfrm>
            <a:off x="4010025" y="6353175"/>
            <a:ext cx="962025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70" name="Rectangle 80"/>
          <p:cNvSpPr>
            <a:spLocks noChangeArrowheads="1"/>
          </p:cNvSpPr>
          <p:nvPr/>
        </p:nvSpPr>
        <p:spPr bwMode="auto">
          <a:xfrm>
            <a:off x="4835525" y="6338888"/>
            <a:ext cx="823913" cy="18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71" name="Rectangle 81"/>
          <p:cNvSpPr>
            <a:spLocks noChangeArrowheads="1"/>
          </p:cNvSpPr>
          <p:nvPr/>
        </p:nvSpPr>
        <p:spPr bwMode="auto">
          <a:xfrm>
            <a:off x="0" y="6319838"/>
            <a:ext cx="4286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55372" name="Line 82"/>
          <p:cNvSpPr>
            <a:spLocks noChangeShapeType="1"/>
          </p:cNvSpPr>
          <p:nvPr/>
        </p:nvSpPr>
        <p:spPr bwMode="auto">
          <a:xfrm>
            <a:off x="4833938" y="5661025"/>
            <a:ext cx="0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73" name="Freeform 83"/>
          <p:cNvSpPr>
            <a:spLocks/>
          </p:cNvSpPr>
          <p:nvPr/>
        </p:nvSpPr>
        <p:spPr bwMode="auto">
          <a:xfrm>
            <a:off x="4803775" y="6216650"/>
            <a:ext cx="53975" cy="8096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0 h 51"/>
              <a:gd name="T4" fmla="*/ 0 w 34"/>
              <a:gd name="T5" fmla="*/ 0 h 51"/>
              <a:gd name="T6" fmla="*/ 2147483647 w 34"/>
              <a:gd name="T7" fmla="*/ 2147483647 h 51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51"/>
              <a:gd name="T14" fmla="*/ 34 w 34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51">
                <a:moveTo>
                  <a:pt x="17" y="50"/>
                </a:moveTo>
                <a:lnTo>
                  <a:pt x="33" y="0"/>
                </a:lnTo>
                <a:lnTo>
                  <a:pt x="0" y="0"/>
                </a:lnTo>
                <a:lnTo>
                  <a:pt x="17" y="50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74" name="Rectangle 84"/>
          <p:cNvSpPr>
            <a:spLocks noChangeArrowheads="1"/>
          </p:cNvSpPr>
          <p:nvPr/>
        </p:nvSpPr>
        <p:spPr bwMode="auto">
          <a:xfrm>
            <a:off x="4791075" y="6019800"/>
            <a:ext cx="7239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Reset NAV</a:t>
            </a:r>
          </a:p>
        </p:txBody>
      </p:sp>
      <p:sp>
        <p:nvSpPr>
          <p:cNvPr id="55375" name="Rectangle 85"/>
          <p:cNvSpPr>
            <a:spLocks noChangeArrowheads="1"/>
          </p:cNvSpPr>
          <p:nvPr/>
        </p:nvSpPr>
        <p:spPr bwMode="auto">
          <a:xfrm>
            <a:off x="3413125" y="5576888"/>
            <a:ext cx="4603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800" b="1">
                <a:solidFill>
                  <a:srgbClr val="000000"/>
                </a:solidFill>
              </a:rPr>
              <a:t>No Up</a:t>
            </a:r>
          </a:p>
        </p:txBody>
      </p:sp>
      <p:sp>
        <p:nvSpPr>
          <p:cNvPr id="55376" name="Rectangle 86"/>
          <p:cNvSpPr>
            <a:spLocks noChangeArrowheads="1"/>
          </p:cNvSpPr>
          <p:nvPr/>
        </p:nvSpPr>
        <p:spPr bwMode="auto">
          <a:xfrm>
            <a:off x="5226050" y="5172075"/>
            <a:ext cx="1277938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100" b="1">
                <a:solidFill>
                  <a:srgbClr val="000000"/>
                </a:solidFill>
              </a:rPr>
              <a:t>Contention Period</a:t>
            </a:r>
          </a:p>
        </p:txBody>
      </p:sp>
      <p:sp>
        <p:nvSpPr>
          <p:cNvPr id="55377" name="Line 87"/>
          <p:cNvSpPr>
            <a:spLocks noChangeShapeType="1"/>
          </p:cNvSpPr>
          <p:nvPr/>
        </p:nvSpPr>
        <p:spPr bwMode="auto">
          <a:xfrm>
            <a:off x="4840288" y="5421313"/>
            <a:ext cx="2051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78" name="Freeform 88"/>
          <p:cNvSpPr>
            <a:spLocks/>
          </p:cNvSpPr>
          <p:nvPr/>
        </p:nvSpPr>
        <p:spPr bwMode="auto">
          <a:xfrm>
            <a:off x="6648450" y="5380038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5"/>
                </a:moveTo>
                <a:lnTo>
                  <a:pt x="0" y="0"/>
                </a:lnTo>
                <a:lnTo>
                  <a:pt x="0" y="46"/>
                </a:lnTo>
                <a:lnTo>
                  <a:pt x="157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79" name="Freeform 89"/>
          <p:cNvSpPr>
            <a:spLocks/>
          </p:cNvSpPr>
          <p:nvPr/>
        </p:nvSpPr>
        <p:spPr bwMode="auto">
          <a:xfrm>
            <a:off x="4860925" y="5380038"/>
            <a:ext cx="250825" cy="74612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0" name="Rectangle 90" descr="菱形外框線"/>
          <p:cNvSpPr>
            <a:spLocks noChangeArrowheads="1"/>
          </p:cNvSpPr>
          <p:nvPr/>
        </p:nvSpPr>
        <p:spPr bwMode="auto">
          <a:xfrm>
            <a:off x="6897688" y="6353175"/>
            <a:ext cx="68262" cy="17145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81" name="Line 91"/>
          <p:cNvSpPr>
            <a:spLocks noChangeShapeType="1"/>
          </p:cNvSpPr>
          <p:nvPr/>
        </p:nvSpPr>
        <p:spPr bwMode="auto">
          <a:xfrm>
            <a:off x="508000" y="5014913"/>
            <a:ext cx="4319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82" name="Line 92"/>
          <p:cNvSpPr>
            <a:spLocks noChangeShapeType="1"/>
          </p:cNvSpPr>
          <p:nvPr/>
        </p:nvSpPr>
        <p:spPr bwMode="auto">
          <a:xfrm>
            <a:off x="4833938" y="4905375"/>
            <a:ext cx="0" cy="509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83" name="Freeform 93"/>
          <p:cNvSpPr>
            <a:spLocks/>
          </p:cNvSpPr>
          <p:nvPr/>
        </p:nvSpPr>
        <p:spPr bwMode="auto">
          <a:xfrm>
            <a:off x="501650" y="4973638"/>
            <a:ext cx="250825" cy="74612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4" name="Freeform 94"/>
          <p:cNvSpPr>
            <a:spLocks/>
          </p:cNvSpPr>
          <p:nvPr/>
        </p:nvSpPr>
        <p:spPr bwMode="auto">
          <a:xfrm>
            <a:off x="4584700" y="4973638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5"/>
                </a:moveTo>
                <a:lnTo>
                  <a:pt x="0" y="0"/>
                </a:lnTo>
                <a:lnTo>
                  <a:pt x="0" y="46"/>
                </a:lnTo>
                <a:lnTo>
                  <a:pt x="157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85" name="Rectangle 95"/>
          <p:cNvSpPr>
            <a:spLocks noChangeArrowheads="1"/>
          </p:cNvSpPr>
          <p:nvPr/>
        </p:nvSpPr>
        <p:spPr bwMode="auto">
          <a:xfrm>
            <a:off x="1651000" y="4786313"/>
            <a:ext cx="152241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100" b="1">
                <a:solidFill>
                  <a:srgbClr val="000000"/>
                </a:solidFill>
              </a:rPr>
              <a:t>Contention Free Burst</a:t>
            </a:r>
          </a:p>
        </p:txBody>
      </p:sp>
      <p:sp>
        <p:nvSpPr>
          <p:cNvPr id="55386" name="Rectangle 96"/>
          <p:cNvSpPr>
            <a:spLocks noChangeArrowheads="1"/>
          </p:cNvSpPr>
          <p:nvPr/>
        </p:nvSpPr>
        <p:spPr bwMode="auto">
          <a:xfrm>
            <a:off x="5707063" y="5565775"/>
            <a:ext cx="95726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Dx = AP-Frame</a:t>
            </a:r>
          </a:p>
        </p:txBody>
      </p:sp>
      <p:sp>
        <p:nvSpPr>
          <p:cNvPr id="55387" name="Rectangle 97"/>
          <p:cNvSpPr>
            <a:spLocks noChangeArrowheads="1"/>
          </p:cNvSpPr>
          <p:nvPr/>
        </p:nvSpPr>
        <p:spPr bwMode="auto">
          <a:xfrm>
            <a:off x="5707063" y="5740400"/>
            <a:ext cx="11541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Ux = Station-Frame</a:t>
            </a:r>
          </a:p>
        </p:txBody>
      </p:sp>
      <p:sp>
        <p:nvSpPr>
          <p:cNvPr id="55388" name="Rectangle 98"/>
          <p:cNvSpPr>
            <a:spLocks noChangeArrowheads="1"/>
          </p:cNvSpPr>
          <p:nvPr/>
        </p:nvSpPr>
        <p:spPr bwMode="auto">
          <a:xfrm>
            <a:off x="4494213" y="5508625"/>
            <a:ext cx="5937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CF_End</a:t>
            </a:r>
          </a:p>
        </p:txBody>
      </p:sp>
      <p:sp>
        <p:nvSpPr>
          <p:cNvPr id="55389" name="Rectangle 99" descr="菱形外框線"/>
          <p:cNvSpPr>
            <a:spLocks noChangeArrowheads="1"/>
          </p:cNvSpPr>
          <p:nvPr/>
        </p:nvSpPr>
        <p:spPr bwMode="auto">
          <a:xfrm>
            <a:off x="425450" y="6346825"/>
            <a:ext cx="4408488" cy="185738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00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90" name="Line 100"/>
          <p:cNvSpPr>
            <a:spLocks noChangeShapeType="1"/>
          </p:cNvSpPr>
          <p:nvPr/>
        </p:nvSpPr>
        <p:spPr bwMode="auto">
          <a:xfrm>
            <a:off x="5665788" y="6438900"/>
            <a:ext cx="1216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91" name="Freeform 101"/>
          <p:cNvSpPr>
            <a:spLocks/>
          </p:cNvSpPr>
          <p:nvPr/>
        </p:nvSpPr>
        <p:spPr bwMode="auto">
          <a:xfrm>
            <a:off x="6648450" y="6411913"/>
            <a:ext cx="250825" cy="74612"/>
          </a:xfrm>
          <a:custGeom>
            <a:avLst/>
            <a:gdLst>
              <a:gd name="T0" fmla="*/ 2147483647 w 158"/>
              <a:gd name="T1" fmla="*/ 2147483647 h 47"/>
              <a:gd name="T2" fmla="*/ 0 w 158"/>
              <a:gd name="T3" fmla="*/ 0 h 47"/>
              <a:gd name="T4" fmla="*/ 0 w 158"/>
              <a:gd name="T5" fmla="*/ 2147483647 h 47"/>
              <a:gd name="T6" fmla="*/ 2147483647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157" y="26"/>
                </a:moveTo>
                <a:lnTo>
                  <a:pt x="0" y="0"/>
                </a:lnTo>
                <a:lnTo>
                  <a:pt x="0" y="46"/>
                </a:lnTo>
                <a:lnTo>
                  <a:pt x="157" y="26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92" name="Freeform 102"/>
          <p:cNvSpPr>
            <a:spLocks/>
          </p:cNvSpPr>
          <p:nvPr/>
        </p:nvSpPr>
        <p:spPr bwMode="auto">
          <a:xfrm>
            <a:off x="5668963" y="6397625"/>
            <a:ext cx="250825" cy="74613"/>
          </a:xfrm>
          <a:custGeom>
            <a:avLst/>
            <a:gdLst>
              <a:gd name="T0" fmla="*/ 0 w 158"/>
              <a:gd name="T1" fmla="*/ 2147483647 h 47"/>
              <a:gd name="T2" fmla="*/ 2147483647 w 158"/>
              <a:gd name="T3" fmla="*/ 0 h 47"/>
              <a:gd name="T4" fmla="*/ 2147483647 w 158"/>
              <a:gd name="T5" fmla="*/ 2147483647 h 47"/>
              <a:gd name="T6" fmla="*/ 0 w 158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47"/>
              <a:gd name="T14" fmla="*/ 158 w 158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47">
                <a:moveTo>
                  <a:pt x="0" y="25"/>
                </a:moveTo>
                <a:lnTo>
                  <a:pt x="157" y="0"/>
                </a:lnTo>
                <a:lnTo>
                  <a:pt x="157" y="46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5393" name="Rectangle 103"/>
          <p:cNvSpPr>
            <a:spLocks noChangeArrowheads="1"/>
          </p:cNvSpPr>
          <p:nvPr/>
        </p:nvSpPr>
        <p:spPr bwMode="auto">
          <a:xfrm>
            <a:off x="5767388" y="6530975"/>
            <a:ext cx="13112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900" b="1">
                <a:solidFill>
                  <a:srgbClr val="000000"/>
                </a:solidFill>
              </a:rPr>
              <a:t>Min Contention Period</a:t>
            </a:r>
          </a:p>
        </p:txBody>
      </p:sp>
      <p:sp>
        <p:nvSpPr>
          <p:cNvPr id="55394" name="Line 104"/>
          <p:cNvSpPr>
            <a:spLocks noChangeShapeType="1"/>
          </p:cNvSpPr>
          <p:nvPr/>
        </p:nvSpPr>
        <p:spPr bwMode="auto">
          <a:xfrm flipV="1">
            <a:off x="6321425" y="6426200"/>
            <a:ext cx="0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95" name="AutoShape 105"/>
          <p:cNvSpPr>
            <a:spLocks noChangeArrowheads="1"/>
          </p:cNvSpPr>
          <p:nvPr/>
        </p:nvSpPr>
        <p:spPr bwMode="auto">
          <a:xfrm>
            <a:off x="98425" y="5502275"/>
            <a:ext cx="644525" cy="101600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5396" name="Rectangle 106"/>
          <p:cNvSpPr>
            <a:spLocks noChangeArrowheads="1"/>
          </p:cNvSpPr>
          <p:nvPr/>
        </p:nvSpPr>
        <p:spPr bwMode="auto">
          <a:xfrm>
            <a:off x="17463" y="5461000"/>
            <a:ext cx="636587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600" b="1">
                <a:solidFill>
                  <a:srgbClr val="000000"/>
                </a:solidFill>
              </a:rPr>
              <a:t>Busy Medium</a:t>
            </a:r>
          </a:p>
        </p:txBody>
      </p:sp>
      <p:sp>
        <p:nvSpPr>
          <p:cNvPr id="55397" name="Rectangle 107"/>
          <p:cNvSpPr>
            <a:spLocks noChangeArrowheads="1"/>
          </p:cNvSpPr>
          <p:nvPr/>
        </p:nvSpPr>
        <p:spPr bwMode="auto">
          <a:xfrm>
            <a:off x="661988" y="5032375"/>
            <a:ext cx="401637" cy="21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800" b="1">
                <a:solidFill>
                  <a:srgbClr val="000000"/>
                </a:solidFill>
              </a:rPr>
              <a:t>PIFS</a:t>
            </a:r>
          </a:p>
        </p:txBody>
      </p:sp>
      <p:sp>
        <p:nvSpPr>
          <p:cNvPr id="55398" name="Rectangle 108"/>
          <p:cNvSpPr>
            <a:spLocks noChangeArrowheads="1"/>
          </p:cNvSpPr>
          <p:nvPr/>
        </p:nvSpPr>
        <p:spPr bwMode="auto">
          <a:xfrm>
            <a:off x="1366838" y="5853113"/>
            <a:ext cx="396875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800" b="1">
                <a:solidFill>
                  <a:srgbClr val="000000"/>
                </a:solidFill>
              </a:rPr>
              <a:t>SIFS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Can Support AP or Ad Hoc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AP (Access Point)</a:t>
            </a:r>
          </a:p>
          <a:p>
            <a:r>
              <a:rPr lang="en-US" altLang="zh-TW" sz="1800" smtClean="0"/>
              <a:t>Ad HOC</a:t>
            </a:r>
          </a:p>
          <a:p>
            <a:pPr lvl="1"/>
            <a:r>
              <a:rPr lang="en-US" altLang="zh-TW" sz="1800" smtClean="0"/>
              <a:t>Coordination Function will be distributed among all of the nodes of the ad hoc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Challenge of Wireless Network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Does “listen before you talk “ work ?</a:t>
            </a:r>
          </a:p>
        </p:txBody>
      </p:sp>
      <p:graphicFrame>
        <p:nvGraphicFramePr>
          <p:cNvPr id="11266" name="Object 1024"/>
          <p:cNvGraphicFramePr>
            <a:graphicFrameLocks/>
          </p:cNvGraphicFramePr>
          <p:nvPr/>
        </p:nvGraphicFramePr>
        <p:xfrm>
          <a:off x="1722438" y="2417763"/>
          <a:ext cx="1227137" cy="2147887"/>
        </p:xfrm>
        <a:graphic>
          <a:graphicData uri="http://schemas.openxmlformats.org/presentationml/2006/ole">
            <p:oleObj spid="_x0000_s11266" name="ClipArt" r:id="rId4" imgW="798480" imgH="1390320" progId="MS_ClipArt_Gallery.2">
              <p:embed/>
            </p:oleObj>
          </a:graphicData>
        </a:graphic>
      </p:graphicFrame>
      <p:sp>
        <p:nvSpPr>
          <p:cNvPr id="11271" name="Oval 5"/>
          <p:cNvSpPr>
            <a:spLocks noChangeArrowheads="1"/>
          </p:cNvSpPr>
          <p:nvPr/>
        </p:nvSpPr>
        <p:spPr bwMode="auto">
          <a:xfrm>
            <a:off x="374650" y="205105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1267" name="Object 1025"/>
          <p:cNvGraphicFramePr>
            <a:graphicFrameLocks/>
          </p:cNvGraphicFramePr>
          <p:nvPr/>
        </p:nvGraphicFramePr>
        <p:xfrm>
          <a:off x="5303838" y="2570163"/>
          <a:ext cx="1227137" cy="2147887"/>
        </p:xfrm>
        <a:graphic>
          <a:graphicData uri="http://schemas.openxmlformats.org/presentationml/2006/ole">
            <p:oleObj spid="_x0000_s11267" name="ClipArt" r:id="rId5" imgW="798480" imgH="1390320" progId="MS_ClipArt_Gallery.2">
              <p:embed/>
            </p:oleObj>
          </a:graphicData>
        </a:graphic>
      </p:graphicFrame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39624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1268" name="Object 1026"/>
          <p:cNvGraphicFramePr>
            <a:graphicFrameLocks/>
          </p:cNvGraphicFramePr>
          <p:nvPr/>
        </p:nvGraphicFramePr>
        <p:xfrm>
          <a:off x="3498850" y="3157538"/>
          <a:ext cx="1323975" cy="1560512"/>
        </p:xfrm>
        <a:graphic>
          <a:graphicData uri="http://schemas.openxmlformats.org/presentationml/2006/ole">
            <p:oleObj spid="_x0000_s11268" name="ClipArt" r:id="rId6" imgW="3105000" imgH="365760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Hidden Terminal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Due to transmission range</a:t>
            </a:r>
          </a:p>
        </p:txBody>
      </p:sp>
      <p:sp>
        <p:nvSpPr>
          <p:cNvPr id="12295" name="Oval 4"/>
          <p:cNvSpPr>
            <a:spLocks noChangeArrowheads="1"/>
          </p:cNvSpPr>
          <p:nvPr/>
        </p:nvSpPr>
        <p:spPr bwMode="auto">
          <a:xfrm>
            <a:off x="304800" y="21336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2296" name="Oval 5"/>
          <p:cNvSpPr>
            <a:spLocks noChangeArrowheads="1"/>
          </p:cNvSpPr>
          <p:nvPr/>
        </p:nvSpPr>
        <p:spPr bwMode="auto">
          <a:xfrm>
            <a:off x="38862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2290" name="Object 1024"/>
          <p:cNvGraphicFramePr>
            <a:graphicFrameLocks/>
          </p:cNvGraphicFramePr>
          <p:nvPr/>
        </p:nvGraphicFramePr>
        <p:xfrm>
          <a:off x="3803650" y="3309938"/>
          <a:ext cx="866775" cy="1020762"/>
        </p:xfrm>
        <a:graphic>
          <a:graphicData uri="http://schemas.openxmlformats.org/presentationml/2006/ole">
            <p:oleObj spid="_x0000_s12290" name="ClipArt" r:id="rId4" imgW="3105000" imgH="3657600" progId="MS_ClipArt_Gallery.2">
              <p:embed/>
            </p:oleObj>
          </a:graphicData>
        </a:graphic>
      </p:graphicFrame>
      <p:sp>
        <p:nvSpPr>
          <p:cNvPr id="12297" name="Oval 7"/>
          <p:cNvSpPr>
            <a:spLocks noChangeArrowheads="1"/>
          </p:cNvSpPr>
          <p:nvPr/>
        </p:nvSpPr>
        <p:spPr bwMode="auto">
          <a:xfrm>
            <a:off x="2209800" y="19812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2291" name="Object 1025"/>
          <p:cNvGraphicFramePr>
            <a:graphicFrameLocks/>
          </p:cNvGraphicFramePr>
          <p:nvPr/>
        </p:nvGraphicFramePr>
        <p:xfrm>
          <a:off x="1898650" y="3386138"/>
          <a:ext cx="866775" cy="1020762"/>
        </p:xfrm>
        <a:graphic>
          <a:graphicData uri="http://schemas.openxmlformats.org/presentationml/2006/ole">
            <p:oleObj spid="_x0000_s12291" name="ClipArt" r:id="rId5" imgW="3105000" imgH="3657600" progId="MS_ClipArt_Gallery.2">
              <p:embed/>
            </p:oleObj>
          </a:graphicData>
        </a:graphic>
      </p:graphicFrame>
      <p:graphicFrame>
        <p:nvGraphicFramePr>
          <p:cNvPr id="12292" name="Object 1026"/>
          <p:cNvGraphicFramePr>
            <a:graphicFrameLocks/>
          </p:cNvGraphicFramePr>
          <p:nvPr/>
        </p:nvGraphicFramePr>
        <p:xfrm>
          <a:off x="5708650" y="3233738"/>
          <a:ext cx="866775" cy="1020762"/>
        </p:xfrm>
        <a:graphic>
          <a:graphicData uri="http://schemas.openxmlformats.org/presentationml/2006/ole">
            <p:oleObj spid="_x0000_s12292" name="ClipArt" r:id="rId6" imgW="3105000" imgH="3657600" progId="MS_ClipArt_Gallery.2">
              <p:embed/>
            </p:oleObj>
          </a:graphicData>
        </a:graphic>
      </p:graphicFrame>
      <p:sp>
        <p:nvSpPr>
          <p:cNvPr id="12298" name="Freeform 10"/>
          <p:cNvSpPr>
            <a:spLocks/>
          </p:cNvSpPr>
          <p:nvPr/>
        </p:nvSpPr>
        <p:spPr bwMode="auto">
          <a:xfrm>
            <a:off x="2127250" y="2571750"/>
            <a:ext cx="4283075" cy="776288"/>
          </a:xfrm>
          <a:custGeom>
            <a:avLst/>
            <a:gdLst>
              <a:gd name="T0" fmla="*/ 2147483647 w 2698"/>
              <a:gd name="T1" fmla="*/ 2147483647 h 489"/>
              <a:gd name="T2" fmla="*/ 2147483647 w 2698"/>
              <a:gd name="T3" fmla="*/ 2147483647 h 489"/>
              <a:gd name="T4" fmla="*/ 2147483647 w 2698"/>
              <a:gd name="T5" fmla="*/ 2147483647 h 489"/>
              <a:gd name="T6" fmla="*/ 2147483647 w 2698"/>
              <a:gd name="T7" fmla="*/ 2147483647 h 489"/>
              <a:gd name="T8" fmla="*/ 2147483647 w 2698"/>
              <a:gd name="T9" fmla="*/ 2147483647 h 489"/>
              <a:gd name="T10" fmla="*/ 2147483647 w 2698"/>
              <a:gd name="T11" fmla="*/ 2147483647 h 489"/>
              <a:gd name="T12" fmla="*/ 2147483647 w 2698"/>
              <a:gd name="T13" fmla="*/ 2147483647 h 489"/>
              <a:gd name="T14" fmla="*/ 2147483647 w 2698"/>
              <a:gd name="T15" fmla="*/ 2147483647 h 489"/>
              <a:gd name="T16" fmla="*/ 2147483647 w 2698"/>
              <a:gd name="T17" fmla="*/ 2147483647 h 489"/>
              <a:gd name="T18" fmla="*/ 2147483647 w 2698"/>
              <a:gd name="T19" fmla="*/ 2147483647 h 489"/>
              <a:gd name="T20" fmla="*/ 2147483647 w 2698"/>
              <a:gd name="T21" fmla="*/ 2147483647 h 489"/>
              <a:gd name="T22" fmla="*/ 2147483647 w 2698"/>
              <a:gd name="T23" fmla="*/ 2147483647 h 489"/>
              <a:gd name="T24" fmla="*/ 2147483647 w 2698"/>
              <a:gd name="T25" fmla="*/ 2147483647 h 489"/>
              <a:gd name="T26" fmla="*/ 2147483647 w 2698"/>
              <a:gd name="T27" fmla="*/ 2147483647 h 489"/>
              <a:gd name="T28" fmla="*/ 2147483647 w 2698"/>
              <a:gd name="T29" fmla="*/ 2147483647 h 489"/>
              <a:gd name="T30" fmla="*/ 2147483647 w 2698"/>
              <a:gd name="T31" fmla="*/ 0 h 489"/>
              <a:gd name="T32" fmla="*/ 2147483647 w 2698"/>
              <a:gd name="T33" fmla="*/ 0 h 489"/>
              <a:gd name="T34" fmla="*/ 2147483647 w 2698"/>
              <a:gd name="T35" fmla="*/ 0 h 489"/>
              <a:gd name="T36" fmla="*/ 2147483647 w 2698"/>
              <a:gd name="T37" fmla="*/ 0 h 489"/>
              <a:gd name="T38" fmla="*/ 2147483647 w 2698"/>
              <a:gd name="T39" fmla="*/ 0 h 489"/>
              <a:gd name="T40" fmla="*/ 2147483647 w 2698"/>
              <a:gd name="T41" fmla="*/ 0 h 489"/>
              <a:gd name="T42" fmla="*/ 2147483647 w 2698"/>
              <a:gd name="T43" fmla="*/ 0 h 489"/>
              <a:gd name="T44" fmla="*/ 2147483647 w 2698"/>
              <a:gd name="T45" fmla="*/ 0 h 489"/>
              <a:gd name="T46" fmla="*/ 2147483647 w 2698"/>
              <a:gd name="T47" fmla="*/ 0 h 489"/>
              <a:gd name="T48" fmla="*/ 2147483647 w 2698"/>
              <a:gd name="T49" fmla="*/ 0 h 489"/>
              <a:gd name="T50" fmla="*/ 2147483647 w 2698"/>
              <a:gd name="T51" fmla="*/ 0 h 489"/>
              <a:gd name="T52" fmla="*/ 2147483647 w 2698"/>
              <a:gd name="T53" fmla="*/ 0 h 489"/>
              <a:gd name="T54" fmla="*/ 2147483647 w 2698"/>
              <a:gd name="T55" fmla="*/ 0 h 489"/>
              <a:gd name="T56" fmla="*/ 2147483647 w 2698"/>
              <a:gd name="T57" fmla="*/ 0 h 489"/>
              <a:gd name="T58" fmla="*/ 2147483647 w 2698"/>
              <a:gd name="T59" fmla="*/ 2147483647 h 489"/>
              <a:gd name="T60" fmla="*/ 2147483647 w 2698"/>
              <a:gd name="T61" fmla="*/ 2147483647 h 489"/>
              <a:gd name="T62" fmla="*/ 2147483647 w 2698"/>
              <a:gd name="T63" fmla="*/ 2147483647 h 489"/>
              <a:gd name="T64" fmla="*/ 2147483647 w 2698"/>
              <a:gd name="T65" fmla="*/ 2147483647 h 489"/>
              <a:gd name="T66" fmla="*/ 2147483647 w 2698"/>
              <a:gd name="T67" fmla="*/ 2147483647 h 489"/>
              <a:gd name="T68" fmla="*/ 2147483647 w 2698"/>
              <a:gd name="T69" fmla="*/ 2147483647 h 489"/>
              <a:gd name="T70" fmla="*/ 2147483647 w 2698"/>
              <a:gd name="T71" fmla="*/ 2147483647 h 4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98"/>
              <a:gd name="T109" fmla="*/ 0 h 489"/>
              <a:gd name="T110" fmla="*/ 2698 w 2698"/>
              <a:gd name="T111" fmla="*/ 489 h 4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98" h="489">
                <a:moveTo>
                  <a:pt x="0" y="488"/>
                </a:moveTo>
                <a:lnTo>
                  <a:pt x="23" y="417"/>
                </a:lnTo>
                <a:lnTo>
                  <a:pt x="23" y="378"/>
                </a:lnTo>
                <a:lnTo>
                  <a:pt x="36" y="339"/>
                </a:lnTo>
                <a:lnTo>
                  <a:pt x="49" y="300"/>
                </a:lnTo>
                <a:lnTo>
                  <a:pt x="62" y="260"/>
                </a:lnTo>
                <a:lnTo>
                  <a:pt x="88" y="221"/>
                </a:lnTo>
                <a:lnTo>
                  <a:pt x="128" y="208"/>
                </a:lnTo>
                <a:lnTo>
                  <a:pt x="167" y="182"/>
                </a:lnTo>
                <a:lnTo>
                  <a:pt x="206" y="156"/>
                </a:lnTo>
                <a:lnTo>
                  <a:pt x="245" y="143"/>
                </a:lnTo>
                <a:lnTo>
                  <a:pt x="284" y="130"/>
                </a:lnTo>
                <a:lnTo>
                  <a:pt x="323" y="117"/>
                </a:lnTo>
                <a:lnTo>
                  <a:pt x="362" y="117"/>
                </a:lnTo>
                <a:lnTo>
                  <a:pt x="414" y="117"/>
                </a:lnTo>
                <a:lnTo>
                  <a:pt x="441" y="104"/>
                </a:lnTo>
                <a:lnTo>
                  <a:pt x="493" y="104"/>
                </a:lnTo>
                <a:lnTo>
                  <a:pt x="545" y="104"/>
                </a:lnTo>
                <a:lnTo>
                  <a:pt x="597" y="104"/>
                </a:lnTo>
                <a:lnTo>
                  <a:pt x="649" y="104"/>
                </a:lnTo>
                <a:lnTo>
                  <a:pt x="701" y="91"/>
                </a:lnTo>
                <a:lnTo>
                  <a:pt x="740" y="78"/>
                </a:lnTo>
                <a:lnTo>
                  <a:pt x="780" y="65"/>
                </a:lnTo>
                <a:lnTo>
                  <a:pt x="819" y="52"/>
                </a:lnTo>
                <a:lnTo>
                  <a:pt x="871" y="52"/>
                </a:lnTo>
                <a:lnTo>
                  <a:pt x="910" y="52"/>
                </a:lnTo>
                <a:lnTo>
                  <a:pt x="962" y="39"/>
                </a:lnTo>
                <a:lnTo>
                  <a:pt x="1001" y="26"/>
                </a:lnTo>
                <a:lnTo>
                  <a:pt x="1040" y="13"/>
                </a:lnTo>
                <a:lnTo>
                  <a:pt x="1067" y="13"/>
                </a:lnTo>
                <a:lnTo>
                  <a:pt x="1106" y="0"/>
                </a:lnTo>
                <a:lnTo>
                  <a:pt x="1145" y="0"/>
                </a:lnTo>
                <a:lnTo>
                  <a:pt x="1197" y="0"/>
                </a:lnTo>
                <a:lnTo>
                  <a:pt x="1236" y="0"/>
                </a:lnTo>
                <a:lnTo>
                  <a:pt x="1275" y="0"/>
                </a:lnTo>
                <a:lnTo>
                  <a:pt x="1314" y="0"/>
                </a:lnTo>
                <a:lnTo>
                  <a:pt x="1353" y="0"/>
                </a:lnTo>
                <a:lnTo>
                  <a:pt x="1380" y="0"/>
                </a:lnTo>
                <a:lnTo>
                  <a:pt x="1432" y="0"/>
                </a:lnTo>
                <a:lnTo>
                  <a:pt x="1484" y="0"/>
                </a:lnTo>
                <a:lnTo>
                  <a:pt x="1536" y="0"/>
                </a:lnTo>
                <a:lnTo>
                  <a:pt x="1614" y="0"/>
                </a:lnTo>
                <a:lnTo>
                  <a:pt x="1666" y="0"/>
                </a:lnTo>
                <a:lnTo>
                  <a:pt x="1719" y="0"/>
                </a:lnTo>
                <a:lnTo>
                  <a:pt x="1823" y="0"/>
                </a:lnTo>
                <a:lnTo>
                  <a:pt x="1862" y="0"/>
                </a:lnTo>
                <a:lnTo>
                  <a:pt x="1901" y="0"/>
                </a:lnTo>
                <a:lnTo>
                  <a:pt x="1940" y="0"/>
                </a:lnTo>
                <a:lnTo>
                  <a:pt x="1992" y="0"/>
                </a:lnTo>
                <a:lnTo>
                  <a:pt x="2019" y="0"/>
                </a:lnTo>
                <a:lnTo>
                  <a:pt x="2058" y="0"/>
                </a:lnTo>
                <a:lnTo>
                  <a:pt x="2110" y="0"/>
                </a:lnTo>
                <a:lnTo>
                  <a:pt x="2149" y="0"/>
                </a:lnTo>
                <a:lnTo>
                  <a:pt x="2188" y="0"/>
                </a:lnTo>
                <a:lnTo>
                  <a:pt x="2240" y="0"/>
                </a:lnTo>
                <a:lnTo>
                  <a:pt x="2279" y="0"/>
                </a:lnTo>
                <a:lnTo>
                  <a:pt x="2318" y="0"/>
                </a:lnTo>
                <a:lnTo>
                  <a:pt x="2345" y="0"/>
                </a:lnTo>
                <a:lnTo>
                  <a:pt x="2384" y="13"/>
                </a:lnTo>
                <a:lnTo>
                  <a:pt x="2423" y="13"/>
                </a:lnTo>
                <a:lnTo>
                  <a:pt x="2462" y="26"/>
                </a:lnTo>
                <a:lnTo>
                  <a:pt x="2501" y="39"/>
                </a:lnTo>
                <a:lnTo>
                  <a:pt x="2540" y="39"/>
                </a:lnTo>
                <a:lnTo>
                  <a:pt x="2579" y="52"/>
                </a:lnTo>
                <a:lnTo>
                  <a:pt x="2605" y="91"/>
                </a:lnTo>
                <a:lnTo>
                  <a:pt x="2645" y="117"/>
                </a:lnTo>
                <a:lnTo>
                  <a:pt x="2658" y="156"/>
                </a:lnTo>
                <a:lnTo>
                  <a:pt x="2658" y="195"/>
                </a:lnTo>
                <a:lnTo>
                  <a:pt x="2671" y="234"/>
                </a:lnTo>
                <a:lnTo>
                  <a:pt x="2684" y="273"/>
                </a:lnTo>
                <a:lnTo>
                  <a:pt x="2684" y="300"/>
                </a:lnTo>
                <a:lnTo>
                  <a:pt x="2697" y="339"/>
                </a:lnTo>
                <a:lnTo>
                  <a:pt x="2688" y="344"/>
                </a:lnTo>
              </a:path>
            </a:pathLst>
          </a:custGeom>
          <a:noFill/>
          <a:ln w="76200" cap="rnd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smtClean="0"/>
              <a:t>Carrier Sense Multiple Access (CSMA)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543800" cy="4114800"/>
          </a:xfrm>
        </p:spPr>
        <p:txBody>
          <a:bodyPr/>
          <a:lstStyle/>
          <a:p>
            <a:r>
              <a:rPr lang="en-US" altLang="zh-TW" sz="1600" smtClean="0"/>
              <a:t>To avoid collision, sender senses the carrier before transmission. But collision occurs at the receiver not transmitter. </a:t>
            </a:r>
          </a:p>
          <a:p>
            <a:r>
              <a:rPr lang="en-US" altLang="zh-TW" sz="1600" smtClean="0"/>
              <a:t>Hidden Terminal -</a:t>
            </a:r>
          </a:p>
          <a:p>
            <a:endParaRPr lang="en-US" altLang="zh-TW" sz="1600" smtClean="0"/>
          </a:p>
          <a:p>
            <a:endParaRPr lang="en-US" altLang="zh-TW" sz="1600" smtClean="0"/>
          </a:p>
          <a:p>
            <a:r>
              <a:rPr lang="en-US" altLang="zh-TW" sz="1600" smtClean="0"/>
              <a:t>Exposed Terminal-</a:t>
            </a:r>
          </a:p>
          <a:p>
            <a:endParaRPr lang="en-US" altLang="zh-TW" sz="1600" smtClean="0"/>
          </a:p>
          <a:p>
            <a:endParaRPr lang="en-US" altLang="zh-TW" sz="1600" smtClean="0"/>
          </a:p>
          <a:p>
            <a:endParaRPr lang="zh-TW" altLang="en-US" sz="1600" smtClean="0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4445000" y="2982913"/>
            <a:ext cx="3505200" cy="1306512"/>
            <a:chOff x="2880" y="2304"/>
            <a:chExt cx="2208" cy="823"/>
          </a:xfrm>
        </p:grpSpPr>
        <p:grpSp>
          <p:nvGrpSpPr>
            <p:cNvPr id="57370" name="Group 5"/>
            <p:cNvGrpSpPr>
              <a:grpSpLocks/>
            </p:cNvGrpSpPr>
            <p:nvPr/>
          </p:nvGrpSpPr>
          <p:grpSpPr bwMode="auto">
            <a:xfrm>
              <a:off x="2880" y="2304"/>
              <a:ext cx="1204" cy="823"/>
              <a:chOff x="3552" y="1104"/>
              <a:chExt cx="1008" cy="960"/>
            </a:xfrm>
          </p:grpSpPr>
          <p:sp>
            <p:nvSpPr>
              <p:cNvPr id="57382" name="Oval 6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83" name="Oval 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grpSp>
          <p:nvGrpSpPr>
            <p:cNvPr id="57371" name="Group 8"/>
            <p:cNvGrpSpPr>
              <a:grpSpLocks/>
            </p:cNvGrpSpPr>
            <p:nvPr/>
          </p:nvGrpSpPr>
          <p:grpSpPr bwMode="auto">
            <a:xfrm>
              <a:off x="3372" y="2304"/>
              <a:ext cx="1204" cy="823"/>
              <a:chOff x="3552" y="1104"/>
              <a:chExt cx="1008" cy="960"/>
            </a:xfrm>
          </p:grpSpPr>
          <p:sp>
            <p:nvSpPr>
              <p:cNvPr id="57380" name="Oval 9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81" name="Oval 10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grpSp>
          <p:nvGrpSpPr>
            <p:cNvPr id="57372" name="Group 11"/>
            <p:cNvGrpSpPr>
              <a:grpSpLocks/>
            </p:cNvGrpSpPr>
            <p:nvPr/>
          </p:nvGrpSpPr>
          <p:grpSpPr bwMode="auto">
            <a:xfrm>
              <a:off x="3884" y="2304"/>
              <a:ext cx="1204" cy="823"/>
              <a:chOff x="3552" y="1104"/>
              <a:chExt cx="1008" cy="960"/>
            </a:xfrm>
          </p:grpSpPr>
          <p:sp>
            <p:nvSpPr>
              <p:cNvPr id="57378" name="Oval 12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79" name="Oval 1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sp>
          <p:nvSpPr>
            <p:cNvPr id="57373" name="Text Box 14"/>
            <p:cNvSpPr txBox="1">
              <a:spLocks noChangeArrowheads="1"/>
            </p:cNvSpPr>
            <p:nvPr/>
          </p:nvSpPr>
          <p:spPr bwMode="auto">
            <a:xfrm>
              <a:off x="3195" y="2496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TW">
                  <a:cs typeface="Arial" charset="0"/>
                </a:rPr>
                <a:t>A</a:t>
              </a:r>
            </a:p>
          </p:txBody>
        </p:sp>
        <p:sp>
          <p:nvSpPr>
            <p:cNvPr id="57374" name="Text Box 15"/>
            <p:cNvSpPr txBox="1">
              <a:spLocks noChangeArrowheads="1"/>
            </p:cNvSpPr>
            <p:nvPr/>
          </p:nvSpPr>
          <p:spPr bwMode="auto">
            <a:xfrm>
              <a:off x="3811" y="2448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cs typeface="Arial" charset="0"/>
                </a:rPr>
                <a:t>B</a:t>
              </a:r>
            </a:p>
          </p:txBody>
        </p:sp>
        <p:sp>
          <p:nvSpPr>
            <p:cNvPr id="57375" name="Text Box 16"/>
            <p:cNvSpPr txBox="1">
              <a:spLocks noChangeArrowheads="1"/>
            </p:cNvSpPr>
            <p:nvPr/>
          </p:nvSpPr>
          <p:spPr bwMode="auto">
            <a:xfrm>
              <a:off x="4419" y="2496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cs typeface="Arial" charset="0"/>
                </a:rPr>
                <a:t>C</a:t>
              </a:r>
            </a:p>
          </p:txBody>
        </p:sp>
        <p:sp>
          <p:nvSpPr>
            <p:cNvPr id="57376" name="Line 17"/>
            <p:cNvSpPr>
              <a:spLocks noChangeShapeType="1"/>
            </p:cNvSpPr>
            <p:nvPr/>
          </p:nvSpPr>
          <p:spPr bwMode="auto">
            <a:xfrm>
              <a:off x="3504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77" name="Line 18"/>
            <p:cNvSpPr>
              <a:spLocks noChangeShapeType="1"/>
            </p:cNvSpPr>
            <p:nvPr/>
          </p:nvSpPr>
          <p:spPr bwMode="auto">
            <a:xfrm flipH="1">
              <a:off x="4224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49" name="Group 19"/>
          <p:cNvGrpSpPr>
            <a:grpSpLocks/>
          </p:cNvGrpSpPr>
          <p:nvPr/>
        </p:nvGrpSpPr>
        <p:grpSpPr bwMode="auto">
          <a:xfrm>
            <a:off x="4140200" y="4724400"/>
            <a:ext cx="4191000" cy="1306513"/>
            <a:chOff x="2880" y="3401"/>
            <a:chExt cx="2640" cy="823"/>
          </a:xfrm>
        </p:grpSpPr>
        <p:grpSp>
          <p:nvGrpSpPr>
            <p:cNvPr id="57350" name="Group 20"/>
            <p:cNvGrpSpPr>
              <a:grpSpLocks/>
            </p:cNvGrpSpPr>
            <p:nvPr/>
          </p:nvGrpSpPr>
          <p:grpSpPr bwMode="auto">
            <a:xfrm>
              <a:off x="2880" y="3401"/>
              <a:ext cx="1178" cy="823"/>
              <a:chOff x="3552" y="1104"/>
              <a:chExt cx="1008" cy="960"/>
            </a:xfrm>
          </p:grpSpPr>
          <p:sp>
            <p:nvSpPr>
              <p:cNvPr id="57368" name="Oval 21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69" name="Oval 22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grpSp>
          <p:nvGrpSpPr>
            <p:cNvPr id="57351" name="Group 23"/>
            <p:cNvGrpSpPr>
              <a:grpSpLocks/>
            </p:cNvGrpSpPr>
            <p:nvPr/>
          </p:nvGrpSpPr>
          <p:grpSpPr bwMode="auto">
            <a:xfrm>
              <a:off x="3361" y="3401"/>
              <a:ext cx="1179" cy="823"/>
              <a:chOff x="3552" y="1104"/>
              <a:chExt cx="1008" cy="960"/>
            </a:xfrm>
          </p:grpSpPr>
          <p:sp>
            <p:nvSpPr>
              <p:cNvPr id="57366" name="Oval 24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67" name="Oval 2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grpSp>
          <p:nvGrpSpPr>
            <p:cNvPr id="57352" name="Group 26"/>
            <p:cNvGrpSpPr>
              <a:grpSpLocks/>
            </p:cNvGrpSpPr>
            <p:nvPr/>
          </p:nvGrpSpPr>
          <p:grpSpPr bwMode="auto">
            <a:xfrm>
              <a:off x="3862" y="3401"/>
              <a:ext cx="1178" cy="823"/>
              <a:chOff x="3552" y="1104"/>
              <a:chExt cx="1008" cy="960"/>
            </a:xfrm>
          </p:grpSpPr>
          <p:sp>
            <p:nvSpPr>
              <p:cNvPr id="57364" name="Oval 2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65" name="Oval 28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sp>
          <p:nvSpPr>
            <p:cNvPr id="57353" name="Text Box 29"/>
            <p:cNvSpPr txBox="1">
              <a:spLocks noChangeArrowheads="1"/>
            </p:cNvSpPr>
            <p:nvPr/>
          </p:nvSpPr>
          <p:spPr bwMode="auto">
            <a:xfrm>
              <a:off x="3185" y="3593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zh-TW">
                  <a:cs typeface="Arial" charset="0"/>
                </a:rPr>
                <a:t>A</a:t>
              </a:r>
            </a:p>
          </p:txBody>
        </p:sp>
        <p:sp>
          <p:nvSpPr>
            <p:cNvPr id="57354" name="Text Box 30"/>
            <p:cNvSpPr txBox="1">
              <a:spLocks noChangeArrowheads="1"/>
            </p:cNvSpPr>
            <p:nvPr/>
          </p:nvSpPr>
          <p:spPr bwMode="auto">
            <a:xfrm>
              <a:off x="3791" y="3545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cs typeface="Arial" charset="0"/>
                </a:rPr>
                <a:t>B</a:t>
              </a:r>
            </a:p>
          </p:txBody>
        </p:sp>
        <p:sp>
          <p:nvSpPr>
            <p:cNvPr id="57355" name="Text Box 31"/>
            <p:cNvSpPr txBox="1">
              <a:spLocks noChangeArrowheads="1"/>
            </p:cNvSpPr>
            <p:nvPr/>
          </p:nvSpPr>
          <p:spPr bwMode="auto">
            <a:xfrm>
              <a:off x="4315" y="3552"/>
              <a:ext cx="25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cs typeface="Arial" charset="0"/>
                </a:rPr>
                <a:t>C</a:t>
              </a:r>
            </a:p>
          </p:txBody>
        </p:sp>
        <p:sp>
          <p:nvSpPr>
            <p:cNvPr id="57356" name="Line 32"/>
            <p:cNvSpPr>
              <a:spLocks noChangeShapeType="1"/>
            </p:cNvSpPr>
            <p:nvPr/>
          </p:nvSpPr>
          <p:spPr bwMode="auto">
            <a:xfrm flipH="1">
              <a:off x="3552" y="37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7" name="Line 33"/>
            <p:cNvSpPr>
              <a:spLocks noChangeShapeType="1"/>
            </p:cNvSpPr>
            <p:nvPr/>
          </p:nvSpPr>
          <p:spPr bwMode="auto">
            <a:xfrm>
              <a:off x="4464" y="37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8" name="Line 34"/>
            <p:cNvSpPr>
              <a:spLocks noChangeShapeType="1"/>
            </p:cNvSpPr>
            <p:nvPr/>
          </p:nvSpPr>
          <p:spPr bwMode="auto">
            <a:xfrm flipH="1">
              <a:off x="4512" y="37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359" name="Line 35"/>
            <p:cNvSpPr>
              <a:spLocks noChangeShapeType="1"/>
            </p:cNvSpPr>
            <p:nvPr/>
          </p:nvSpPr>
          <p:spPr bwMode="auto">
            <a:xfrm>
              <a:off x="4512" y="37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360" name="Group 36"/>
            <p:cNvGrpSpPr>
              <a:grpSpLocks/>
            </p:cNvGrpSpPr>
            <p:nvPr/>
          </p:nvGrpSpPr>
          <p:grpSpPr bwMode="auto">
            <a:xfrm>
              <a:off x="4342" y="3401"/>
              <a:ext cx="1178" cy="823"/>
              <a:chOff x="3552" y="1104"/>
              <a:chExt cx="1008" cy="960"/>
            </a:xfrm>
          </p:grpSpPr>
          <p:sp>
            <p:nvSpPr>
              <p:cNvPr id="57362" name="Oval 3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57363" name="Oval 38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1008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</p:grpSp>
        <p:sp>
          <p:nvSpPr>
            <p:cNvPr id="57361" name="Text Box 39"/>
            <p:cNvSpPr txBox="1">
              <a:spLocks noChangeArrowheads="1"/>
            </p:cNvSpPr>
            <p:nvPr/>
          </p:nvSpPr>
          <p:spPr bwMode="auto">
            <a:xfrm>
              <a:off x="4787" y="3534"/>
              <a:ext cx="26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TW">
                  <a:cs typeface="Arial" charset="0"/>
                </a:rPr>
                <a:t>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altLang="zh-TW" sz="1800" smtClean="0"/>
              <a:t>Multiple Access Collision Avoidance (MACA)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82296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 smtClean="0"/>
              <a:t>Request-To-Send (RTS) packet: A to B. 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Clear-To-Send (CTS) packet: B to A.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Node  overhearing RTS will defer until A receive CTS.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Node  overhearing CTS will defer until B receive data.</a:t>
            </a:r>
          </a:p>
          <a:p>
            <a:pPr>
              <a:lnSpc>
                <a:spcPct val="80000"/>
              </a:lnSpc>
            </a:pPr>
            <a:r>
              <a:rPr lang="en-US" altLang="zh-TW" sz="1600" smtClean="0"/>
              <a:t>What do the above two features achieve (Hidden Terminal and Exposed Terminal)?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362200" y="2232025"/>
            <a:ext cx="517525" cy="3587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884863" y="2232025"/>
            <a:ext cx="515937" cy="3587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 b="1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276600" y="2057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>
            <a:off x="3276600" y="2438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2766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038600" y="1766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Tahoma" pitchFamily="34" charset="0"/>
                <a:cs typeface="Arial" charset="0"/>
              </a:rPr>
              <a:t>RTS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038600" y="2147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Tahoma" pitchFamily="34" charset="0"/>
                <a:cs typeface="Arial" charset="0"/>
              </a:rPr>
              <a:t>CTS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962400" y="2528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Tahoma" pitchFamily="34" charset="0"/>
                <a:cs typeface="Arial" charset="0"/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Multiple Access &amp; Modulation</a:t>
            </a:r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838200" y="12954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24580" name="Rectangle 1028"/>
          <p:cNvSpPr>
            <a:spLocks noChangeArrowheads="1"/>
          </p:cNvSpPr>
          <p:nvPr/>
        </p:nvSpPr>
        <p:spPr bwMode="auto">
          <a:xfrm>
            <a:off x="838200" y="1828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24581" name="Rectangle 1029"/>
          <p:cNvSpPr>
            <a:spLocks noChangeArrowheads="1"/>
          </p:cNvSpPr>
          <p:nvPr/>
        </p:nvSpPr>
        <p:spPr bwMode="auto">
          <a:xfrm>
            <a:off x="19050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Multiplex</a:t>
            </a:r>
          </a:p>
        </p:txBody>
      </p:sp>
      <p:sp>
        <p:nvSpPr>
          <p:cNvPr id="24582" name="Rectangle 1030"/>
          <p:cNvSpPr>
            <a:spLocks noChangeArrowheads="1"/>
          </p:cNvSpPr>
          <p:nvPr/>
        </p:nvSpPr>
        <p:spPr bwMode="auto">
          <a:xfrm>
            <a:off x="2895600" y="152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</a:t>
            </a:r>
          </a:p>
          <a:p>
            <a:pPr algn="ctr"/>
            <a:r>
              <a:rPr lang="en-US" altLang="zh-TW" sz="1400"/>
              <a:t>Access</a:t>
            </a:r>
          </a:p>
        </p:txBody>
      </p:sp>
      <p:sp>
        <p:nvSpPr>
          <p:cNvPr id="24583" name="Rectangle 1031"/>
          <p:cNvSpPr>
            <a:spLocks noChangeArrowheads="1"/>
          </p:cNvSpPr>
          <p:nvPr/>
        </p:nvSpPr>
        <p:spPr bwMode="auto">
          <a:xfrm>
            <a:off x="38862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Channel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24584" name="Rectangle 1032"/>
          <p:cNvSpPr>
            <a:spLocks noChangeArrowheads="1"/>
          </p:cNvSpPr>
          <p:nvPr/>
        </p:nvSpPr>
        <p:spPr bwMode="auto">
          <a:xfrm>
            <a:off x="4876800" y="15240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Modulator</a:t>
            </a:r>
          </a:p>
        </p:txBody>
      </p:sp>
      <p:sp>
        <p:nvSpPr>
          <p:cNvPr id="24585" name="Rectangle 1033"/>
          <p:cNvSpPr>
            <a:spLocks noChangeArrowheads="1"/>
          </p:cNvSpPr>
          <p:nvPr/>
        </p:nvSpPr>
        <p:spPr bwMode="auto">
          <a:xfrm>
            <a:off x="5867400" y="15240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Power</a:t>
            </a:r>
          </a:p>
          <a:p>
            <a:pPr algn="ctr"/>
            <a:r>
              <a:rPr lang="en-US" altLang="zh-TW" sz="1400"/>
              <a:t>Amplifier</a:t>
            </a:r>
          </a:p>
        </p:txBody>
      </p:sp>
      <p:sp>
        <p:nvSpPr>
          <p:cNvPr id="24586" name="Line 1034"/>
          <p:cNvSpPr>
            <a:spLocks noChangeShapeType="1"/>
          </p:cNvSpPr>
          <p:nvPr/>
        </p:nvSpPr>
        <p:spPr bwMode="auto">
          <a:xfrm>
            <a:off x="6629400" y="1828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7" name="Line 1035"/>
          <p:cNvSpPr>
            <a:spLocks noChangeShapeType="1"/>
          </p:cNvSpPr>
          <p:nvPr/>
        </p:nvSpPr>
        <p:spPr bwMode="auto">
          <a:xfrm flipV="1">
            <a:off x="7239000" y="1066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8" name="Rectangle 1036"/>
          <p:cNvSpPr>
            <a:spLocks noChangeArrowheads="1"/>
          </p:cNvSpPr>
          <p:nvPr/>
        </p:nvSpPr>
        <p:spPr bwMode="auto">
          <a:xfrm>
            <a:off x="3810000" y="1447800"/>
            <a:ext cx="19050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4589" name="Line 1037"/>
          <p:cNvSpPr>
            <a:spLocks noChangeShapeType="1"/>
          </p:cNvSpPr>
          <p:nvPr/>
        </p:nvSpPr>
        <p:spPr bwMode="auto">
          <a:xfrm flipV="1">
            <a:off x="5181600" y="198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0" name="Rectangle 1038"/>
          <p:cNvSpPr>
            <a:spLocks noChangeArrowheads="1"/>
          </p:cNvSpPr>
          <p:nvPr/>
        </p:nvSpPr>
        <p:spPr bwMode="auto">
          <a:xfrm>
            <a:off x="914400" y="46482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24591" name="Rectangle 1039"/>
          <p:cNvSpPr>
            <a:spLocks noChangeArrowheads="1"/>
          </p:cNvSpPr>
          <p:nvPr/>
        </p:nvSpPr>
        <p:spPr bwMode="auto">
          <a:xfrm>
            <a:off x="914400" y="51816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Source</a:t>
            </a:r>
          </a:p>
          <a:p>
            <a:pPr algn="ctr"/>
            <a:r>
              <a:rPr lang="en-US" altLang="zh-TW" sz="1400"/>
              <a:t>Coder</a:t>
            </a:r>
          </a:p>
        </p:txBody>
      </p:sp>
      <p:sp>
        <p:nvSpPr>
          <p:cNvPr id="24592" name="Rectangle 1040"/>
          <p:cNvSpPr>
            <a:spLocks noChangeArrowheads="1"/>
          </p:cNvSpPr>
          <p:nvPr/>
        </p:nvSpPr>
        <p:spPr bwMode="auto">
          <a:xfrm>
            <a:off x="1828800" y="4876800"/>
            <a:ext cx="9144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Demultiplex</a:t>
            </a:r>
          </a:p>
        </p:txBody>
      </p:sp>
      <p:sp>
        <p:nvSpPr>
          <p:cNvPr id="24593" name="Rectangle 1041"/>
          <p:cNvSpPr>
            <a:spLocks noChangeArrowheads="1"/>
          </p:cNvSpPr>
          <p:nvPr/>
        </p:nvSpPr>
        <p:spPr bwMode="auto">
          <a:xfrm>
            <a:off x="2971800" y="4876800"/>
            <a:ext cx="7620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Multiple</a:t>
            </a:r>
          </a:p>
          <a:p>
            <a:pPr algn="ctr"/>
            <a:r>
              <a:rPr lang="en-US" altLang="zh-TW" sz="1400"/>
              <a:t>Access</a:t>
            </a:r>
          </a:p>
        </p:txBody>
      </p:sp>
      <p:sp>
        <p:nvSpPr>
          <p:cNvPr id="24594" name="Rectangle 1042"/>
          <p:cNvSpPr>
            <a:spLocks noChangeArrowheads="1"/>
          </p:cNvSpPr>
          <p:nvPr/>
        </p:nvSpPr>
        <p:spPr bwMode="auto">
          <a:xfrm>
            <a:off x="3962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Channel</a:t>
            </a:r>
          </a:p>
          <a:p>
            <a:pPr algn="ctr"/>
            <a:r>
              <a:rPr lang="en-US" altLang="zh-TW" sz="1400"/>
              <a:t>Decoder</a:t>
            </a:r>
          </a:p>
        </p:txBody>
      </p:sp>
      <p:sp>
        <p:nvSpPr>
          <p:cNvPr id="24595" name="Rectangle 1043"/>
          <p:cNvSpPr>
            <a:spLocks noChangeArrowheads="1"/>
          </p:cNvSpPr>
          <p:nvPr/>
        </p:nvSpPr>
        <p:spPr bwMode="auto">
          <a:xfrm>
            <a:off x="4953000" y="4876800"/>
            <a:ext cx="914400" cy="457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Demodulator</a:t>
            </a:r>
          </a:p>
          <a:p>
            <a:pPr algn="ctr"/>
            <a:r>
              <a:rPr lang="en-US" altLang="zh-TW" sz="1400"/>
              <a:t>&amp; Equalizer</a:t>
            </a:r>
          </a:p>
        </p:txBody>
      </p:sp>
      <p:sp>
        <p:nvSpPr>
          <p:cNvPr id="24596" name="Rectangle 1044"/>
          <p:cNvSpPr>
            <a:spLocks noChangeArrowheads="1"/>
          </p:cNvSpPr>
          <p:nvPr/>
        </p:nvSpPr>
        <p:spPr bwMode="auto">
          <a:xfrm>
            <a:off x="6629400" y="4876800"/>
            <a:ext cx="762000" cy="457200"/>
          </a:xfrm>
          <a:prstGeom prst="rect">
            <a:avLst/>
          </a:prstGeom>
          <a:solidFill>
            <a:srgbClr val="D36F2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RF</a:t>
            </a:r>
          </a:p>
          <a:p>
            <a:pPr algn="ctr"/>
            <a:r>
              <a:rPr lang="en-US" altLang="zh-TW" sz="1400"/>
              <a:t>Filter</a:t>
            </a:r>
          </a:p>
        </p:txBody>
      </p:sp>
      <p:sp>
        <p:nvSpPr>
          <p:cNvPr id="24597" name="Line 1045"/>
          <p:cNvSpPr>
            <a:spLocks noChangeShapeType="1"/>
          </p:cNvSpPr>
          <p:nvPr/>
        </p:nvSpPr>
        <p:spPr bwMode="auto">
          <a:xfrm>
            <a:off x="7391400" y="5181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8" name="Line 1046"/>
          <p:cNvSpPr>
            <a:spLocks noChangeShapeType="1"/>
          </p:cNvSpPr>
          <p:nvPr/>
        </p:nvSpPr>
        <p:spPr bwMode="auto">
          <a:xfrm flipV="1">
            <a:off x="8001000" y="4419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99" name="Rectangle 1047"/>
          <p:cNvSpPr>
            <a:spLocks noChangeArrowheads="1"/>
          </p:cNvSpPr>
          <p:nvPr/>
        </p:nvSpPr>
        <p:spPr bwMode="auto">
          <a:xfrm>
            <a:off x="3886200" y="4800600"/>
            <a:ext cx="2133600" cy="609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24600" name="Line 1048"/>
          <p:cNvSpPr>
            <a:spLocks noChangeShapeType="1"/>
          </p:cNvSpPr>
          <p:nvPr/>
        </p:nvSpPr>
        <p:spPr bwMode="auto">
          <a:xfrm flipV="1">
            <a:off x="52578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1" name="Rectangle 1049"/>
          <p:cNvSpPr>
            <a:spLocks noChangeArrowheads="1"/>
          </p:cNvSpPr>
          <p:nvPr/>
        </p:nvSpPr>
        <p:spPr bwMode="auto">
          <a:xfrm>
            <a:off x="7543800" y="2590800"/>
            <a:ext cx="1219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Radio</a:t>
            </a:r>
          </a:p>
          <a:p>
            <a:pPr algn="ctr"/>
            <a:r>
              <a:rPr lang="en-US" altLang="zh-TW"/>
              <a:t>Channel</a:t>
            </a:r>
          </a:p>
        </p:txBody>
      </p:sp>
      <p:sp>
        <p:nvSpPr>
          <p:cNvPr id="24602" name="Line 1050"/>
          <p:cNvSpPr>
            <a:spLocks noChangeShapeType="1"/>
          </p:cNvSpPr>
          <p:nvPr/>
        </p:nvSpPr>
        <p:spPr bwMode="auto">
          <a:xfrm>
            <a:off x="533400" y="1524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3" name="Line 1051"/>
          <p:cNvSpPr>
            <a:spLocks noChangeShapeType="1"/>
          </p:cNvSpPr>
          <p:nvPr/>
        </p:nvSpPr>
        <p:spPr bwMode="auto">
          <a:xfrm>
            <a:off x="45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4" name="Line 1052"/>
          <p:cNvSpPr>
            <a:spLocks noChangeShapeType="1"/>
          </p:cNvSpPr>
          <p:nvPr/>
        </p:nvSpPr>
        <p:spPr bwMode="auto">
          <a:xfrm>
            <a:off x="1600200" y="16002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5" name="Line 1053"/>
          <p:cNvSpPr>
            <a:spLocks noChangeShapeType="1"/>
          </p:cNvSpPr>
          <p:nvPr/>
        </p:nvSpPr>
        <p:spPr bwMode="auto">
          <a:xfrm flipV="1">
            <a:off x="1600200" y="1828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6" name="Line 1054"/>
          <p:cNvSpPr>
            <a:spLocks noChangeShapeType="1"/>
          </p:cNvSpPr>
          <p:nvPr/>
        </p:nvSpPr>
        <p:spPr bwMode="auto">
          <a:xfrm>
            <a:off x="2667000" y="1752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7" name="Line 1055"/>
          <p:cNvSpPr>
            <a:spLocks noChangeShapeType="1"/>
          </p:cNvSpPr>
          <p:nvPr/>
        </p:nvSpPr>
        <p:spPr bwMode="auto">
          <a:xfrm>
            <a:off x="46482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8" name="Line 1056"/>
          <p:cNvSpPr>
            <a:spLocks noChangeShapeType="1"/>
          </p:cNvSpPr>
          <p:nvPr/>
        </p:nvSpPr>
        <p:spPr bwMode="auto">
          <a:xfrm>
            <a:off x="36576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09" name="Line 1057"/>
          <p:cNvSpPr>
            <a:spLocks noChangeShapeType="1"/>
          </p:cNvSpPr>
          <p:nvPr/>
        </p:nvSpPr>
        <p:spPr bwMode="auto">
          <a:xfrm>
            <a:off x="5638800" y="1752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0" name="Line 1058"/>
          <p:cNvSpPr>
            <a:spLocks noChangeShapeType="1"/>
          </p:cNvSpPr>
          <p:nvPr/>
        </p:nvSpPr>
        <p:spPr bwMode="auto">
          <a:xfrm flipH="1">
            <a:off x="5867400" y="51816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1" name="Line 1059"/>
          <p:cNvSpPr>
            <a:spLocks noChangeShapeType="1"/>
          </p:cNvSpPr>
          <p:nvPr/>
        </p:nvSpPr>
        <p:spPr bwMode="auto">
          <a:xfrm flipH="1">
            <a:off x="47244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2" name="Line 1060"/>
          <p:cNvSpPr>
            <a:spLocks noChangeShapeType="1"/>
          </p:cNvSpPr>
          <p:nvPr/>
        </p:nvSpPr>
        <p:spPr bwMode="auto">
          <a:xfrm flipH="1">
            <a:off x="37338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3" name="Line 1061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4" name="Line 1062"/>
          <p:cNvSpPr>
            <a:spLocks noChangeShapeType="1"/>
          </p:cNvSpPr>
          <p:nvPr/>
        </p:nvSpPr>
        <p:spPr bwMode="auto">
          <a:xfrm flipH="1" flipV="1">
            <a:off x="1676400" y="5029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5" name="Line 1063"/>
          <p:cNvSpPr>
            <a:spLocks noChangeShapeType="1"/>
          </p:cNvSpPr>
          <p:nvPr/>
        </p:nvSpPr>
        <p:spPr bwMode="auto">
          <a:xfrm flipH="1">
            <a:off x="1676400" y="52578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6" name="Line 1064"/>
          <p:cNvSpPr>
            <a:spLocks noChangeShapeType="1"/>
          </p:cNvSpPr>
          <p:nvPr/>
        </p:nvSpPr>
        <p:spPr bwMode="auto">
          <a:xfrm flipH="1">
            <a:off x="533400" y="4876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7" name="Line 1065"/>
          <p:cNvSpPr>
            <a:spLocks noChangeShapeType="1"/>
          </p:cNvSpPr>
          <p:nvPr/>
        </p:nvSpPr>
        <p:spPr bwMode="auto">
          <a:xfrm flipH="1">
            <a:off x="60960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18" name="Text Box 1066"/>
          <p:cNvSpPr txBox="1">
            <a:spLocks noChangeArrowheads="1"/>
          </p:cNvSpPr>
          <p:nvPr/>
        </p:nvSpPr>
        <p:spPr bwMode="auto">
          <a:xfrm>
            <a:off x="4800600" y="22860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Carrier f</a:t>
            </a:r>
            <a:r>
              <a:rPr lang="en-US" altLang="zh-TW" sz="1800" baseline="-25000"/>
              <a:t>c</a:t>
            </a:r>
          </a:p>
        </p:txBody>
      </p:sp>
      <p:sp>
        <p:nvSpPr>
          <p:cNvPr id="24619" name="Text Box 1067"/>
          <p:cNvSpPr txBox="1">
            <a:spLocks noChangeArrowheads="1"/>
          </p:cNvSpPr>
          <p:nvPr/>
        </p:nvSpPr>
        <p:spPr bwMode="auto">
          <a:xfrm>
            <a:off x="4953000" y="5867400"/>
            <a:ext cx="10334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/>
              <a:t>Carrier f</a:t>
            </a:r>
            <a:r>
              <a:rPr lang="en-US" altLang="zh-TW" sz="1800" baseline="-25000"/>
              <a:t>c</a:t>
            </a:r>
          </a:p>
        </p:txBody>
      </p:sp>
      <p:sp>
        <p:nvSpPr>
          <p:cNvPr id="24620" name="Line 1068"/>
          <p:cNvSpPr>
            <a:spLocks noChangeShapeType="1"/>
          </p:cNvSpPr>
          <p:nvPr/>
        </p:nvSpPr>
        <p:spPr bwMode="auto">
          <a:xfrm>
            <a:off x="7391400" y="1524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1" name="Line 1069"/>
          <p:cNvSpPr>
            <a:spLocks noChangeShapeType="1"/>
          </p:cNvSpPr>
          <p:nvPr/>
        </p:nvSpPr>
        <p:spPr bwMode="auto">
          <a:xfrm flipH="1">
            <a:off x="7543800" y="1905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2" name="Line 1070"/>
          <p:cNvSpPr>
            <a:spLocks noChangeShapeType="1"/>
          </p:cNvSpPr>
          <p:nvPr/>
        </p:nvSpPr>
        <p:spPr bwMode="auto">
          <a:xfrm>
            <a:off x="7543800" y="1905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3" name="Line 1071"/>
          <p:cNvSpPr>
            <a:spLocks noChangeShapeType="1"/>
          </p:cNvSpPr>
          <p:nvPr/>
        </p:nvSpPr>
        <p:spPr bwMode="auto">
          <a:xfrm>
            <a:off x="7696200" y="3581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4" name="Line 1072"/>
          <p:cNvSpPr>
            <a:spLocks noChangeShapeType="1"/>
          </p:cNvSpPr>
          <p:nvPr/>
        </p:nvSpPr>
        <p:spPr bwMode="auto">
          <a:xfrm flipH="1">
            <a:off x="7848600" y="3962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5" name="Line 1073"/>
          <p:cNvSpPr>
            <a:spLocks noChangeShapeType="1"/>
          </p:cNvSpPr>
          <p:nvPr/>
        </p:nvSpPr>
        <p:spPr bwMode="auto">
          <a:xfrm>
            <a:off x="7848600" y="39624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26" name="Text Box 1074"/>
          <p:cNvSpPr txBox="1">
            <a:spLocks noChangeArrowheads="1"/>
          </p:cNvSpPr>
          <p:nvPr/>
        </p:nvSpPr>
        <p:spPr bwMode="auto">
          <a:xfrm>
            <a:off x="2193925" y="2681288"/>
            <a:ext cx="293846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“Limited b/w”</a:t>
            </a:r>
          </a:p>
          <a:p>
            <a:r>
              <a:rPr lang="en-US" altLang="zh-TW" sz="2000"/>
              <a:t>“Highly variable b/w”</a:t>
            </a:r>
          </a:p>
          <a:p>
            <a:r>
              <a:rPr lang="en-US" altLang="zh-TW" sz="2000"/>
              <a:t>“Random &amp; Noisy”</a:t>
            </a:r>
          </a:p>
          <a:p>
            <a:r>
              <a:rPr lang="en-US" altLang="zh-TW" sz="2000"/>
              <a:t>“Spurious Disconnections”</a:t>
            </a:r>
          </a:p>
        </p:txBody>
      </p:sp>
      <p:sp>
        <p:nvSpPr>
          <p:cNvPr id="24627" name="Line 1075"/>
          <p:cNvSpPr>
            <a:spLocks noChangeShapeType="1"/>
          </p:cNvSpPr>
          <p:nvPr/>
        </p:nvSpPr>
        <p:spPr bwMode="auto">
          <a:xfrm>
            <a:off x="4800600" y="3276600"/>
            <a:ext cx="213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  <a:defRPr/>
            </a:pPr>
            <a:r>
              <a:rPr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Hidden Terminal Problem Still Exists (1)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 rot="-837734">
            <a:off x="688975" y="261937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1397000" y="3505200"/>
            <a:ext cx="566738" cy="973138"/>
            <a:chOff x="2592" y="2784"/>
            <a:chExt cx="528" cy="948"/>
          </a:xfrm>
        </p:grpSpPr>
        <p:grpSp>
          <p:nvGrpSpPr>
            <p:cNvPr id="59448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59454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55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59449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59451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52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53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50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59398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59399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52588" y="2233613"/>
            <a:ext cx="2297112" cy="1982787"/>
            <a:chOff x="4279" y="384"/>
            <a:chExt cx="1447" cy="1249"/>
          </a:xfrm>
        </p:grpSpPr>
        <p:grpSp>
          <p:nvGrpSpPr>
            <p:cNvPr id="59443" name="Group 17"/>
            <p:cNvGrpSpPr>
              <a:grpSpLocks/>
            </p:cNvGrpSpPr>
            <p:nvPr/>
          </p:nvGrpSpPr>
          <p:grpSpPr bwMode="auto">
            <a:xfrm>
              <a:off x="4286" y="385"/>
              <a:ext cx="1440" cy="1248"/>
              <a:chOff x="3444" y="698"/>
              <a:chExt cx="1440" cy="1248"/>
            </a:xfrm>
          </p:grpSpPr>
          <p:sp>
            <p:nvSpPr>
              <p:cNvPr id="59446" name="Rectangle 18"/>
              <p:cNvSpPr>
                <a:spLocks noChangeArrowheads="1"/>
              </p:cNvSpPr>
              <p:nvPr/>
            </p:nvSpPr>
            <p:spPr bwMode="auto">
              <a:xfrm>
                <a:off x="3444" y="842"/>
                <a:ext cx="432" cy="240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altLang="zh-TW" sz="1800">
                    <a:latin typeface="Comic Sans MS" pitchFamily="66" charset="0"/>
                    <a:cs typeface="Arial" charset="0"/>
                  </a:rPr>
                  <a:t>RTS</a:t>
                </a:r>
              </a:p>
            </p:txBody>
          </p:sp>
          <p:sp>
            <p:nvSpPr>
              <p:cNvPr id="59447" name="Arc 19"/>
              <p:cNvSpPr>
                <a:spLocks/>
              </p:cNvSpPr>
              <p:nvPr/>
            </p:nvSpPr>
            <p:spPr bwMode="auto">
              <a:xfrm rot="2195296" flipH="1">
                <a:off x="3780" y="698"/>
                <a:ext cx="1104" cy="1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 type="stealth" w="med" len="med"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44" name="Rectangle 20"/>
            <p:cNvSpPr>
              <a:spLocks noChangeArrowheads="1"/>
            </p:cNvSpPr>
            <p:nvPr/>
          </p:nvSpPr>
          <p:spPr bwMode="auto">
            <a:xfrm>
              <a:off x="4279" y="528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59445" name="Arc 21"/>
            <p:cNvSpPr>
              <a:spLocks/>
            </p:cNvSpPr>
            <p:nvPr/>
          </p:nvSpPr>
          <p:spPr bwMode="auto">
            <a:xfrm rot="2195296" flipH="1">
              <a:off x="4615" y="384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stealth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652588" y="2239963"/>
            <a:ext cx="2286000" cy="1981200"/>
            <a:chOff x="3334" y="768"/>
            <a:chExt cx="1440" cy="1248"/>
          </a:xfrm>
        </p:grpSpPr>
        <p:sp>
          <p:nvSpPr>
            <p:cNvPr id="59441" name="Rectangle 23"/>
            <p:cNvSpPr>
              <a:spLocks noChangeArrowheads="1"/>
            </p:cNvSpPr>
            <p:nvPr/>
          </p:nvSpPr>
          <p:spPr bwMode="auto">
            <a:xfrm>
              <a:off x="3334" y="91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59442" name="Arc 24"/>
            <p:cNvSpPr>
              <a:spLocks/>
            </p:cNvSpPr>
            <p:nvPr/>
          </p:nvSpPr>
          <p:spPr bwMode="auto">
            <a:xfrm rot="2195296" flipH="1">
              <a:off x="3670" y="768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59402" name="Oval 25"/>
          <p:cNvSpPr>
            <a:spLocks noChangeArrowheads="1"/>
          </p:cNvSpPr>
          <p:nvPr/>
        </p:nvSpPr>
        <p:spPr bwMode="auto">
          <a:xfrm rot="-837734">
            <a:off x="4549775" y="2239963"/>
            <a:ext cx="4237038" cy="20891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59403" name="Group 26"/>
          <p:cNvGrpSpPr>
            <a:grpSpLocks/>
          </p:cNvGrpSpPr>
          <p:nvPr/>
        </p:nvGrpSpPr>
        <p:grpSpPr bwMode="auto">
          <a:xfrm>
            <a:off x="4129088" y="2951163"/>
            <a:ext cx="406400" cy="885825"/>
            <a:chOff x="4525" y="2489"/>
            <a:chExt cx="357" cy="936"/>
          </a:xfrm>
        </p:grpSpPr>
        <p:grpSp>
          <p:nvGrpSpPr>
            <p:cNvPr id="59433" name="Group 27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59439" name="Picture 28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40" name="Line 29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59434" name="Group 30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59436" name="Arc 3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7" name="Arc 3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8" name="Arc 3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59435" name="Rectangle 34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pic>
        <p:nvPicPr>
          <p:cNvPr id="59404" name="Picture 35" descr="j0236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4146550"/>
            <a:ext cx="34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5" name="Line 36"/>
          <p:cNvSpPr>
            <a:spLocks noChangeShapeType="1"/>
          </p:cNvSpPr>
          <p:nvPr/>
        </p:nvSpPr>
        <p:spPr bwMode="auto">
          <a:xfrm flipH="1" flipV="1">
            <a:off x="3146425" y="4011613"/>
            <a:ext cx="1270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en-US"/>
          </a:p>
        </p:txBody>
      </p:sp>
      <p:grpSp>
        <p:nvGrpSpPr>
          <p:cNvPr id="59406" name="Group 37"/>
          <p:cNvGrpSpPr>
            <a:grpSpLocks/>
          </p:cNvGrpSpPr>
          <p:nvPr/>
        </p:nvGrpSpPr>
        <p:grpSpPr bwMode="auto">
          <a:xfrm>
            <a:off x="8002588" y="2905125"/>
            <a:ext cx="461962" cy="522288"/>
            <a:chOff x="2043" y="2754"/>
            <a:chExt cx="372" cy="377"/>
          </a:xfrm>
        </p:grpSpPr>
        <p:pic>
          <p:nvPicPr>
            <p:cNvPr id="59427" name="Picture 38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4" y="2754"/>
              <a:ext cx="28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8" name="Line 39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59429" name="Group 40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59430" name="Arc 4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1" name="Arc 4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59432" name="Arc 4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59407" name="Group 44"/>
          <p:cNvGrpSpPr>
            <a:grpSpLocks/>
          </p:cNvGrpSpPr>
          <p:nvPr/>
        </p:nvGrpSpPr>
        <p:grpSpPr bwMode="auto">
          <a:xfrm>
            <a:off x="6650038" y="3219450"/>
            <a:ext cx="347662" cy="463550"/>
            <a:chOff x="4252" y="3241"/>
            <a:chExt cx="219" cy="292"/>
          </a:xfrm>
        </p:grpSpPr>
        <p:pic>
          <p:nvPicPr>
            <p:cNvPr id="59425" name="Picture 45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2" y="3241"/>
              <a:ext cx="21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26" name="Line 46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775325" y="1941513"/>
            <a:ext cx="2095500" cy="2070100"/>
            <a:chOff x="3608" y="1260"/>
            <a:chExt cx="1320" cy="1304"/>
          </a:xfrm>
        </p:grpSpPr>
        <p:sp>
          <p:nvSpPr>
            <p:cNvPr id="59423" name="Rectangle 4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400" b="1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59424" name="Arc 4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5035550" y="2779713"/>
            <a:ext cx="838200" cy="1198562"/>
            <a:chOff x="3771" y="3338"/>
            <a:chExt cx="528" cy="755"/>
          </a:xfrm>
        </p:grpSpPr>
        <p:grpSp>
          <p:nvGrpSpPr>
            <p:cNvPr id="59415" name="Group 51"/>
            <p:cNvGrpSpPr>
              <a:grpSpLocks/>
            </p:cNvGrpSpPr>
            <p:nvPr/>
          </p:nvGrpSpPr>
          <p:grpSpPr bwMode="auto">
            <a:xfrm>
              <a:off x="3929" y="3338"/>
              <a:ext cx="220" cy="341"/>
              <a:chOff x="1909" y="2740"/>
              <a:chExt cx="281" cy="391"/>
            </a:xfrm>
          </p:grpSpPr>
          <p:pic>
            <p:nvPicPr>
              <p:cNvPr id="59417" name="Picture 5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9" y="274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18" name="Line 53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59419" name="Group 54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59420" name="Arc 55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59421" name="Arc 56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59422" name="Arc 57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59416" name="Text Box 58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197100" y="2159000"/>
            <a:ext cx="2286000" cy="2057400"/>
            <a:chOff x="3702" y="104"/>
            <a:chExt cx="1440" cy="1296"/>
          </a:xfrm>
        </p:grpSpPr>
        <p:sp>
          <p:nvSpPr>
            <p:cNvPr id="59413" name="Rectangle 60"/>
            <p:cNvSpPr>
              <a:spLocks noChangeArrowheads="1"/>
            </p:cNvSpPr>
            <p:nvPr/>
          </p:nvSpPr>
          <p:spPr bwMode="auto">
            <a:xfrm>
              <a:off x="4710" y="104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59414" name="Arc 61"/>
            <p:cNvSpPr>
              <a:spLocks/>
            </p:cNvSpPr>
            <p:nvPr/>
          </p:nvSpPr>
          <p:spPr bwMode="auto">
            <a:xfrm rot="2195296" flipH="1">
              <a:off x="3702" y="152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0718" name="AutoShape 62"/>
          <p:cNvSpPr>
            <a:spLocks noChangeArrowheads="1"/>
          </p:cNvSpPr>
          <p:nvPr/>
        </p:nvSpPr>
        <p:spPr bwMode="auto">
          <a:xfrm>
            <a:off x="4325938" y="2714625"/>
            <a:ext cx="417512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59412" name="Rectangle 63"/>
          <p:cNvSpPr>
            <a:spLocks noChangeArrowheads="1"/>
          </p:cNvSpPr>
          <p:nvPr/>
        </p:nvSpPr>
        <p:spPr bwMode="auto">
          <a:xfrm>
            <a:off x="631825" y="14097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lang="en-US" altLang="zh-TW" sz="2000">
                <a:cs typeface="Arial" charset="0"/>
              </a:rPr>
              <a:t>Data packet still might suffer collision</a:t>
            </a:r>
            <a:r>
              <a:rPr lang="en-US" altLang="zh-TW" sz="2000" b="1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  <a:defRPr/>
            </a:pPr>
            <a:r>
              <a:rPr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Hidden Terminal Problem Still Exists (2)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 rot="-837734">
            <a:off x="666750" y="258127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1397000" y="3505200"/>
            <a:ext cx="566738" cy="973138"/>
            <a:chOff x="2592" y="2784"/>
            <a:chExt cx="528" cy="948"/>
          </a:xfrm>
        </p:grpSpPr>
        <p:grpSp>
          <p:nvGrpSpPr>
            <p:cNvPr id="60479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60485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86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0480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60482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83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84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81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60422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0423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58925" y="2320925"/>
            <a:ext cx="2297113" cy="1982788"/>
            <a:chOff x="4279" y="384"/>
            <a:chExt cx="1447" cy="1249"/>
          </a:xfrm>
        </p:grpSpPr>
        <p:grpSp>
          <p:nvGrpSpPr>
            <p:cNvPr id="60474" name="Group 17"/>
            <p:cNvGrpSpPr>
              <a:grpSpLocks/>
            </p:cNvGrpSpPr>
            <p:nvPr/>
          </p:nvGrpSpPr>
          <p:grpSpPr bwMode="auto">
            <a:xfrm>
              <a:off x="4286" y="385"/>
              <a:ext cx="1440" cy="1248"/>
              <a:chOff x="3444" y="698"/>
              <a:chExt cx="1440" cy="1248"/>
            </a:xfrm>
          </p:grpSpPr>
          <p:sp>
            <p:nvSpPr>
              <p:cNvPr id="60477" name="Rectangle 18"/>
              <p:cNvSpPr>
                <a:spLocks noChangeArrowheads="1"/>
              </p:cNvSpPr>
              <p:nvPr/>
            </p:nvSpPr>
            <p:spPr bwMode="auto">
              <a:xfrm>
                <a:off x="3444" y="842"/>
                <a:ext cx="432" cy="240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/>
                <a:r>
                  <a:rPr lang="en-US" altLang="zh-TW" sz="1800">
                    <a:latin typeface="Comic Sans MS" pitchFamily="66" charset="0"/>
                    <a:cs typeface="Arial" charset="0"/>
                  </a:rPr>
                  <a:t>RTS</a:t>
                </a:r>
              </a:p>
            </p:txBody>
          </p:sp>
          <p:sp>
            <p:nvSpPr>
              <p:cNvPr id="60478" name="Arc 19"/>
              <p:cNvSpPr>
                <a:spLocks/>
              </p:cNvSpPr>
              <p:nvPr/>
            </p:nvSpPr>
            <p:spPr bwMode="auto">
              <a:xfrm rot="2195296" flipH="1">
                <a:off x="3780" y="698"/>
                <a:ext cx="1104" cy="12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 type="stealth" w="med" len="med"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75" name="Rectangle 20"/>
            <p:cNvSpPr>
              <a:spLocks noChangeArrowheads="1"/>
            </p:cNvSpPr>
            <p:nvPr/>
          </p:nvSpPr>
          <p:spPr bwMode="auto">
            <a:xfrm>
              <a:off x="4279" y="528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0476" name="Arc 21"/>
            <p:cNvSpPr>
              <a:spLocks/>
            </p:cNvSpPr>
            <p:nvPr/>
          </p:nvSpPr>
          <p:spPr bwMode="auto">
            <a:xfrm rot="2195296" flipH="1">
              <a:off x="4615" y="384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stealth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639888" y="2278063"/>
            <a:ext cx="2286000" cy="1981200"/>
            <a:chOff x="3334" y="768"/>
            <a:chExt cx="1440" cy="1248"/>
          </a:xfrm>
        </p:grpSpPr>
        <p:sp>
          <p:nvSpPr>
            <p:cNvPr id="60472" name="Rectangle 23"/>
            <p:cNvSpPr>
              <a:spLocks noChangeArrowheads="1"/>
            </p:cNvSpPr>
            <p:nvPr/>
          </p:nvSpPr>
          <p:spPr bwMode="auto">
            <a:xfrm>
              <a:off x="3334" y="91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0473" name="Arc 24"/>
            <p:cNvSpPr>
              <a:spLocks/>
            </p:cNvSpPr>
            <p:nvPr/>
          </p:nvSpPr>
          <p:spPr bwMode="auto">
            <a:xfrm rot="2195296" flipH="1">
              <a:off x="3670" y="768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0426" name="Oval 25"/>
          <p:cNvSpPr>
            <a:spLocks noChangeArrowheads="1"/>
          </p:cNvSpPr>
          <p:nvPr/>
        </p:nvSpPr>
        <p:spPr bwMode="auto">
          <a:xfrm rot="-837734">
            <a:off x="4670425" y="2206625"/>
            <a:ext cx="4237038" cy="20891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60427" name="Group 26"/>
          <p:cNvGrpSpPr>
            <a:grpSpLocks/>
          </p:cNvGrpSpPr>
          <p:nvPr/>
        </p:nvGrpSpPr>
        <p:grpSpPr bwMode="auto">
          <a:xfrm>
            <a:off x="4129088" y="2951163"/>
            <a:ext cx="406400" cy="885825"/>
            <a:chOff x="4525" y="2489"/>
            <a:chExt cx="357" cy="936"/>
          </a:xfrm>
        </p:grpSpPr>
        <p:grpSp>
          <p:nvGrpSpPr>
            <p:cNvPr id="60464" name="Group 27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60470" name="Picture 28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71" name="Line 29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0465" name="Group 30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60467" name="Arc 3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8" name="Arc 3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9" name="Arc 3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0466" name="Rectangle 34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pic>
        <p:nvPicPr>
          <p:cNvPr id="60428" name="Picture 35" descr="j0236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4146550"/>
            <a:ext cx="34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9" name="Line 36"/>
          <p:cNvSpPr>
            <a:spLocks noChangeShapeType="1"/>
          </p:cNvSpPr>
          <p:nvPr/>
        </p:nvSpPr>
        <p:spPr bwMode="auto">
          <a:xfrm flipH="1" flipV="1">
            <a:off x="3146425" y="4011613"/>
            <a:ext cx="1270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en-US"/>
          </a:p>
        </p:txBody>
      </p:sp>
      <p:grpSp>
        <p:nvGrpSpPr>
          <p:cNvPr id="60430" name="Group 37"/>
          <p:cNvGrpSpPr>
            <a:grpSpLocks/>
          </p:cNvGrpSpPr>
          <p:nvPr/>
        </p:nvGrpSpPr>
        <p:grpSpPr bwMode="auto">
          <a:xfrm>
            <a:off x="8002588" y="2905125"/>
            <a:ext cx="461962" cy="522288"/>
            <a:chOff x="2043" y="2754"/>
            <a:chExt cx="372" cy="377"/>
          </a:xfrm>
        </p:grpSpPr>
        <p:pic>
          <p:nvPicPr>
            <p:cNvPr id="60458" name="Picture 38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4" y="2754"/>
              <a:ext cx="281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9" name="Line 39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60460" name="Group 40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60461" name="Arc 41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2" name="Arc 42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0463" name="Arc 43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0431" name="Group 44"/>
          <p:cNvGrpSpPr>
            <a:grpSpLocks/>
          </p:cNvGrpSpPr>
          <p:nvPr/>
        </p:nvGrpSpPr>
        <p:grpSpPr bwMode="auto">
          <a:xfrm>
            <a:off x="6650038" y="3219450"/>
            <a:ext cx="347662" cy="463550"/>
            <a:chOff x="4252" y="3241"/>
            <a:chExt cx="219" cy="292"/>
          </a:xfrm>
        </p:grpSpPr>
        <p:pic>
          <p:nvPicPr>
            <p:cNvPr id="60456" name="Picture 45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2" y="3241"/>
              <a:ext cx="21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57" name="Line 46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5815013" y="1895475"/>
            <a:ext cx="2095500" cy="2070100"/>
            <a:chOff x="3608" y="1260"/>
            <a:chExt cx="1320" cy="1304"/>
          </a:xfrm>
        </p:grpSpPr>
        <p:sp>
          <p:nvSpPr>
            <p:cNvPr id="60454" name="Rectangle 4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400" b="1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0455" name="Arc 4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0433" name="Group 50"/>
          <p:cNvGrpSpPr>
            <a:grpSpLocks/>
          </p:cNvGrpSpPr>
          <p:nvPr/>
        </p:nvGrpSpPr>
        <p:grpSpPr bwMode="auto">
          <a:xfrm>
            <a:off x="5035550" y="2779713"/>
            <a:ext cx="838200" cy="1198562"/>
            <a:chOff x="3771" y="3338"/>
            <a:chExt cx="528" cy="755"/>
          </a:xfrm>
        </p:grpSpPr>
        <p:grpSp>
          <p:nvGrpSpPr>
            <p:cNvPr id="60446" name="Group 51"/>
            <p:cNvGrpSpPr>
              <a:grpSpLocks/>
            </p:cNvGrpSpPr>
            <p:nvPr/>
          </p:nvGrpSpPr>
          <p:grpSpPr bwMode="auto">
            <a:xfrm>
              <a:off x="3929" y="3338"/>
              <a:ext cx="220" cy="341"/>
              <a:chOff x="1909" y="2740"/>
              <a:chExt cx="281" cy="391"/>
            </a:xfrm>
          </p:grpSpPr>
          <p:pic>
            <p:nvPicPr>
              <p:cNvPr id="60448" name="Picture 5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09" y="274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9" name="Line 53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60450" name="Group 54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60451" name="Arc 55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0452" name="Arc 56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0453" name="Arc 57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60447" name="Text Box 58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2068513" y="2162175"/>
            <a:ext cx="2286000" cy="2057400"/>
            <a:chOff x="3702" y="104"/>
            <a:chExt cx="1440" cy="1296"/>
          </a:xfrm>
        </p:grpSpPr>
        <p:sp>
          <p:nvSpPr>
            <p:cNvPr id="60444" name="Rectangle 60"/>
            <p:cNvSpPr>
              <a:spLocks noChangeArrowheads="1"/>
            </p:cNvSpPr>
            <p:nvPr/>
          </p:nvSpPr>
          <p:spPr bwMode="auto">
            <a:xfrm>
              <a:off x="4710" y="104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0445" name="Arc 61"/>
            <p:cNvSpPr>
              <a:spLocks/>
            </p:cNvSpPr>
            <p:nvPr/>
          </p:nvSpPr>
          <p:spPr bwMode="auto">
            <a:xfrm rot="2195296" flipH="1">
              <a:off x="3702" y="152"/>
              <a:ext cx="1104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2766" name="AutoShape 62"/>
          <p:cNvSpPr>
            <a:spLocks noChangeArrowheads="1"/>
          </p:cNvSpPr>
          <p:nvPr/>
        </p:nvSpPr>
        <p:spPr bwMode="auto">
          <a:xfrm>
            <a:off x="4311650" y="2805113"/>
            <a:ext cx="417513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60436" name="Rectangle 63"/>
          <p:cNvSpPr>
            <a:spLocks noChangeArrowheads="1"/>
          </p:cNvSpPr>
          <p:nvPr/>
        </p:nvSpPr>
        <p:spPr bwMode="auto">
          <a:xfrm>
            <a:off x="631825" y="14097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lang="en-US" altLang="zh-TW" sz="2000">
                <a:cs typeface="Arial" charset="0"/>
              </a:rPr>
              <a:t>Data packet still might suffer collision</a:t>
            </a:r>
            <a:r>
              <a:rPr lang="en-US" altLang="zh-TW" sz="2000" b="1">
                <a:cs typeface="Arial" charset="0"/>
              </a:rPr>
              <a:t> </a:t>
            </a:r>
          </a:p>
        </p:txBody>
      </p: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5815013" y="1895475"/>
            <a:ext cx="2095500" cy="2070100"/>
            <a:chOff x="3608" y="1260"/>
            <a:chExt cx="1320" cy="1304"/>
          </a:xfrm>
        </p:grpSpPr>
        <p:sp>
          <p:nvSpPr>
            <p:cNvPr id="60442" name="Rectangle 65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400" b="1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0443" name="Arc 66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5815013" y="1806575"/>
            <a:ext cx="2095500" cy="2070100"/>
            <a:chOff x="3608" y="1260"/>
            <a:chExt cx="1320" cy="1304"/>
          </a:xfrm>
        </p:grpSpPr>
        <p:sp>
          <p:nvSpPr>
            <p:cNvPr id="60440" name="Rectangle 68"/>
            <p:cNvSpPr>
              <a:spLocks noChangeArrowheads="1"/>
            </p:cNvSpPr>
            <p:nvPr/>
          </p:nvSpPr>
          <p:spPr bwMode="auto">
            <a:xfrm rot="1260527">
              <a:off x="4395" y="1260"/>
              <a:ext cx="309" cy="167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200" b="1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0441" name="Arc 69"/>
            <p:cNvSpPr>
              <a:spLocks/>
            </p:cNvSpPr>
            <p:nvPr/>
          </p:nvSpPr>
          <p:spPr bwMode="auto">
            <a:xfrm rot="2647911" flipH="1">
              <a:off x="3608" y="1416"/>
              <a:ext cx="1320" cy="1148"/>
            </a:xfrm>
            <a:custGeom>
              <a:avLst/>
              <a:gdLst>
                <a:gd name="T0" fmla="*/ 0 w 30710"/>
                <a:gd name="T1" fmla="*/ 0 h 29277"/>
                <a:gd name="T2" fmla="*/ 0 w 30710"/>
                <a:gd name="T3" fmla="*/ 0 h 29277"/>
                <a:gd name="T4" fmla="*/ 0 w 30710"/>
                <a:gd name="T5" fmla="*/ 0 h 29277"/>
                <a:gd name="T6" fmla="*/ 0 60000 65536"/>
                <a:gd name="T7" fmla="*/ 0 60000 65536"/>
                <a:gd name="T8" fmla="*/ 0 60000 65536"/>
                <a:gd name="T9" fmla="*/ 0 w 30710"/>
                <a:gd name="T10" fmla="*/ 0 h 29277"/>
                <a:gd name="T11" fmla="*/ 30710 w 30710"/>
                <a:gd name="T12" fmla="*/ 29277 h 292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10" h="29277" fill="none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</a:path>
                <a:path w="30710" h="29277" stroke="0" extrusionOk="0">
                  <a:moveTo>
                    <a:pt x="0" y="2015"/>
                  </a:moveTo>
                  <a:cubicBezTo>
                    <a:pt x="2853" y="687"/>
                    <a:pt x="5962" y="-1"/>
                    <a:pt x="9110" y="0"/>
                  </a:cubicBezTo>
                  <a:cubicBezTo>
                    <a:pt x="21039" y="0"/>
                    <a:pt x="30710" y="9670"/>
                    <a:pt x="30710" y="21600"/>
                  </a:cubicBezTo>
                  <a:cubicBezTo>
                    <a:pt x="30710" y="24223"/>
                    <a:pt x="30232" y="26824"/>
                    <a:pt x="29299" y="29276"/>
                  </a:cubicBezTo>
                  <a:lnTo>
                    <a:pt x="911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0439" name="Text Box 70"/>
          <p:cNvSpPr txBox="1">
            <a:spLocks noChangeArrowheads="1"/>
          </p:cNvSpPr>
          <p:nvPr/>
        </p:nvSpPr>
        <p:spPr bwMode="auto">
          <a:xfrm>
            <a:off x="7888288" y="3862388"/>
            <a:ext cx="34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Monotype Corsiva" pitchFamily="66" charset="0"/>
                <a:cs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762000">
              <a:lnSpc>
                <a:spcPct val="90000"/>
              </a:lnSpc>
              <a:defRPr/>
            </a:pPr>
            <a:r>
              <a:rPr lang="en-US" altLang="zh-TW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Exposed  Terminal Problem Still Exists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-2209800" y="57912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 rot="-837734">
            <a:off x="3055938" y="2397125"/>
            <a:ext cx="4597400" cy="2127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FFCC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4933950" y="3076575"/>
            <a:ext cx="566738" cy="973138"/>
            <a:chOff x="2592" y="2784"/>
            <a:chExt cx="528" cy="948"/>
          </a:xfrm>
        </p:grpSpPr>
        <p:grpSp>
          <p:nvGrpSpPr>
            <p:cNvPr id="61498" name="Group 6"/>
            <p:cNvGrpSpPr>
              <a:grpSpLocks/>
            </p:cNvGrpSpPr>
            <p:nvPr/>
          </p:nvGrpSpPr>
          <p:grpSpPr bwMode="auto">
            <a:xfrm>
              <a:off x="2743" y="2942"/>
              <a:ext cx="310" cy="428"/>
              <a:chOff x="3696" y="2976"/>
              <a:chExt cx="310" cy="428"/>
            </a:xfrm>
          </p:grpSpPr>
          <p:pic>
            <p:nvPicPr>
              <p:cNvPr id="61504" name="Picture 7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05" name="Line 8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1499" name="Group 9"/>
            <p:cNvGrpSpPr>
              <a:grpSpLocks/>
            </p:cNvGrpSpPr>
            <p:nvPr/>
          </p:nvGrpSpPr>
          <p:grpSpPr bwMode="auto">
            <a:xfrm rot="-3027167">
              <a:off x="2842" y="2760"/>
              <a:ext cx="192" cy="240"/>
              <a:chOff x="2400" y="2208"/>
              <a:chExt cx="720" cy="634"/>
            </a:xfrm>
          </p:grpSpPr>
          <p:sp>
            <p:nvSpPr>
              <p:cNvPr id="61501" name="Arc 10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502" name="Arc 11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503" name="Arc 12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1500" name="Text Box 13"/>
            <p:cNvSpPr txBox="1">
              <a:spLocks noChangeArrowheads="1"/>
            </p:cNvSpPr>
            <p:nvPr/>
          </p:nvSpPr>
          <p:spPr bwMode="auto">
            <a:xfrm>
              <a:off x="2592" y="3407"/>
              <a:ext cx="528" cy="3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A</a:t>
              </a:r>
            </a:p>
          </p:txBody>
        </p:sp>
      </p:grpSp>
      <p:sp>
        <p:nvSpPr>
          <p:cNvPr id="61446" name="Text Box 14"/>
          <p:cNvSpPr txBox="1">
            <a:spLocks noChangeArrowheads="1"/>
          </p:cNvSpPr>
          <p:nvPr/>
        </p:nvSpPr>
        <p:spPr bwMode="auto">
          <a:xfrm>
            <a:off x="2387600" y="469900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sp>
        <p:nvSpPr>
          <p:cNvPr id="61447" name="Text Box 15"/>
          <p:cNvSpPr txBox="1">
            <a:spLocks noChangeArrowheads="1"/>
          </p:cNvSpPr>
          <p:nvPr/>
        </p:nvSpPr>
        <p:spPr bwMode="auto">
          <a:xfrm>
            <a:off x="2601913" y="1412875"/>
            <a:ext cx="180975" cy="39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endParaRPr lang="zh-TW" altLang="en-US" sz="2000">
              <a:latin typeface="Comic Sans MS" pitchFamily="66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610225" y="1909763"/>
            <a:ext cx="1604963" cy="2222500"/>
            <a:chOff x="3045" y="696"/>
            <a:chExt cx="1011" cy="1400"/>
          </a:xfrm>
        </p:grpSpPr>
        <p:sp>
          <p:nvSpPr>
            <p:cNvPr id="61496" name="Rectangle 17"/>
            <p:cNvSpPr>
              <a:spLocks noChangeArrowheads="1"/>
            </p:cNvSpPr>
            <p:nvPr/>
          </p:nvSpPr>
          <p:spPr bwMode="auto">
            <a:xfrm>
              <a:off x="3093" y="696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1497" name="Arc 18"/>
            <p:cNvSpPr>
              <a:spLocks/>
            </p:cNvSpPr>
            <p:nvPr/>
          </p:nvSpPr>
          <p:spPr bwMode="auto">
            <a:xfrm rot="3080556" flipH="1">
              <a:off x="2999" y="1038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 rot="-837734">
            <a:off x="1400175" y="2671763"/>
            <a:ext cx="4237038" cy="20891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TW" altLang="zh-TW"/>
          </a:p>
        </p:txBody>
      </p:sp>
      <p:grpSp>
        <p:nvGrpSpPr>
          <p:cNvPr id="61450" name="Group 20"/>
          <p:cNvGrpSpPr>
            <a:grpSpLocks/>
          </p:cNvGrpSpPr>
          <p:nvPr/>
        </p:nvGrpSpPr>
        <p:grpSpPr bwMode="auto">
          <a:xfrm>
            <a:off x="6746875" y="2663825"/>
            <a:ext cx="406400" cy="885825"/>
            <a:chOff x="4525" y="2489"/>
            <a:chExt cx="357" cy="936"/>
          </a:xfrm>
        </p:grpSpPr>
        <p:grpSp>
          <p:nvGrpSpPr>
            <p:cNvPr id="61488" name="Group 21"/>
            <p:cNvGrpSpPr>
              <a:grpSpLocks/>
            </p:cNvGrpSpPr>
            <p:nvPr/>
          </p:nvGrpSpPr>
          <p:grpSpPr bwMode="auto">
            <a:xfrm>
              <a:off x="4560" y="2647"/>
              <a:ext cx="310" cy="428"/>
              <a:chOff x="3696" y="2976"/>
              <a:chExt cx="310" cy="428"/>
            </a:xfrm>
          </p:grpSpPr>
          <p:pic>
            <p:nvPicPr>
              <p:cNvPr id="61494" name="Picture 22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96" y="3072"/>
                <a:ext cx="31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95" name="Line 23"/>
              <p:cNvSpPr>
                <a:spLocks noChangeShapeType="1"/>
              </p:cNvSpPr>
              <p:nvPr/>
            </p:nvSpPr>
            <p:spPr bwMode="auto">
              <a:xfrm flipV="1">
                <a:off x="3888" y="297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grpSp>
          <p:nvGrpSpPr>
            <p:cNvPr id="61489" name="Group 24"/>
            <p:cNvGrpSpPr>
              <a:grpSpLocks/>
            </p:cNvGrpSpPr>
            <p:nvPr/>
          </p:nvGrpSpPr>
          <p:grpSpPr bwMode="auto">
            <a:xfrm rot="-3027167">
              <a:off x="4666" y="2465"/>
              <a:ext cx="192" cy="240"/>
              <a:chOff x="2400" y="2208"/>
              <a:chExt cx="720" cy="634"/>
            </a:xfrm>
          </p:grpSpPr>
          <p:sp>
            <p:nvSpPr>
              <p:cNvPr id="61491" name="Arc 25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92" name="Arc 26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93" name="Arc 27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  <p:sp>
          <p:nvSpPr>
            <p:cNvPr id="61490" name="Rectangle 28"/>
            <p:cNvSpPr>
              <a:spLocks noChangeArrowheads="1"/>
            </p:cNvSpPr>
            <p:nvPr/>
          </p:nvSpPr>
          <p:spPr bwMode="auto">
            <a:xfrm>
              <a:off x="4525" y="3073"/>
              <a:ext cx="272" cy="3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zh-TW" sz="1600">
                  <a:latin typeface="Comic Sans MS" pitchFamily="66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61451" name="Group 29"/>
          <p:cNvGrpSpPr>
            <a:grpSpLocks/>
          </p:cNvGrpSpPr>
          <p:nvPr/>
        </p:nvGrpSpPr>
        <p:grpSpPr bwMode="auto">
          <a:xfrm>
            <a:off x="6661150" y="3678238"/>
            <a:ext cx="341313" cy="477837"/>
            <a:chOff x="2258" y="2495"/>
            <a:chExt cx="215" cy="301"/>
          </a:xfrm>
        </p:grpSpPr>
        <p:pic>
          <p:nvPicPr>
            <p:cNvPr id="61486" name="Picture 30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8" y="2566"/>
              <a:ext cx="2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7" name="Line 31"/>
            <p:cNvSpPr>
              <a:spLocks noChangeShapeType="1"/>
            </p:cNvSpPr>
            <p:nvPr/>
          </p:nvSpPr>
          <p:spPr bwMode="auto">
            <a:xfrm flipH="1" flipV="1">
              <a:off x="2384" y="2495"/>
              <a:ext cx="8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1452" name="Group 32"/>
          <p:cNvGrpSpPr>
            <a:grpSpLocks/>
          </p:cNvGrpSpPr>
          <p:nvPr/>
        </p:nvGrpSpPr>
        <p:grpSpPr bwMode="auto">
          <a:xfrm>
            <a:off x="1633538" y="3251200"/>
            <a:ext cx="687387" cy="471488"/>
            <a:chOff x="1619" y="2791"/>
            <a:chExt cx="553" cy="340"/>
          </a:xfrm>
        </p:grpSpPr>
        <p:pic>
          <p:nvPicPr>
            <p:cNvPr id="61480" name="Picture 33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" y="2791"/>
              <a:ext cx="28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1" name="Line 34"/>
            <p:cNvSpPr>
              <a:spLocks noChangeShapeType="1"/>
            </p:cNvSpPr>
            <p:nvPr/>
          </p:nvSpPr>
          <p:spPr bwMode="auto">
            <a:xfrm flipV="1">
              <a:off x="2101" y="3035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  <p:grpSp>
          <p:nvGrpSpPr>
            <p:cNvPr id="61482" name="Group 35"/>
            <p:cNvGrpSpPr>
              <a:grpSpLocks/>
            </p:cNvGrpSpPr>
            <p:nvPr/>
          </p:nvGrpSpPr>
          <p:grpSpPr bwMode="auto">
            <a:xfrm rot="-3027167">
              <a:off x="2053" y="2932"/>
              <a:ext cx="110" cy="129"/>
              <a:chOff x="2400" y="2208"/>
              <a:chExt cx="720" cy="634"/>
            </a:xfrm>
          </p:grpSpPr>
          <p:sp>
            <p:nvSpPr>
              <p:cNvPr id="61483" name="Arc 36"/>
              <p:cNvSpPr>
                <a:spLocks/>
              </p:cNvSpPr>
              <p:nvPr/>
            </p:nvSpPr>
            <p:spPr bwMode="auto">
              <a:xfrm>
                <a:off x="2400" y="2208"/>
                <a:ext cx="720" cy="634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84" name="Arc 37"/>
              <p:cNvSpPr>
                <a:spLocks/>
              </p:cNvSpPr>
              <p:nvPr/>
            </p:nvSpPr>
            <p:spPr bwMode="auto">
              <a:xfrm>
                <a:off x="2448" y="2496"/>
                <a:ext cx="288" cy="250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sp>
            <p:nvSpPr>
              <p:cNvPr id="61485" name="Arc 38"/>
              <p:cNvSpPr>
                <a:spLocks/>
              </p:cNvSpPr>
              <p:nvPr/>
            </p:nvSpPr>
            <p:spPr bwMode="auto">
              <a:xfrm>
                <a:off x="2448" y="2352"/>
                <a:ext cx="480" cy="442"/>
              </a:xfrm>
              <a:custGeom>
                <a:avLst/>
                <a:gdLst>
                  <a:gd name="T0" fmla="*/ 0 w 21600"/>
                  <a:gd name="T1" fmla="*/ 0 h 21941"/>
                  <a:gd name="T2" fmla="*/ 0 w 21600"/>
                  <a:gd name="T3" fmla="*/ 0 h 21941"/>
                  <a:gd name="T4" fmla="*/ 0 w 21600"/>
                  <a:gd name="T5" fmla="*/ 0 h 219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1"/>
                  <a:gd name="T11" fmla="*/ 21600 w 21600"/>
                  <a:gd name="T12" fmla="*/ 21941 h 219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1" fill="none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</a:path>
                  <a:path w="21600" h="21941" stroke="0" extrusionOk="0">
                    <a:moveTo>
                      <a:pt x="477" y="0"/>
                    </a:moveTo>
                    <a:cubicBezTo>
                      <a:pt x="12218" y="260"/>
                      <a:pt x="21600" y="9851"/>
                      <a:pt x="21600" y="21595"/>
                    </a:cubicBezTo>
                    <a:cubicBezTo>
                      <a:pt x="21600" y="21710"/>
                      <a:pt x="21599" y="21825"/>
                      <a:pt x="21597" y="21941"/>
                    </a:cubicBezTo>
                    <a:lnTo>
                      <a:pt x="0" y="21595"/>
                    </a:lnTo>
                    <a:close/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1453" name="Group 39"/>
          <p:cNvGrpSpPr>
            <a:grpSpLocks/>
          </p:cNvGrpSpPr>
          <p:nvPr/>
        </p:nvGrpSpPr>
        <p:grpSpPr bwMode="auto">
          <a:xfrm>
            <a:off x="2257425" y="3959225"/>
            <a:ext cx="574675" cy="441325"/>
            <a:chOff x="3978" y="3310"/>
            <a:chExt cx="362" cy="278"/>
          </a:xfrm>
        </p:grpSpPr>
        <p:pic>
          <p:nvPicPr>
            <p:cNvPr id="61478" name="Picture 40" descr="j02367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78" y="3310"/>
              <a:ext cx="22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9" name="Line 41"/>
            <p:cNvSpPr>
              <a:spLocks noChangeShapeType="1"/>
            </p:cNvSpPr>
            <p:nvPr/>
          </p:nvSpPr>
          <p:spPr bwMode="auto">
            <a:xfrm flipH="1" flipV="1">
              <a:off x="4340" y="343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61454" name="Group 42"/>
          <p:cNvGrpSpPr>
            <a:grpSpLocks/>
          </p:cNvGrpSpPr>
          <p:nvPr/>
        </p:nvGrpSpPr>
        <p:grpSpPr bwMode="auto">
          <a:xfrm>
            <a:off x="3502025" y="3151188"/>
            <a:ext cx="838200" cy="1143000"/>
            <a:chOff x="3771" y="3373"/>
            <a:chExt cx="528" cy="720"/>
          </a:xfrm>
        </p:grpSpPr>
        <p:grpSp>
          <p:nvGrpSpPr>
            <p:cNvPr id="61470" name="Group 43"/>
            <p:cNvGrpSpPr>
              <a:grpSpLocks/>
            </p:cNvGrpSpPr>
            <p:nvPr/>
          </p:nvGrpSpPr>
          <p:grpSpPr bwMode="auto">
            <a:xfrm>
              <a:off x="3823" y="3373"/>
              <a:ext cx="312" cy="306"/>
              <a:chOff x="1774" y="2780"/>
              <a:chExt cx="398" cy="351"/>
            </a:xfrm>
          </p:grpSpPr>
          <p:pic>
            <p:nvPicPr>
              <p:cNvPr id="61472" name="Picture 44" descr="j023670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4" y="2780"/>
                <a:ext cx="281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73" name="Line 45"/>
              <p:cNvSpPr>
                <a:spLocks noChangeShapeType="1"/>
              </p:cNvSpPr>
              <p:nvPr/>
            </p:nvSpPr>
            <p:spPr bwMode="auto">
              <a:xfrm flipV="1">
                <a:off x="2101" y="3035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TW" altLang="en-US"/>
              </a:p>
            </p:txBody>
          </p:sp>
          <p:grpSp>
            <p:nvGrpSpPr>
              <p:cNvPr id="61474" name="Group 46"/>
              <p:cNvGrpSpPr>
                <a:grpSpLocks/>
              </p:cNvGrpSpPr>
              <p:nvPr/>
            </p:nvGrpSpPr>
            <p:grpSpPr bwMode="auto">
              <a:xfrm rot="-3027167">
                <a:off x="2053" y="2932"/>
                <a:ext cx="110" cy="129"/>
                <a:chOff x="2400" y="2208"/>
                <a:chExt cx="720" cy="634"/>
              </a:xfrm>
            </p:grpSpPr>
            <p:sp>
              <p:nvSpPr>
                <p:cNvPr id="61475" name="Arc 47"/>
                <p:cNvSpPr>
                  <a:spLocks/>
                </p:cNvSpPr>
                <p:nvPr/>
              </p:nvSpPr>
              <p:spPr bwMode="auto">
                <a:xfrm>
                  <a:off x="2400" y="2208"/>
                  <a:ext cx="720" cy="634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1476" name="Arc 48"/>
                <p:cNvSpPr>
                  <a:spLocks/>
                </p:cNvSpPr>
                <p:nvPr/>
              </p:nvSpPr>
              <p:spPr bwMode="auto">
                <a:xfrm>
                  <a:off x="2448" y="2496"/>
                  <a:ext cx="288" cy="250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  <p:sp>
              <p:nvSpPr>
                <p:cNvPr id="61477" name="Arc 49"/>
                <p:cNvSpPr>
                  <a:spLocks/>
                </p:cNvSpPr>
                <p:nvPr/>
              </p:nvSpPr>
              <p:spPr bwMode="auto">
                <a:xfrm>
                  <a:off x="2448" y="2352"/>
                  <a:ext cx="480" cy="442"/>
                </a:xfrm>
                <a:custGeom>
                  <a:avLst/>
                  <a:gdLst>
                    <a:gd name="T0" fmla="*/ 0 w 21600"/>
                    <a:gd name="T1" fmla="*/ 0 h 21941"/>
                    <a:gd name="T2" fmla="*/ 0 w 21600"/>
                    <a:gd name="T3" fmla="*/ 0 h 21941"/>
                    <a:gd name="T4" fmla="*/ 0 w 21600"/>
                    <a:gd name="T5" fmla="*/ 0 h 2194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941"/>
                    <a:gd name="T11" fmla="*/ 21600 w 21600"/>
                    <a:gd name="T12" fmla="*/ 21941 h 219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941" fill="none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</a:path>
                    <a:path w="21600" h="21941" stroke="0" extrusionOk="0">
                      <a:moveTo>
                        <a:pt x="477" y="0"/>
                      </a:moveTo>
                      <a:cubicBezTo>
                        <a:pt x="12218" y="260"/>
                        <a:pt x="21600" y="9851"/>
                        <a:pt x="21600" y="21595"/>
                      </a:cubicBezTo>
                      <a:cubicBezTo>
                        <a:pt x="21600" y="21710"/>
                        <a:pt x="21599" y="21825"/>
                        <a:pt x="21597" y="21941"/>
                      </a:cubicBezTo>
                      <a:lnTo>
                        <a:pt x="0" y="21595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61471" name="Text Box 50"/>
            <p:cNvSpPr txBox="1">
              <a:spLocks noChangeArrowheads="1"/>
            </p:cNvSpPr>
            <p:nvPr/>
          </p:nvSpPr>
          <p:spPr bwMode="auto">
            <a:xfrm>
              <a:off x="3771" y="3883"/>
              <a:ext cx="52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1600">
                  <a:latin typeface="Comic Sans MS" pitchFamily="66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5510213" y="2124075"/>
            <a:ext cx="1724025" cy="1993900"/>
            <a:chOff x="5037" y="1018"/>
            <a:chExt cx="1086" cy="1256"/>
          </a:xfrm>
        </p:grpSpPr>
        <p:sp>
          <p:nvSpPr>
            <p:cNvPr id="61468" name="Rectangle 52"/>
            <p:cNvSpPr>
              <a:spLocks noChangeArrowheads="1"/>
            </p:cNvSpPr>
            <p:nvPr/>
          </p:nvSpPr>
          <p:spPr bwMode="auto">
            <a:xfrm>
              <a:off x="5348" y="1018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1469" name="Arc 53"/>
            <p:cNvSpPr>
              <a:spLocks/>
            </p:cNvSpPr>
            <p:nvPr/>
          </p:nvSpPr>
          <p:spPr bwMode="auto">
            <a:xfrm rot="2942514" flipH="1">
              <a:off x="5028" y="1180"/>
              <a:ext cx="1103" cy="1086"/>
            </a:xfrm>
            <a:custGeom>
              <a:avLst/>
              <a:gdLst>
                <a:gd name="T0" fmla="*/ 0 w 21587"/>
                <a:gd name="T1" fmla="*/ 0 h 18798"/>
                <a:gd name="T2" fmla="*/ 0 w 21587"/>
                <a:gd name="T3" fmla="*/ 0 h 18798"/>
                <a:gd name="T4" fmla="*/ 0 w 21587"/>
                <a:gd name="T5" fmla="*/ 0 h 18798"/>
                <a:gd name="T6" fmla="*/ 0 60000 65536"/>
                <a:gd name="T7" fmla="*/ 0 60000 65536"/>
                <a:gd name="T8" fmla="*/ 0 60000 65536"/>
                <a:gd name="T9" fmla="*/ 0 w 21587"/>
                <a:gd name="T10" fmla="*/ 0 h 18798"/>
                <a:gd name="T11" fmla="*/ 21587 w 21587"/>
                <a:gd name="T12" fmla="*/ 18798 h 18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7" h="18798" fill="none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</a:path>
                <a:path w="21587" h="18798" stroke="0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  <a:lnTo>
                    <a:pt x="0" y="18798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stealth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714806" name="AutoShape 54"/>
          <p:cNvSpPr>
            <a:spLocks noChangeArrowheads="1"/>
          </p:cNvSpPr>
          <p:nvPr/>
        </p:nvSpPr>
        <p:spPr bwMode="auto">
          <a:xfrm>
            <a:off x="4054475" y="3121025"/>
            <a:ext cx="417513" cy="29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61457" name="Rectangle 55"/>
          <p:cNvSpPr>
            <a:spLocks noChangeArrowheads="1"/>
          </p:cNvSpPr>
          <p:nvPr/>
        </p:nvSpPr>
        <p:spPr bwMode="auto">
          <a:xfrm>
            <a:off x="1120775" y="1409700"/>
            <a:ext cx="332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65000"/>
              <a:buFont typeface="Marlett" pitchFamily="2" charset="2"/>
              <a:buChar char="g"/>
            </a:pPr>
            <a:r>
              <a:rPr lang="en-US" altLang="zh-TW" sz="2000">
                <a:cs typeface="Arial" charset="0"/>
              </a:rPr>
              <a:t>Node C can not receive CTS</a:t>
            </a:r>
            <a:r>
              <a:rPr lang="en-US" altLang="zh-TW" sz="2000" b="1">
                <a:cs typeface="Arial" charset="0"/>
              </a:rPr>
              <a:t> </a:t>
            </a: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5610225" y="2022475"/>
            <a:ext cx="1604963" cy="2133600"/>
            <a:chOff x="4749" y="2759"/>
            <a:chExt cx="1011" cy="1344"/>
          </a:xfrm>
        </p:grpSpPr>
        <p:sp>
          <p:nvSpPr>
            <p:cNvPr id="61466" name="Rectangle 57"/>
            <p:cNvSpPr>
              <a:spLocks noChangeArrowheads="1"/>
            </p:cNvSpPr>
            <p:nvPr/>
          </p:nvSpPr>
          <p:spPr bwMode="auto">
            <a:xfrm>
              <a:off x="4749" y="2759"/>
              <a:ext cx="432" cy="240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DATA</a:t>
              </a:r>
            </a:p>
          </p:txBody>
        </p:sp>
        <p:sp>
          <p:nvSpPr>
            <p:cNvPr id="61467" name="Arc 58"/>
            <p:cNvSpPr>
              <a:spLocks/>
            </p:cNvSpPr>
            <p:nvPr/>
          </p:nvSpPr>
          <p:spPr bwMode="auto">
            <a:xfrm rot="3080556" flipH="1">
              <a:off x="4703" y="3045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762500">
            <a:off x="2636838" y="2559050"/>
            <a:ext cx="1604962" cy="2222500"/>
            <a:chOff x="4628" y="2692"/>
            <a:chExt cx="1011" cy="1400"/>
          </a:xfrm>
        </p:grpSpPr>
        <p:sp>
          <p:nvSpPr>
            <p:cNvPr id="61464" name="Rectangle 60"/>
            <p:cNvSpPr>
              <a:spLocks noChangeArrowheads="1"/>
            </p:cNvSpPr>
            <p:nvPr/>
          </p:nvSpPr>
          <p:spPr bwMode="auto">
            <a:xfrm>
              <a:off x="4676" y="2692"/>
              <a:ext cx="432" cy="240"/>
            </a:xfrm>
            <a:prstGeom prst="rect">
              <a:avLst/>
            </a:prstGeom>
            <a:solidFill>
              <a:srgbClr val="FFCC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RTS</a:t>
              </a:r>
            </a:p>
          </p:txBody>
        </p:sp>
        <p:sp>
          <p:nvSpPr>
            <p:cNvPr id="61465" name="Arc 61"/>
            <p:cNvSpPr>
              <a:spLocks/>
            </p:cNvSpPr>
            <p:nvPr/>
          </p:nvSpPr>
          <p:spPr bwMode="auto">
            <a:xfrm rot="3080556" flipH="1">
              <a:off x="4582" y="3034"/>
              <a:ext cx="1104" cy="1011"/>
            </a:xfrm>
            <a:custGeom>
              <a:avLst/>
              <a:gdLst>
                <a:gd name="T0" fmla="*/ 0 w 21600"/>
                <a:gd name="T1" fmla="*/ 0 h 17487"/>
                <a:gd name="T2" fmla="*/ 0 w 21600"/>
                <a:gd name="T3" fmla="*/ 0 h 17487"/>
                <a:gd name="T4" fmla="*/ 0 w 21600"/>
                <a:gd name="T5" fmla="*/ 0 h 174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7"/>
                <a:gd name="T11" fmla="*/ 21600 w 21600"/>
                <a:gd name="T12" fmla="*/ 17487 h 174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7" fill="none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</a:path>
                <a:path w="21600" h="17487" stroke="0" extrusionOk="0">
                  <a:moveTo>
                    <a:pt x="12679" y="0"/>
                  </a:moveTo>
                  <a:cubicBezTo>
                    <a:pt x="18283" y="4063"/>
                    <a:pt x="21600" y="10565"/>
                    <a:pt x="21600" y="17487"/>
                  </a:cubicBezTo>
                  <a:lnTo>
                    <a:pt x="0" y="1748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 rot="397995">
            <a:off x="2422525" y="2719388"/>
            <a:ext cx="1724025" cy="1993900"/>
            <a:chOff x="4389" y="2705"/>
            <a:chExt cx="1086" cy="1256"/>
          </a:xfrm>
        </p:grpSpPr>
        <p:sp>
          <p:nvSpPr>
            <p:cNvPr id="61462" name="Rectangle 63"/>
            <p:cNvSpPr>
              <a:spLocks noChangeArrowheads="1"/>
            </p:cNvSpPr>
            <p:nvPr/>
          </p:nvSpPr>
          <p:spPr bwMode="auto">
            <a:xfrm>
              <a:off x="4700" y="2705"/>
              <a:ext cx="432" cy="24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/>
              <a:r>
                <a:rPr lang="en-US" altLang="zh-TW" sz="1800">
                  <a:latin typeface="Comic Sans MS" pitchFamily="66" charset="0"/>
                  <a:cs typeface="Arial" charset="0"/>
                </a:rPr>
                <a:t>CTS</a:t>
              </a:r>
            </a:p>
          </p:txBody>
        </p:sp>
        <p:sp>
          <p:nvSpPr>
            <p:cNvPr id="61463" name="Arc 64"/>
            <p:cNvSpPr>
              <a:spLocks/>
            </p:cNvSpPr>
            <p:nvPr/>
          </p:nvSpPr>
          <p:spPr bwMode="auto">
            <a:xfrm rot="2942514" flipH="1">
              <a:off x="4380" y="2867"/>
              <a:ext cx="1103" cy="1086"/>
            </a:xfrm>
            <a:custGeom>
              <a:avLst/>
              <a:gdLst>
                <a:gd name="T0" fmla="*/ 0 w 21587"/>
                <a:gd name="T1" fmla="*/ 0 h 18798"/>
                <a:gd name="T2" fmla="*/ 0 w 21587"/>
                <a:gd name="T3" fmla="*/ 0 h 18798"/>
                <a:gd name="T4" fmla="*/ 0 w 21587"/>
                <a:gd name="T5" fmla="*/ 0 h 18798"/>
                <a:gd name="T6" fmla="*/ 0 60000 65536"/>
                <a:gd name="T7" fmla="*/ 0 60000 65536"/>
                <a:gd name="T8" fmla="*/ 0 60000 65536"/>
                <a:gd name="T9" fmla="*/ 0 w 21587"/>
                <a:gd name="T10" fmla="*/ 0 h 18798"/>
                <a:gd name="T11" fmla="*/ 21587 w 21587"/>
                <a:gd name="T12" fmla="*/ 18798 h 187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7" h="18798" fill="none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</a:path>
                <a:path w="21587" h="18798" stroke="0" extrusionOk="0">
                  <a:moveTo>
                    <a:pt x="10639" y="-1"/>
                  </a:moveTo>
                  <a:cubicBezTo>
                    <a:pt x="17181" y="3702"/>
                    <a:pt x="21327" y="10540"/>
                    <a:pt x="21587" y="18052"/>
                  </a:cubicBezTo>
                  <a:lnTo>
                    <a:pt x="0" y="18798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lIns="90488" tIns="44450" rIns="90488" bIns="44450" anchor="ctr"/>
            <a:lstStyle/>
            <a:p>
              <a:endParaRPr lang="zh-TW" altLang="en-US"/>
            </a:p>
          </p:txBody>
        </p:sp>
      </p:grpSp>
      <p:sp>
        <p:nvSpPr>
          <p:cNvPr id="61461" name="Text Box 65"/>
          <p:cNvSpPr txBox="1">
            <a:spLocks noChangeArrowheads="1"/>
          </p:cNvSpPr>
          <p:nvPr/>
        </p:nvSpPr>
        <p:spPr bwMode="auto">
          <a:xfrm>
            <a:off x="1976438" y="40036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000" b="1">
                <a:cs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0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smtClean="0"/>
              <a:t>MACAW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defTabSz="914400">
              <a:buFont typeface="Wingdings" pitchFamily="2" charset="2"/>
              <a:buNone/>
            </a:pPr>
            <a:r>
              <a:rPr lang="en-US" altLang="zh-TW" sz="1600" smtClean="0"/>
              <a:t>Features</a:t>
            </a:r>
          </a:p>
          <a:p>
            <a:pPr marL="609600" indent="-609600" defTabSz="914400">
              <a:buFont typeface="Wingdings" pitchFamily="2" charset="2"/>
              <a:buNone/>
            </a:pPr>
            <a:endParaRPr lang="en-US" altLang="zh-TW" sz="1600" smtClean="0"/>
          </a:p>
          <a:p>
            <a:pPr marL="609600" indent="-609600" defTabSz="914400"/>
            <a:r>
              <a:rPr lang="en-US" altLang="zh-TW" sz="1600" smtClean="0"/>
              <a:t>Backoff algorithm.</a:t>
            </a:r>
          </a:p>
          <a:p>
            <a:pPr marL="609600" indent="-609600" defTabSz="914400"/>
            <a:r>
              <a:rPr lang="en-US" altLang="zh-TW" sz="1600" smtClean="0"/>
              <a:t>Multiple Stream model.</a:t>
            </a:r>
          </a:p>
          <a:p>
            <a:pPr marL="609600" indent="-609600" defTabSz="914400"/>
            <a:r>
              <a:rPr lang="en-US" altLang="zh-TW" sz="1600" smtClean="0"/>
              <a:t>Basic Message Exchange</a:t>
            </a:r>
          </a:p>
          <a:p>
            <a:pPr marL="990600" lvl="1" indent="-533400" defTabSz="914400"/>
            <a:r>
              <a:rPr lang="en-US" altLang="zh-TW" sz="1200" smtClean="0"/>
              <a:t>ACK</a:t>
            </a:r>
          </a:p>
          <a:p>
            <a:pPr marL="990600" lvl="1" indent="-533400" defTabSz="914400"/>
            <a:r>
              <a:rPr lang="en-US" altLang="zh-TW" sz="1200" smtClean="0"/>
              <a:t>DS</a:t>
            </a:r>
          </a:p>
          <a:p>
            <a:pPr marL="990600" lvl="1" indent="-533400" defTabSz="914400"/>
            <a:r>
              <a:rPr lang="en-US" altLang="zh-TW" sz="1200" smtClean="0"/>
              <a:t>RRTS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TW" sz="2000" smtClean="0"/>
              <a:t>Backoff Algorithm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600" smtClean="0"/>
              <a:t>The algorithm used in MACA: Binary Exponential Backoff (BEB).</a:t>
            </a:r>
          </a:p>
          <a:p>
            <a:pPr lvl="1"/>
            <a:r>
              <a:rPr lang="en-US" altLang="zh-TW" sz="1600" smtClean="0"/>
              <a:t>Maintains a Backoff counter (BO)</a:t>
            </a:r>
          </a:p>
          <a:p>
            <a:pPr lvl="1"/>
            <a:r>
              <a:rPr lang="en-US" altLang="zh-TW" sz="1600" smtClean="0"/>
              <a:t>BO is doubled after every collision</a:t>
            </a:r>
          </a:p>
          <a:p>
            <a:pPr lvl="1"/>
            <a:r>
              <a:rPr lang="en-US" altLang="zh-TW" sz="1600" smtClean="0"/>
              <a:t>Reduced to minimal BO after every successful RTS-CTS exchange.</a:t>
            </a:r>
          </a:p>
          <a:p>
            <a:pPr lvl="1"/>
            <a:r>
              <a:rPr lang="en-US" altLang="zh-TW" sz="1600" smtClean="0"/>
              <a:t>Sender waits for an interval chosen randomly between 1 and BO.</a:t>
            </a:r>
          </a:p>
          <a:p>
            <a:pPr lvl="1">
              <a:buSzPct val="50000"/>
              <a:buFont typeface="Wingdings" pitchFamily="2" charset="2"/>
              <a:buChar char="l"/>
            </a:pPr>
            <a:r>
              <a:rPr lang="en-US" altLang="zh-TW" sz="1600" smtClean="0"/>
              <a:t>F</a:t>
            </a:r>
            <a:r>
              <a:rPr lang="en-US" altLang="zh-TW" sz="1600" baseline="-25000" smtClean="0"/>
              <a:t>inc</a:t>
            </a:r>
            <a:r>
              <a:rPr lang="en-US" altLang="zh-TW" sz="1600" smtClean="0"/>
              <a:t>(x) = MIN [ 2x, BO</a:t>
            </a:r>
            <a:r>
              <a:rPr lang="en-US" altLang="zh-TW" sz="1600" baseline="-25000" smtClean="0"/>
              <a:t>max</a:t>
            </a:r>
            <a:r>
              <a:rPr lang="en-US" altLang="zh-TW" sz="1600" smtClean="0"/>
              <a:t>]</a:t>
            </a:r>
          </a:p>
          <a:p>
            <a:pPr lvl="1">
              <a:buSzPct val="50000"/>
              <a:buFont typeface="Wingdings" pitchFamily="2" charset="2"/>
              <a:buChar char="l"/>
            </a:pPr>
            <a:r>
              <a:rPr lang="en-US" altLang="zh-TW" sz="1600" smtClean="0"/>
              <a:t>F</a:t>
            </a:r>
            <a:r>
              <a:rPr lang="en-US" altLang="zh-TW" sz="1600" baseline="-25000" smtClean="0"/>
              <a:t>dec</a:t>
            </a:r>
            <a:r>
              <a:rPr lang="en-US" altLang="zh-TW" sz="1600" smtClean="0"/>
              <a:t>(x) =  BO</a:t>
            </a:r>
            <a:r>
              <a:rPr lang="en-US" altLang="zh-TW" sz="1600" baseline="-25000" smtClean="0"/>
              <a:t>min</a:t>
            </a:r>
            <a:endParaRPr lang="en-US" altLang="zh-TW" sz="1600" smtClean="0"/>
          </a:p>
          <a:p>
            <a:pPr>
              <a:lnSpc>
                <a:spcPct val="90000"/>
              </a:lnSpc>
            </a:pPr>
            <a:r>
              <a:rPr lang="en-US" altLang="zh-TW" sz="1600" smtClean="0"/>
              <a:t>Results in unfair sharing of bandwidth.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 defTabSz="914400">
              <a:buFont typeface="Wingdings" pitchFamily="2" charset="2"/>
              <a:buNone/>
            </a:pPr>
            <a:r>
              <a:rPr lang="en-US" altLang="zh-TW" sz="1600" smtClean="0"/>
              <a:t>Modifications used in MACAW</a:t>
            </a:r>
          </a:p>
          <a:p>
            <a:pPr marL="609600" indent="-609600" defTabSz="914400">
              <a:buFontTx/>
              <a:buAutoNum type="arabicPeriod"/>
            </a:pPr>
            <a:endParaRPr lang="en-US" altLang="zh-TW" sz="1600" smtClean="0"/>
          </a:p>
          <a:p>
            <a:pPr marL="609600" indent="-609600" defTabSz="914400">
              <a:buFontTx/>
              <a:buAutoNum type="arabicPeriod"/>
            </a:pPr>
            <a:r>
              <a:rPr lang="en-US" altLang="zh-TW" sz="1600" smtClean="0"/>
              <a:t>After every successful transmission all pads are made to have the same BO. (What is the problem with this?).</a:t>
            </a:r>
          </a:p>
          <a:p>
            <a:pPr marL="609600" indent="-609600" defTabSz="914400">
              <a:buFontTx/>
              <a:buAutoNum type="arabicPeriod"/>
            </a:pPr>
            <a:endParaRPr lang="en-US" altLang="zh-TW" sz="1600" smtClean="0"/>
          </a:p>
          <a:p>
            <a:pPr marL="609600" indent="-609600" defTabSz="914400">
              <a:buFontTx/>
              <a:buAutoNum type="arabicPeriod"/>
            </a:pPr>
            <a:r>
              <a:rPr lang="en-US" altLang="zh-TW" sz="1600" smtClean="0"/>
              <a:t>Gentler adjustment (MILD):</a:t>
            </a:r>
          </a:p>
          <a:p>
            <a:pPr marL="990600" lvl="1" indent="-533400" defTabSz="914400"/>
            <a:endParaRPr lang="en-US" altLang="zh-TW" sz="1600" smtClean="0"/>
          </a:p>
          <a:p>
            <a:pPr marL="990600" lvl="1" indent="-533400" defTabSz="914400"/>
            <a:r>
              <a:rPr lang="en-US" altLang="zh-TW" sz="1600" smtClean="0"/>
              <a:t>Upon collision F</a:t>
            </a:r>
            <a:r>
              <a:rPr lang="en-US" altLang="zh-TW" sz="1600" baseline="-25000" smtClean="0"/>
              <a:t>inc</a:t>
            </a:r>
            <a:r>
              <a:rPr lang="en-US" altLang="zh-TW" sz="1600" smtClean="0"/>
              <a:t>(x) = MIN [ 1.5x, BO</a:t>
            </a:r>
            <a:r>
              <a:rPr lang="en-US" altLang="zh-TW" sz="1600" baseline="-25000" smtClean="0"/>
              <a:t>max</a:t>
            </a:r>
            <a:r>
              <a:rPr lang="en-US" altLang="zh-TW" sz="1600" smtClean="0"/>
              <a:t>].</a:t>
            </a:r>
          </a:p>
          <a:p>
            <a:pPr marL="990600" lvl="1" indent="-533400" defTabSz="914400"/>
            <a:r>
              <a:rPr lang="en-US" altLang="zh-TW" sz="1600" smtClean="0"/>
              <a:t>Upon success F</a:t>
            </a:r>
            <a:r>
              <a:rPr lang="en-US" altLang="zh-TW" sz="1600" baseline="-25000" smtClean="0"/>
              <a:t>dec</a:t>
            </a:r>
            <a:r>
              <a:rPr lang="en-US" altLang="zh-TW" sz="1600" smtClean="0"/>
              <a:t>(x) = MAX [ x-1, BO</a:t>
            </a:r>
            <a:r>
              <a:rPr lang="en-US" altLang="zh-TW" sz="1600" baseline="-25000" smtClean="0"/>
              <a:t>min</a:t>
            </a:r>
            <a:r>
              <a:rPr lang="en-US" altLang="zh-TW" sz="1600" smtClean="0"/>
              <a:t>].</a:t>
            </a:r>
          </a:p>
          <a:p>
            <a:pPr marL="990600" lvl="1" indent="-533400" defTabSz="914400">
              <a:buFontTx/>
              <a:buNone/>
            </a:pPr>
            <a:endParaRPr lang="en-US" altLang="zh-TW" sz="1600" smtClean="0"/>
          </a:p>
          <a:p>
            <a:pPr marL="609600" indent="-609600" defTabSz="914400"/>
            <a:endParaRPr lang="zh-TW" altLang="en-US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RTS/CTS/DATA/ACK</a:t>
            </a:r>
          </a:p>
        </p:txBody>
      </p:sp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2590800" y="2286000"/>
            <a:ext cx="3581400" cy="3657600"/>
            <a:chOff x="1632" y="1440"/>
            <a:chExt cx="2256" cy="2304"/>
          </a:xfrm>
        </p:grpSpPr>
        <p:sp>
          <p:nvSpPr>
            <p:cNvPr id="13326" name="Line 4"/>
            <p:cNvSpPr>
              <a:spLocks noChangeShapeType="1"/>
            </p:cNvSpPr>
            <p:nvPr/>
          </p:nvSpPr>
          <p:spPr bwMode="auto">
            <a:xfrm>
              <a:off x="1632" y="1483"/>
              <a:ext cx="0" cy="2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3888" y="1440"/>
              <a:ext cx="0" cy="22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13314" name="Object 0"/>
          <p:cNvGraphicFramePr>
            <a:graphicFrameLocks/>
          </p:cNvGraphicFramePr>
          <p:nvPr/>
        </p:nvGraphicFramePr>
        <p:xfrm>
          <a:off x="1600200" y="2630488"/>
          <a:ext cx="866775" cy="1020762"/>
        </p:xfrm>
        <a:graphic>
          <a:graphicData uri="http://schemas.openxmlformats.org/presentationml/2006/ole">
            <p:oleObj spid="_x0000_s13314" name="ClipArt" r:id="rId4" imgW="3105000" imgH="3657600" progId="MS_ClipArt_Gallery.2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/>
          </p:cNvGraphicFramePr>
          <p:nvPr/>
        </p:nvGraphicFramePr>
        <p:xfrm>
          <a:off x="6248400" y="3163888"/>
          <a:ext cx="866775" cy="1020762"/>
        </p:xfrm>
        <a:graphic>
          <a:graphicData uri="http://schemas.openxmlformats.org/presentationml/2006/ole">
            <p:oleObj spid="_x0000_s13315" name="ClipArt" r:id="rId5" imgW="3105000" imgH="3657600" progId="MS_ClipArt_Gallery.2">
              <p:embed/>
            </p:oleObj>
          </a:graphicData>
        </a:graphic>
      </p:graphicFrame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590800" y="2514600"/>
            <a:ext cx="3581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2590800" y="3048000"/>
            <a:ext cx="3581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2590800" y="3733800"/>
            <a:ext cx="3581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H="1">
            <a:off x="2590800" y="4572000"/>
            <a:ext cx="3581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3565525" y="20605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RTS</a:t>
            </a:r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3489325" y="297497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CTS</a:t>
            </a: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4251325" y="3660775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DATA</a:t>
            </a: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4098925" y="5108575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kumimoji="1" lang="en-US" altLang="zh-TW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Problems in Contention-based Wireless Multiple Access</a:t>
            </a:r>
          </a:p>
        </p:txBody>
      </p:sp>
      <p:sp>
        <p:nvSpPr>
          <p:cNvPr id="14342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Near-Far effect-characterized by capture ratio of the receiver</a:t>
            </a:r>
          </a:p>
          <a:p>
            <a:pPr lvl="1"/>
            <a:r>
              <a:rPr lang="en-US" altLang="zh-TW" sz="1800" smtClean="0"/>
              <a:t>Strongest (near by) transmitter can capture the intended receiver</a:t>
            </a:r>
          </a:p>
          <a:p>
            <a:pPr lvl="1"/>
            <a:r>
              <a:rPr lang="en-US" altLang="zh-TW" sz="1800" smtClean="0"/>
              <a:t>Weaker (far away) transmitters get ignored by the receiver</a:t>
            </a:r>
          </a:p>
          <a:p>
            <a:pPr lvl="1"/>
            <a:r>
              <a:rPr lang="en-US" altLang="zh-TW" sz="1800" smtClean="0"/>
              <a:t>Depends on receiver and modulation used </a:t>
            </a:r>
          </a:p>
          <a:p>
            <a:pPr lvl="1"/>
            <a:r>
              <a:rPr lang="en-US" altLang="zh-TW" sz="1800" smtClean="0"/>
              <a:t>Fairness terminal problem</a:t>
            </a:r>
          </a:p>
          <a:p>
            <a:r>
              <a:rPr lang="en-US" altLang="zh-TW" sz="1800" smtClean="0"/>
              <a:t>Hidden terminal problem</a:t>
            </a:r>
          </a:p>
          <a:p>
            <a:pPr lvl="1"/>
            <a:r>
              <a:rPr lang="en-US" altLang="zh-TW" sz="1800" smtClean="0"/>
              <a:t>Terminal “hidden” from the transmitter may disrupt the receiver</a:t>
            </a:r>
          </a:p>
          <a:p>
            <a:pPr lvl="1"/>
            <a:r>
              <a:rPr lang="en-US" altLang="zh-TW" sz="1800" smtClean="0"/>
              <a:t>Makes carrier sensing ineffective</a:t>
            </a:r>
          </a:p>
          <a:p>
            <a:pPr lvl="1"/>
            <a:r>
              <a:rPr lang="en-US" altLang="zh-TW" sz="1800" smtClean="0"/>
              <a:t>A cannot detect collisions at B due to transmission from C</a:t>
            </a:r>
          </a:p>
          <a:p>
            <a:pPr lvl="1"/>
            <a:r>
              <a:rPr lang="en-US" altLang="zh-TW" sz="1800" smtClean="0"/>
              <a:t>Solve by using RTS/CTS control frame to reserve medium</a:t>
            </a:r>
          </a:p>
        </p:txBody>
      </p:sp>
      <p:grpSp>
        <p:nvGrpSpPr>
          <p:cNvPr id="14343" name="Group 2059"/>
          <p:cNvGrpSpPr>
            <a:grpSpLocks/>
          </p:cNvGrpSpPr>
          <p:nvPr/>
        </p:nvGrpSpPr>
        <p:grpSpPr bwMode="auto">
          <a:xfrm>
            <a:off x="3048000" y="4953000"/>
            <a:ext cx="2889250" cy="1136650"/>
            <a:chOff x="196" y="1684"/>
            <a:chExt cx="4888" cy="2344"/>
          </a:xfrm>
        </p:grpSpPr>
        <p:sp>
          <p:nvSpPr>
            <p:cNvPr id="14344" name="Oval 2052"/>
            <p:cNvSpPr>
              <a:spLocks noChangeArrowheads="1"/>
            </p:cNvSpPr>
            <p:nvPr/>
          </p:nvSpPr>
          <p:spPr bwMode="auto">
            <a:xfrm>
              <a:off x="196" y="1780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14345" name="Oval 2053"/>
            <p:cNvSpPr>
              <a:spLocks noChangeArrowheads="1"/>
            </p:cNvSpPr>
            <p:nvPr/>
          </p:nvSpPr>
          <p:spPr bwMode="auto">
            <a:xfrm>
              <a:off x="2452" y="1684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graphicFrame>
          <p:nvGraphicFramePr>
            <p:cNvPr id="14338" name="Object 2048"/>
            <p:cNvGraphicFramePr>
              <a:graphicFrameLocks/>
            </p:cNvGraphicFramePr>
            <p:nvPr/>
          </p:nvGraphicFramePr>
          <p:xfrm>
            <a:off x="2400" y="2521"/>
            <a:ext cx="546" cy="643"/>
          </p:xfrm>
          <a:graphic>
            <a:graphicData uri="http://schemas.openxmlformats.org/presentationml/2006/ole">
              <p:oleObj spid="_x0000_s14338" name="ClipArt" r:id="rId4" imgW="3105000" imgH="3657600" progId="MS_ClipArt_Gallery.2">
                <p:embed/>
              </p:oleObj>
            </a:graphicData>
          </a:graphic>
        </p:graphicFrame>
        <p:sp>
          <p:nvSpPr>
            <p:cNvPr id="14346" name="Oval 2055"/>
            <p:cNvSpPr>
              <a:spLocks noChangeArrowheads="1"/>
            </p:cNvSpPr>
            <p:nvPr/>
          </p:nvSpPr>
          <p:spPr bwMode="auto">
            <a:xfrm>
              <a:off x="1396" y="1684"/>
              <a:ext cx="2632" cy="224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graphicFrame>
          <p:nvGraphicFramePr>
            <p:cNvPr id="14339" name="Object 2049"/>
            <p:cNvGraphicFramePr>
              <a:graphicFrameLocks/>
            </p:cNvGraphicFramePr>
            <p:nvPr/>
          </p:nvGraphicFramePr>
          <p:xfrm>
            <a:off x="1200" y="2569"/>
            <a:ext cx="546" cy="643"/>
          </p:xfrm>
          <a:graphic>
            <a:graphicData uri="http://schemas.openxmlformats.org/presentationml/2006/ole">
              <p:oleObj spid="_x0000_s14339" name="ClipArt" r:id="rId5" imgW="3105000" imgH="3657600" progId="MS_ClipArt_Gallery.2">
                <p:embed/>
              </p:oleObj>
            </a:graphicData>
          </a:graphic>
        </p:graphicFrame>
        <p:graphicFrame>
          <p:nvGraphicFramePr>
            <p:cNvPr id="14340" name="Object 2050"/>
            <p:cNvGraphicFramePr>
              <a:graphicFrameLocks/>
            </p:cNvGraphicFramePr>
            <p:nvPr/>
          </p:nvGraphicFramePr>
          <p:xfrm>
            <a:off x="3600" y="2473"/>
            <a:ext cx="546" cy="643"/>
          </p:xfrm>
          <a:graphic>
            <a:graphicData uri="http://schemas.openxmlformats.org/presentationml/2006/ole">
              <p:oleObj spid="_x0000_s14340" name="ClipArt" r:id="rId6" imgW="3105000" imgH="3657600" progId="MS_ClipArt_Gallery.2">
                <p:embed/>
              </p:oleObj>
            </a:graphicData>
          </a:graphic>
        </p:graphicFrame>
        <p:sp>
          <p:nvSpPr>
            <p:cNvPr id="14347" name="Freeform 2058"/>
            <p:cNvSpPr>
              <a:spLocks/>
            </p:cNvSpPr>
            <p:nvPr/>
          </p:nvSpPr>
          <p:spPr bwMode="auto">
            <a:xfrm>
              <a:off x="1344" y="2056"/>
              <a:ext cx="2698" cy="489"/>
            </a:xfrm>
            <a:custGeom>
              <a:avLst/>
              <a:gdLst>
                <a:gd name="T0" fmla="*/ 23 w 2698"/>
                <a:gd name="T1" fmla="*/ 417 h 489"/>
                <a:gd name="T2" fmla="*/ 36 w 2698"/>
                <a:gd name="T3" fmla="*/ 339 h 489"/>
                <a:gd name="T4" fmla="*/ 62 w 2698"/>
                <a:gd name="T5" fmla="*/ 260 h 489"/>
                <a:gd name="T6" fmla="*/ 128 w 2698"/>
                <a:gd name="T7" fmla="*/ 208 h 489"/>
                <a:gd name="T8" fmla="*/ 206 w 2698"/>
                <a:gd name="T9" fmla="*/ 156 h 489"/>
                <a:gd name="T10" fmla="*/ 284 w 2698"/>
                <a:gd name="T11" fmla="*/ 130 h 489"/>
                <a:gd name="T12" fmla="*/ 362 w 2698"/>
                <a:gd name="T13" fmla="*/ 117 h 489"/>
                <a:gd name="T14" fmla="*/ 441 w 2698"/>
                <a:gd name="T15" fmla="*/ 104 h 489"/>
                <a:gd name="T16" fmla="*/ 545 w 2698"/>
                <a:gd name="T17" fmla="*/ 104 h 489"/>
                <a:gd name="T18" fmla="*/ 649 w 2698"/>
                <a:gd name="T19" fmla="*/ 104 h 489"/>
                <a:gd name="T20" fmla="*/ 740 w 2698"/>
                <a:gd name="T21" fmla="*/ 78 h 489"/>
                <a:gd name="T22" fmla="*/ 819 w 2698"/>
                <a:gd name="T23" fmla="*/ 52 h 489"/>
                <a:gd name="T24" fmla="*/ 910 w 2698"/>
                <a:gd name="T25" fmla="*/ 52 h 489"/>
                <a:gd name="T26" fmla="*/ 1001 w 2698"/>
                <a:gd name="T27" fmla="*/ 26 h 489"/>
                <a:gd name="T28" fmla="*/ 1067 w 2698"/>
                <a:gd name="T29" fmla="*/ 13 h 489"/>
                <a:gd name="T30" fmla="*/ 1145 w 2698"/>
                <a:gd name="T31" fmla="*/ 0 h 489"/>
                <a:gd name="T32" fmla="*/ 1236 w 2698"/>
                <a:gd name="T33" fmla="*/ 0 h 489"/>
                <a:gd name="T34" fmla="*/ 1314 w 2698"/>
                <a:gd name="T35" fmla="*/ 0 h 489"/>
                <a:gd name="T36" fmla="*/ 1380 w 2698"/>
                <a:gd name="T37" fmla="*/ 0 h 489"/>
                <a:gd name="T38" fmla="*/ 1484 w 2698"/>
                <a:gd name="T39" fmla="*/ 0 h 489"/>
                <a:gd name="T40" fmla="*/ 1614 w 2698"/>
                <a:gd name="T41" fmla="*/ 0 h 489"/>
                <a:gd name="T42" fmla="*/ 1719 w 2698"/>
                <a:gd name="T43" fmla="*/ 0 h 489"/>
                <a:gd name="T44" fmla="*/ 1862 w 2698"/>
                <a:gd name="T45" fmla="*/ 0 h 489"/>
                <a:gd name="T46" fmla="*/ 1940 w 2698"/>
                <a:gd name="T47" fmla="*/ 0 h 489"/>
                <a:gd name="T48" fmla="*/ 2019 w 2698"/>
                <a:gd name="T49" fmla="*/ 0 h 489"/>
                <a:gd name="T50" fmla="*/ 2110 w 2698"/>
                <a:gd name="T51" fmla="*/ 0 h 489"/>
                <a:gd name="T52" fmla="*/ 2188 w 2698"/>
                <a:gd name="T53" fmla="*/ 0 h 489"/>
                <a:gd name="T54" fmla="*/ 2279 w 2698"/>
                <a:gd name="T55" fmla="*/ 0 h 489"/>
                <a:gd name="T56" fmla="*/ 2345 w 2698"/>
                <a:gd name="T57" fmla="*/ 0 h 489"/>
                <a:gd name="T58" fmla="*/ 2423 w 2698"/>
                <a:gd name="T59" fmla="*/ 13 h 489"/>
                <a:gd name="T60" fmla="*/ 2501 w 2698"/>
                <a:gd name="T61" fmla="*/ 39 h 489"/>
                <a:gd name="T62" fmla="*/ 2579 w 2698"/>
                <a:gd name="T63" fmla="*/ 52 h 489"/>
                <a:gd name="T64" fmla="*/ 2645 w 2698"/>
                <a:gd name="T65" fmla="*/ 117 h 489"/>
                <a:gd name="T66" fmla="*/ 2658 w 2698"/>
                <a:gd name="T67" fmla="*/ 195 h 489"/>
                <a:gd name="T68" fmla="*/ 2684 w 2698"/>
                <a:gd name="T69" fmla="*/ 273 h 489"/>
                <a:gd name="T70" fmla="*/ 2697 w 2698"/>
                <a:gd name="T71" fmla="*/ 339 h 4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98"/>
                <a:gd name="T109" fmla="*/ 0 h 489"/>
                <a:gd name="T110" fmla="*/ 2698 w 2698"/>
                <a:gd name="T111" fmla="*/ 489 h 4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98" h="489">
                  <a:moveTo>
                    <a:pt x="0" y="488"/>
                  </a:moveTo>
                  <a:lnTo>
                    <a:pt x="23" y="417"/>
                  </a:lnTo>
                  <a:lnTo>
                    <a:pt x="23" y="378"/>
                  </a:lnTo>
                  <a:lnTo>
                    <a:pt x="36" y="339"/>
                  </a:lnTo>
                  <a:lnTo>
                    <a:pt x="49" y="300"/>
                  </a:lnTo>
                  <a:lnTo>
                    <a:pt x="62" y="260"/>
                  </a:lnTo>
                  <a:lnTo>
                    <a:pt x="88" y="221"/>
                  </a:lnTo>
                  <a:lnTo>
                    <a:pt x="128" y="208"/>
                  </a:lnTo>
                  <a:lnTo>
                    <a:pt x="167" y="182"/>
                  </a:lnTo>
                  <a:lnTo>
                    <a:pt x="206" y="156"/>
                  </a:lnTo>
                  <a:lnTo>
                    <a:pt x="245" y="143"/>
                  </a:lnTo>
                  <a:lnTo>
                    <a:pt x="284" y="130"/>
                  </a:lnTo>
                  <a:lnTo>
                    <a:pt x="323" y="117"/>
                  </a:lnTo>
                  <a:lnTo>
                    <a:pt x="362" y="117"/>
                  </a:lnTo>
                  <a:lnTo>
                    <a:pt x="414" y="117"/>
                  </a:lnTo>
                  <a:lnTo>
                    <a:pt x="441" y="104"/>
                  </a:lnTo>
                  <a:lnTo>
                    <a:pt x="493" y="104"/>
                  </a:lnTo>
                  <a:lnTo>
                    <a:pt x="545" y="104"/>
                  </a:lnTo>
                  <a:lnTo>
                    <a:pt x="597" y="104"/>
                  </a:lnTo>
                  <a:lnTo>
                    <a:pt x="649" y="104"/>
                  </a:lnTo>
                  <a:lnTo>
                    <a:pt x="701" y="91"/>
                  </a:lnTo>
                  <a:lnTo>
                    <a:pt x="740" y="78"/>
                  </a:lnTo>
                  <a:lnTo>
                    <a:pt x="780" y="65"/>
                  </a:lnTo>
                  <a:lnTo>
                    <a:pt x="819" y="52"/>
                  </a:lnTo>
                  <a:lnTo>
                    <a:pt x="871" y="52"/>
                  </a:lnTo>
                  <a:lnTo>
                    <a:pt x="910" y="52"/>
                  </a:lnTo>
                  <a:lnTo>
                    <a:pt x="962" y="39"/>
                  </a:lnTo>
                  <a:lnTo>
                    <a:pt x="1001" y="26"/>
                  </a:lnTo>
                  <a:lnTo>
                    <a:pt x="1040" y="13"/>
                  </a:lnTo>
                  <a:lnTo>
                    <a:pt x="1067" y="13"/>
                  </a:lnTo>
                  <a:lnTo>
                    <a:pt x="1106" y="0"/>
                  </a:lnTo>
                  <a:lnTo>
                    <a:pt x="1145" y="0"/>
                  </a:lnTo>
                  <a:lnTo>
                    <a:pt x="1197" y="0"/>
                  </a:lnTo>
                  <a:lnTo>
                    <a:pt x="1236" y="0"/>
                  </a:lnTo>
                  <a:lnTo>
                    <a:pt x="1275" y="0"/>
                  </a:lnTo>
                  <a:lnTo>
                    <a:pt x="1314" y="0"/>
                  </a:lnTo>
                  <a:lnTo>
                    <a:pt x="1353" y="0"/>
                  </a:lnTo>
                  <a:lnTo>
                    <a:pt x="1380" y="0"/>
                  </a:lnTo>
                  <a:lnTo>
                    <a:pt x="1432" y="0"/>
                  </a:lnTo>
                  <a:lnTo>
                    <a:pt x="1484" y="0"/>
                  </a:lnTo>
                  <a:lnTo>
                    <a:pt x="1536" y="0"/>
                  </a:lnTo>
                  <a:lnTo>
                    <a:pt x="1614" y="0"/>
                  </a:lnTo>
                  <a:lnTo>
                    <a:pt x="1666" y="0"/>
                  </a:lnTo>
                  <a:lnTo>
                    <a:pt x="1719" y="0"/>
                  </a:lnTo>
                  <a:lnTo>
                    <a:pt x="1823" y="0"/>
                  </a:lnTo>
                  <a:lnTo>
                    <a:pt x="1862" y="0"/>
                  </a:lnTo>
                  <a:lnTo>
                    <a:pt x="1901" y="0"/>
                  </a:lnTo>
                  <a:lnTo>
                    <a:pt x="1940" y="0"/>
                  </a:lnTo>
                  <a:lnTo>
                    <a:pt x="1992" y="0"/>
                  </a:lnTo>
                  <a:lnTo>
                    <a:pt x="2019" y="0"/>
                  </a:lnTo>
                  <a:lnTo>
                    <a:pt x="2058" y="0"/>
                  </a:lnTo>
                  <a:lnTo>
                    <a:pt x="2110" y="0"/>
                  </a:lnTo>
                  <a:lnTo>
                    <a:pt x="2149" y="0"/>
                  </a:lnTo>
                  <a:lnTo>
                    <a:pt x="2188" y="0"/>
                  </a:lnTo>
                  <a:lnTo>
                    <a:pt x="2240" y="0"/>
                  </a:lnTo>
                  <a:lnTo>
                    <a:pt x="2279" y="0"/>
                  </a:lnTo>
                  <a:lnTo>
                    <a:pt x="2318" y="0"/>
                  </a:lnTo>
                  <a:lnTo>
                    <a:pt x="2345" y="0"/>
                  </a:lnTo>
                  <a:lnTo>
                    <a:pt x="2384" y="13"/>
                  </a:lnTo>
                  <a:lnTo>
                    <a:pt x="2423" y="13"/>
                  </a:lnTo>
                  <a:lnTo>
                    <a:pt x="2462" y="26"/>
                  </a:lnTo>
                  <a:lnTo>
                    <a:pt x="2501" y="39"/>
                  </a:lnTo>
                  <a:lnTo>
                    <a:pt x="2540" y="39"/>
                  </a:lnTo>
                  <a:lnTo>
                    <a:pt x="2579" y="52"/>
                  </a:lnTo>
                  <a:lnTo>
                    <a:pt x="2605" y="91"/>
                  </a:lnTo>
                  <a:lnTo>
                    <a:pt x="2645" y="117"/>
                  </a:lnTo>
                  <a:lnTo>
                    <a:pt x="2658" y="156"/>
                  </a:lnTo>
                  <a:lnTo>
                    <a:pt x="2658" y="195"/>
                  </a:lnTo>
                  <a:lnTo>
                    <a:pt x="2671" y="234"/>
                  </a:lnTo>
                  <a:lnTo>
                    <a:pt x="2684" y="273"/>
                  </a:lnTo>
                  <a:lnTo>
                    <a:pt x="2684" y="300"/>
                  </a:lnTo>
                  <a:lnTo>
                    <a:pt x="2697" y="339"/>
                  </a:lnTo>
                  <a:lnTo>
                    <a:pt x="2688" y="344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More on RTS/CTS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RTS/CTS serve to “reserve” the medium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RTS contains length of proposed transmission</a:t>
            </a:r>
          </a:p>
          <a:p>
            <a:pPr lvl="1"/>
            <a:r>
              <a:rPr lang="en-US" altLang="zh-TW" sz="1600" smtClean="0"/>
              <a:t>CTS also contains length of proposed transmission</a:t>
            </a:r>
          </a:p>
          <a:p>
            <a:pPr lvl="1"/>
            <a:r>
              <a:rPr lang="en-US" altLang="zh-TW" sz="1600" smtClean="0"/>
              <a:t>MHs overhearing RTS defer all transmissions until after CTS would have finished (including receiver turnaround time)</a:t>
            </a:r>
          </a:p>
          <a:p>
            <a:pPr lvl="1"/>
            <a:r>
              <a:rPr lang="en-US" altLang="zh-TW" sz="1600" smtClean="0"/>
              <a:t>MHs overhearing CTS defer for length of data packet transmission</a:t>
            </a:r>
          </a:p>
          <a:p>
            <a:pPr lvl="1"/>
            <a:r>
              <a:rPr lang="en-US" altLang="zh-TW" sz="1600" smtClean="0"/>
              <a:t>Retransmission happen only if no CTS is received in reponse to RTS</a:t>
            </a:r>
          </a:p>
          <a:p>
            <a:endParaRPr lang="en-US" altLang="zh-TW" sz="1800" smtClean="0"/>
          </a:p>
          <a:p>
            <a:endParaRPr lang="en-US" altLang="zh-TW" sz="1800" smtClean="0"/>
          </a:p>
          <a:p>
            <a:r>
              <a:rPr lang="en-US" altLang="zh-TW" sz="1800" smtClean="0"/>
              <a:t>Binary exponential backoff (BEB) has problems</a:t>
            </a:r>
          </a:p>
          <a:p>
            <a:pPr lvl="1"/>
            <a:r>
              <a:rPr lang="en-US" altLang="zh-TW" sz="1800" smtClean="0"/>
              <a:t>Does not provide fairness if every MH generate enough traffic to consume the channel</a:t>
            </a:r>
          </a:p>
          <a:p>
            <a:pPr lvl="1"/>
            <a:r>
              <a:rPr lang="en-US" altLang="zh-TW" sz="1800" smtClean="0"/>
              <a:t>After collisions, the less-backed-off mobile wins eventually all but one MD are backed-off to BOmax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Exposed Terminal Problem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C will sense channel busy, and defer, but doesn’t need to</a:t>
            </a:r>
          </a:p>
          <a:p>
            <a:pPr lvl="1"/>
            <a:r>
              <a:rPr lang="en-US" altLang="zh-TW" sz="1800" smtClean="0"/>
              <a:t>The C to D transmission can take place but is delayed</a:t>
            </a:r>
          </a:p>
        </p:txBody>
      </p:sp>
      <p:sp>
        <p:nvSpPr>
          <p:cNvPr id="15368" name="Oval 4"/>
          <p:cNvSpPr>
            <a:spLocks noChangeArrowheads="1"/>
          </p:cNvSpPr>
          <p:nvPr/>
        </p:nvSpPr>
        <p:spPr bwMode="auto">
          <a:xfrm>
            <a:off x="457200" y="24384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5369" name="Oval 5"/>
          <p:cNvSpPr>
            <a:spLocks noChangeArrowheads="1"/>
          </p:cNvSpPr>
          <p:nvPr/>
        </p:nvSpPr>
        <p:spPr bwMode="auto">
          <a:xfrm>
            <a:off x="4038600" y="22860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5362" name="Object 0"/>
          <p:cNvGraphicFramePr>
            <a:graphicFrameLocks/>
          </p:cNvGraphicFramePr>
          <p:nvPr/>
        </p:nvGraphicFramePr>
        <p:xfrm>
          <a:off x="3956050" y="3614738"/>
          <a:ext cx="866775" cy="1020762"/>
        </p:xfrm>
        <a:graphic>
          <a:graphicData uri="http://schemas.openxmlformats.org/presentationml/2006/ole">
            <p:oleObj spid="_x0000_s15362" name="ClipArt" r:id="rId4" imgW="3105000" imgH="3657600" progId="MS_ClipArt_Gallery.2">
              <p:embed/>
            </p:oleObj>
          </a:graphicData>
        </a:graphic>
      </p:graphicFrame>
      <p:sp>
        <p:nvSpPr>
          <p:cNvPr id="15370" name="Oval 7"/>
          <p:cNvSpPr>
            <a:spLocks noChangeArrowheads="1"/>
          </p:cNvSpPr>
          <p:nvPr/>
        </p:nvSpPr>
        <p:spPr bwMode="auto">
          <a:xfrm>
            <a:off x="2362200" y="2286000"/>
            <a:ext cx="4178300" cy="3568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graphicFrame>
        <p:nvGraphicFramePr>
          <p:cNvPr id="15363" name="Object 1"/>
          <p:cNvGraphicFramePr>
            <a:graphicFrameLocks/>
          </p:cNvGraphicFramePr>
          <p:nvPr/>
        </p:nvGraphicFramePr>
        <p:xfrm>
          <a:off x="2051050" y="3690938"/>
          <a:ext cx="866775" cy="1020762"/>
        </p:xfrm>
        <a:graphic>
          <a:graphicData uri="http://schemas.openxmlformats.org/presentationml/2006/ole">
            <p:oleObj spid="_x0000_s15363" name="ClipArt" r:id="rId5" imgW="3105000" imgH="3657600" progId="MS_ClipArt_Gallery.2">
              <p:embed/>
            </p:oleObj>
          </a:graphicData>
        </a:graphic>
      </p:graphicFrame>
      <p:graphicFrame>
        <p:nvGraphicFramePr>
          <p:cNvPr id="15364" name="Object 2"/>
          <p:cNvGraphicFramePr>
            <a:graphicFrameLocks/>
          </p:cNvGraphicFramePr>
          <p:nvPr/>
        </p:nvGraphicFramePr>
        <p:xfrm>
          <a:off x="5861050" y="3538538"/>
          <a:ext cx="866775" cy="1020762"/>
        </p:xfrm>
        <a:graphic>
          <a:graphicData uri="http://schemas.openxmlformats.org/presentationml/2006/ole">
            <p:oleObj spid="_x0000_s15364" name="ClipArt" r:id="rId6" imgW="3105000" imgH="3657600" progId="MS_ClipArt_Gallery.2">
              <p:embed/>
            </p:oleObj>
          </a:graphicData>
        </a:graphic>
      </p:graphicFrame>
      <p:graphicFrame>
        <p:nvGraphicFramePr>
          <p:cNvPr id="15365" name="Object 3"/>
          <p:cNvGraphicFramePr>
            <a:graphicFrameLocks/>
          </p:cNvGraphicFramePr>
          <p:nvPr/>
        </p:nvGraphicFramePr>
        <p:xfrm>
          <a:off x="6705600" y="2743200"/>
          <a:ext cx="866775" cy="1020763"/>
        </p:xfrm>
        <a:graphic>
          <a:graphicData uri="http://schemas.openxmlformats.org/presentationml/2006/ole">
            <p:oleObj spid="_x0000_s15365" name="ClipArt" r:id="rId7" imgW="3105000" imgH="3657600" progId="MS_ClipArt_Gallery.2">
              <p:embed/>
            </p:oleObj>
          </a:graphicData>
        </a:graphic>
      </p:graphicFrame>
      <p:sp>
        <p:nvSpPr>
          <p:cNvPr id="15371" name="Freeform 12"/>
          <p:cNvSpPr>
            <a:spLocks/>
          </p:cNvSpPr>
          <p:nvPr/>
        </p:nvSpPr>
        <p:spPr bwMode="auto">
          <a:xfrm>
            <a:off x="3048000" y="3657600"/>
            <a:ext cx="762000" cy="304800"/>
          </a:xfrm>
          <a:custGeom>
            <a:avLst/>
            <a:gdLst>
              <a:gd name="T0" fmla="*/ 2147483647 w 480"/>
              <a:gd name="T1" fmla="*/ 0 h 192"/>
              <a:gd name="T2" fmla="*/ 2147483647 w 480"/>
              <a:gd name="T3" fmla="*/ 2147483647 h 192"/>
              <a:gd name="T4" fmla="*/ 2147483647 w 480"/>
              <a:gd name="T5" fmla="*/ 2147483647 h 192"/>
              <a:gd name="T6" fmla="*/ 0 w 480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92"/>
              <a:gd name="T14" fmla="*/ 480 w 48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92">
                <a:moveTo>
                  <a:pt x="480" y="0"/>
                </a:moveTo>
                <a:cubicBezTo>
                  <a:pt x="328" y="12"/>
                  <a:pt x="176" y="24"/>
                  <a:pt x="144" y="48"/>
                </a:cubicBezTo>
                <a:cubicBezTo>
                  <a:pt x="112" y="72"/>
                  <a:pt x="312" y="120"/>
                  <a:pt x="288" y="144"/>
                </a:cubicBezTo>
                <a:cubicBezTo>
                  <a:pt x="264" y="168"/>
                  <a:pt x="132" y="180"/>
                  <a:pt x="0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2" name="Freeform 13"/>
          <p:cNvSpPr>
            <a:spLocks/>
          </p:cNvSpPr>
          <p:nvPr/>
        </p:nvSpPr>
        <p:spPr bwMode="auto">
          <a:xfrm>
            <a:off x="5029200" y="3657600"/>
            <a:ext cx="685800" cy="304800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128" y="12"/>
                  <a:pt x="256" y="24"/>
                  <a:pt x="288" y="48"/>
                </a:cubicBezTo>
                <a:cubicBezTo>
                  <a:pt x="320" y="72"/>
                  <a:pt x="168" y="120"/>
                  <a:pt x="192" y="144"/>
                </a:cubicBezTo>
                <a:cubicBezTo>
                  <a:pt x="216" y="168"/>
                  <a:pt x="324" y="180"/>
                  <a:pt x="432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3" name="Freeform 14"/>
          <p:cNvSpPr>
            <a:spLocks/>
          </p:cNvSpPr>
          <p:nvPr/>
        </p:nvSpPr>
        <p:spPr bwMode="auto">
          <a:xfrm>
            <a:off x="6324600" y="3048000"/>
            <a:ext cx="304800" cy="457200"/>
          </a:xfrm>
          <a:custGeom>
            <a:avLst/>
            <a:gdLst>
              <a:gd name="T0" fmla="*/ 0 w 192"/>
              <a:gd name="T1" fmla="*/ 2147483647 h 288"/>
              <a:gd name="T2" fmla="*/ 2147483647 w 192"/>
              <a:gd name="T3" fmla="*/ 2147483647 h 288"/>
              <a:gd name="T4" fmla="*/ 2147483647 w 192"/>
              <a:gd name="T5" fmla="*/ 2147483647 h 288"/>
              <a:gd name="T6" fmla="*/ 2147483647 w 19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0" y="288"/>
                </a:moveTo>
                <a:cubicBezTo>
                  <a:pt x="68" y="232"/>
                  <a:pt x="136" y="176"/>
                  <a:pt x="144" y="144"/>
                </a:cubicBezTo>
                <a:cubicBezTo>
                  <a:pt x="152" y="112"/>
                  <a:pt x="40" y="120"/>
                  <a:pt x="48" y="96"/>
                </a:cubicBezTo>
                <a:cubicBezTo>
                  <a:pt x="56" y="72"/>
                  <a:pt x="124" y="36"/>
                  <a:pt x="192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6629400" y="4419600"/>
            <a:ext cx="457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5546725" y="5908675"/>
            <a:ext cx="23225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Exposed terminal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Topic III Agenda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Wireless Link</a:t>
            </a:r>
          </a:p>
          <a:p>
            <a:pPr lvl="1"/>
            <a:r>
              <a:rPr lang="en-US" altLang="zh-TW" sz="1800" smtClean="0"/>
              <a:t>Deployment of “Pervasive Computing” and “Seamless Telecom services”</a:t>
            </a:r>
          </a:p>
          <a:p>
            <a:pPr lvl="1"/>
            <a:r>
              <a:rPr lang="en-US" altLang="zh-TW" sz="1800" smtClean="0"/>
              <a:t>Channel resource sharing in time, frequency, and code dimensions</a:t>
            </a:r>
          </a:p>
          <a:p>
            <a:pPr lvl="1"/>
            <a:r>
              <a:rPr lang="en-US" altLang="zh-TW" sz="1800" smtClean="0"/>
              <a:t>Spread Spectrum-direct sequence, frequency hopping, interference resistance</a:t>
            </a:r>
          </a:p>
          <a:p>
            <a:pPr lvl="1"/>
            <a:r>
              <a:rPr lang="en-US" altLang="zh-TW" sz="1800" smtClean="0"/>
              <a:t>Static techniques: TDMA, FDMA, CDMA</a:t>
            </a:r>
          </a:p>
          <a:p>
            <a:pPr lvl="1"/>
            <a:r>
              <a:rPr lang="en-US" altLang="zh-TW" sz="1800" smtClean="0">
                <a:solidFill>
                  <a:srgbClr val="C00000"/>
                </a:solidFill>
              </a:rPr>
              <a:t>Random access techniques</a:t>
            </a:r>
            <a:r>
              <a:rPr lang="en-US" altLang="zh-TW" sz="1800" smtClean="0"/>
              <a:t>: MACA, MACAW, 802.11 etc</a:t>
            </a:r>
          </a:p>
          <a:p>
            <a:pPr lvl="1"/>
            <a:endParaRPr lang="en-US" altLang="zh-TW" sz="1800" smtClean="0"/>
          </a:p>
          <a:p>
            <a:pPr>
              <a:buFont typeface="Wingdings" pitchFamily="2" charset="2"/>
              <a:buNone/>
            </a:pPr>
            <a:endParaRPr lang="en-US" altLang="zh-TW" sz="1800" smtClean="0"/>
          </a:p>
        </p:txBody>
      </p:sp>
      <p:pic>
        <p:nvPicPr>
          <p:cNvPr id="25604" name="Picture 4" descr="PE0165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0"/>
            <a:ext cx="29876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smtClean="0"/>
              <a:t>CSMA/CD?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Collision Detection ?</a:t>
            </a:r>
          </a:p>
          <a:p>
            <a:r>
              <a:rPr lang="en-US" altLang="zh-TW" sz="1800" smtClean="0"/>
              <a:t>If a collision is detected, stop transmitting the present packet ?</a:t>
            </a:r>
          </a:p>
          <a:p>
            <a:r>
              <a:rPr lang="en-US" altLang="zh-TW" sz="1800" smtClean="0"/>
              <a:t>Is CSMA/CD possible ?</a:t>
            </a:r>
          </a:p>
          <a:p>
            <a:pPr lvl="1"/>
            <a:r>
              <a:rPr lang="en-US" altLang="zh-TW" sz="1800" smtClean="0"/>
              <a:t>transmit and receive at the same time ?</a:t>
            </a:r>
          </a:p>
          <a:p>
            <a:pPr lvl="1"/>
            <a:r>
              <a:rPr lang="en-US" altLang="zh-TW" sz="1800" smtClean="0"/>
              <a:t>CSMA wireless network, transmit and receive at the same frequency band</a:t>
            </a:r>
          </a:p>
          <a:p>
            <a:pPr lvl="1"/>
            <a:r>
              <a:rPr lang="en-US" altLang="zh-TW" sz="1800" smtClean="0"/>
              <a:t>unlike Cellular System, uplink and downlink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IEEE 802.11 MAC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Support for multiple access PHYs; ISM band DSSS and FHSS, IR @ 1 and 2 Mbps</a:t>
            </a:r>
          </a:p>
          <a:p>
            <a:r>
              <a:rPr lang="en-US" altLang="zh-TW" sz="1800" smtClean="0"/>
              <a:t>Efficient medium sharing without overlap restrictions</a:t>
            </a:r>
            <a:endParaRPr lang="en-US" altLang="zh-TW" sz="1600" smtClean="0"/>
          </a:p>
          <a:p>
            <a:pPr lvl="1"/>
            <a:r>
              <a:rPr lang="en-US" altLang="zh-TW" sz="1600" smtClean="0"/>
              <a:t>Multiple networks in the same are and channel space</a:t>
            </a:r>
          </a:p>
          <a:p>
            <a:pPr lvl="1"/>
            <a:r>
              <a:rPr lang="en-US" altLang="zh-TW" sz="1600" smtClean="0"/>
              <a:t>Distributed Coordination Function: using CSMA/CA</a:t>
            </a:r>
          </a:p>
          <a:p>
            <a:pPr lvl="1"/>
            <a:r>
              <a:rPr lang="en-US" altLang="zh-TW" sz="1600" smtClean="0"/>
              <a:t>Based on carrier sense mechanism</a:t>
            </a:r>
          </a:p>
          <a:p>
            <a:r>
              <a:rPr lang="en-US" altLang="zh-TW" sz="1600" smtClean="0"/>
              <a:t>Robust against interference (e.g. co-channel interference)</a:t>
            </a:r>
          </a:p>
          <a:p>
            <a:pPr lvl="1"/>
            <a:r>
              <a:rPr lang="en-US" altLang="zh-TW" sz="1600" smtClean="0"/>
              <a:t>CSMA/CA+ACK for unicast frame with MAC level retransmission</a:t>
            </a:r>
          </a:p>
          <a:p>
            <a:r>
              <a:rPr lang="en-US" altLang="zh-TW" sz="1600" smtClean="0"/>
              <a:t>Protection against Hidden terminal problem: Virtual Carrier Sense</a:t>
            </a:r>
          </a:p>
          <a:p>
            <a:pPr lvl="1"/>
            <a:r>
              <a:rPr lang="en-US" altLang="zh-TW" sz="1600" smtClean="0"/>
              <a:t>Via parameterized use of RTS/CTS with duration information</a:t>
            </a:r>
          </a:p>
          <a:p>
            <a:r>
              <a:rPr lang="en-US" altLang="zh-TW" sz="1600" smtClean="0"/>
              <a:t>Provision for Time Bounded Services via Point Coordination Points</a:t>
            </a:r>
          </a:p>
          <a:p>
            <a:r>
              <a:rPr lang="en-US" altLang="zh-TW" sz="1600" smtClean="0"/>
              <a:t>Configurations: ad hoc &amp; distributed system connecting access points</a:t>
            </a:r>
          </a:p>
          <a:p>
            <a:r>
              <a:rPr lang="en-US" altLang="zh-TW" sz="1600" smtClean="0"/>
              <a:t>Mobile-controlled hand-offs with registration at new basestation</a:t>
            </a:r>
          </a:p>
          <a:p>
            <a:pPr lvl="1"/>
            <a:endParaRPr lang="en-US" altLang="zh-TW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altLang="zh-TW" dirty="0" smtClean="0"/>
              <a:t>Enhanced MAC Techniques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zh-TW" sz="1800" smtClean="0"/>
              <a:t>Token Bus and Token Ring</a:t>
            </a:r>
          </a:p>
          <a:p>
            <a:pPr lvl="1"/>
            <a:r>
              <a:rPr lang="en-US" altLang="zh-TW" sz="1800" smtClean="0"/>
              <a:t>Token are passed among nodes</a:t>
            </a:r>
          </a:p>
          <a:p>
            <a:pPr lvl="1"/>
            <a:r>
              <a:rPr lang="en-US" altLang="zh-TW" sz="1800" smtClean="0"/>
              <a:t>How about wireless network ?</a:t>
            </a:r>
          </a:p>
          <a:p>
            <a:pPr lvl="2"/>
            <a:r>
              <a:rPr lang="en-US" altLang="zh-TW" smtClean="0"/>
              <a:t>Nodes might leave ?</a:t>
            </a:r>
          </a:p>
          <a:p>
            <a:pPr lvl="2"/>
            <a:r>
              <a:rPr lang="en-US" altLang="zh-TW" smtClean="0"/>
              <a:t>Break the Order</a:t>
            </a:r>
          </a:p>
          <a:p>
            <a:pPr lvl="2"/>
            <a:r>
              <a:rPr lang="en-US" altLang="zh-TW" smtClean="0"/>
              <a:t>Take away the token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Basic Scenario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341438"/>
            <a:ext cx="8280400" cy="384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Hidden and Exposed Stations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981075"/>
            <a:ext cx="7610475" cy="558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Capture Effect/Near Far Problem</a:t>
            </a:r>
          </a:p>
        </p:txBody>
      </p:sp>
      <p:pic>
        <p:nvPicPr>
          <p:cNvPr id="71683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052513"/>
            <a:ext cx="7127875" cy="5291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802.11 E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001125" cy="425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802.11</a:t>
            </a:r>
          </a:p>
        </p:txBody>
      </p:sp>
      <p:sp>
        <p:nvSpPr>
          <p:cNvPr id="73731" name="Rectangle 7"/>
          <p:cNvSpPr>
            <a:spLocks noChangeArrowheads="1"/>
          </p:cNvSpPr>
          <p:nvPr/>
        </p:nvSpPr>
        <p:spPr bwMode="auto">
          <a:xfrm>
            <a:off x="2138363" y="2705100"/>
            <a:ext cx="452437" cy="327025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32" name="Rectangle 8"/>
          <p:cNvSpPr>
            <a:spLocks noChangeArrowheads="1"/>
          </p:cNvSpPr>
          <p:nvPr/>
        </p:nvSpPr>
        <p:spPr bwMode="auto">
          <a:xfrm>
            <a:off x="2689225" y="3338513"/>
            <a:ext cx="452438" cy="327025"/>
          </a:xfrm>
          <a:prstGeom prst="rect">
            <a:avLst/>
          </a:prstGeom>
          <a:solidFill>
            <a:srgbClr val="00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3240088" y="2705100"/>
            <a:ext cx="1555750" cy="327025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34" name="Rectangle 10"/>
          <p:cNvSpPr>
            <a:spLocks noChangeArrowheads="1"/>
          </p:cNvSpPr>
          <p:nvPr/>
        </p:nvSpPr>
        <p:spPr bwMode="auto">
          <a:xfrm>
            <a:off x="4895850" y="3338513"/>
            <a:ext cx="341313" cy="327025"/>
          </a:xfrm>
          <a:prstGeom prst="rect">
            <a:avLst/>
          </a:prstGeom>
          <a:solidFill>
            <a:srgbClr val="FF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2584450" y="2824163"/>
            <a:ext cx="0" cy="1250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>
            <a:off x="2687638" y="321786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7" name="Line 13"/>
          <p:cNvSpPr>
            <a:spLocks noChangeShapeType="1"/>
          </p:cNvSpPr>
          <p:nvPr/>
        </p:nvSpPr>
        <p:spPr bwMode="auto">
          <a:xfrm>
            <a:off x="3136900" y="319881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8" name="Line 14"/>
          <p:cNvSpPr>
            <a:spLocks noChangeShapeType="1"/>
          </p:cNvSpPr>
          <p:nvPr/>
        </p:nvSpPr>
        <p:spPr bwMode="auto">
          <a:xfrm>
            <a:off x="3246438" y="2824163"/>
            <a:ext cx="0" cy="411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39" name="Line 15"/>
          <p:cNvSpPr>
            <a:spLocks noChangeShapeType="1"/>
          </p:cNvSpPr>
          <p:nvPr/>
        </p:nvSpPr>
        <p:spPr bwMode="auto">
          <a:xfrm>
            <a:off x="4791075" y="2824163"/>
            <a:ext cx="0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0" name="Line 16"/>
          <p:cNvSpPr>
            <a:spLocks noChangeShapeType="1"/>
          </p:cNvSpPr>
          <p:nvPr/>
        </p:nvSpPr>
        <p:spPr bwMode="auto">
          <a:xfrm>
            <a:off x="4894263" y="3190875"/>
            <a:ext cx="0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1" name="Rectangle 17"/>
          <p:cNvSpPr>
            <a:spLocks noChangeArrowheads="1"/>
          </p:cNvSpPr>
          <p:nvPr/>
        </p:nvSpPr>
        <p:spPr bwMode="auto">
          <a:xfrm>
            <a:off x="2089150" y="2724150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RTS</a:t>
            </a:r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2627313" y="33575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CTS</a:t>
            </a:r>
          </a:p>
        </p:txBody>
      </p:sp>
      <p:sp>
        <p:nvSpPr>
          <p:cNvPr id="73743" name="Rectangle 19"/>
          <p:cNvSpPr>
            <a:spLocks noChangeArrowheads="1"/>
          </p:cNvSpPr>
          <p:nvPr/>
        </p:nvSpPr>
        <p:spPr bwMode="auto">
          <a:xfrm>
            <a:off x="4829175" y="3355975"/>
            <a:ext cx="4873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Ack</a:t>
            </a:r>
          </a:p>
        </p:txBody>
      </p:sp>
      <p:sp>
        <p:nvSpPr>
          <p:cNvPr id="73744" name="Rectangle 20"/>
          <p:cNvSpPr>
            <a:spLocks noChangeArrowheads="1"/>
          </p:cNvSpPr>
          <p:nvPr/>
        </p:nvSpPr>
        <p:spPr bwMode="auto">
          <a:xfrm>
            <a:off x="3667125" y="2717800"/>
            <a:ext cx="546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73745" name="Line 21"/>
          <p:cNvSpPr>
            <a:spLocks noChangeShapeType="1"/>
          </p:cNvSpPr>
          <p:nvPr/>
        </p:nvSpPr>
        <p:spPr bwMode="auto">
          <a:xfrm flipV="1">
            <a:off x="5232400" y="3444875"/>
            <a:ext cx="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6" name="Line 22"/>
          <p:cNvSpPr>
            <a:spLocks noChangeShapeType="1"/>
          </p:cNvSpPr>
          <p:nvPr/>
        </p:nvSpPr>
        <p:spPr bwMode="auto">
          <a:xfrm flipV="1">
            <a:off x="5562600" y="375920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7" name="Line 23"/>
          <p:cNvSpPr>
            <a:spLocks noChangeShapeType="1"/>
          </p:cNvSpPr>
          <p:nvPr/>
        </p:nvSpPr>
        <p:spPr bwMode="auto">
          <a:xfrm>
            <a:off x="4906963" y="3946525"/>
            <a:ext cx="16541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48" name="Freeform 24"/>
          <p:cNvSpPr>
            <a:spLocks/>
          </p:cNvSpPr>
          <p:nvPr/>
        </p:nvSpPr>
        <p:spPr bwMode="auto">
          <a:xfrm>
            <a:off x="5065713" y="3825875"/>
            <a:ext cx="174625" cy="73025"/>
          </a:xfrm>
          <a:custGeom>
            <a:avLst/>
            <a:gdLst>
              <a:gd name="T0" fmla="*/ 2147483647 w 110"/>
              <a:gd name="T1" fmla="*/ 2147483647 h 46"/>
              <a:gd name="T2" fmla="*/ 0 w 110"/>
              <a:gd name="T3" fmla="*/ 0 h 46"/>
              <a:gd name="T4" fmla="*/ 0 w 110"/>
              <a:gd name="T5" fmla="*/ 2147483647 h 46"/>
              <a:gd name="T6" fmla="*/ 2147483647 w 110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6"/>
              <a:gd name="T14" fmla="*/ 110 w 110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6">
                <a:moveTo>
                  <a:pt x="109" y="20"/>
                </a:moveTo>
                <a:lnTo>
                  <a:pt x="0" y="0"/>
                </a:lnTo>
                <a:lnTo>
                  <a:pt x="0" y="45"/>
                </a:lnTo>
                <a:lnTo>
                  <a:pt x="109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49" name="Freeform 25"/>
          <p:cNvSpPr>
            <a:spLocks/>
          </p:cNvSpPr>
          <p:nvPr/>
        </p:nvSpPr>
        <p:spPr bwMode="auto">
          <a:xfrm>
            <a:off x="5567363" y="3825875"/>
            <a:ext cx="173037" cy="73025"/>
          </a:xfrm>
          <a:custGeom>
            <a:avLst/>
            <a:gdLst>
              <a:gd name="T0" fmla="*/ 0 w 109"/>
              <a:gd name="T1" fmla="*/ 2147483647 h 46"/>
              <a:gd name="T2" fmla="*/ 2147483647 w 109"/>
              <a:gd name="T3" fmla="*/ 0 h 46"/>
              <a:gd name="T4" fmla="*/ 2147483647 w 109"/>
              <a:gd name="T5" fmla="*/ 2147483647 h 46"/>
              <a:gd name="T6" fmla="*/ 0 w 10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6"/>
              <a:gd name="T14" fmla="*/ 109 w 10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6">
                <a:moveTo>
                  <a:pt x="0" y="20"/>
                </a:moveTo>
                <a:lnTo>
                  <a:pt x="108" y="0"/>
                </a:lnTo>
                <a:lnTo>
                  <a:pt x="108" y="45"/>
                </a:lnTo>
                <a:lnTo>
                  <a:pt x="0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50" name="Line 26"/>
          <p:cNvSpPr>
            <a:spLocks noChangeShapeType="1"/>
          </p:cNvSpPr>
          <p:nvPr/>
        </p:nvSpPr>
        <p:spPr bwMode="auto">
          <a:xfrm>
            <a:off x="1806575" y="2544763"/>
            <a:ext cx="0" cy="468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1" name="Line 27"/>
          <p:cNvSpPr>
            <a:spLocks noChangeShapeType="1"/>
          </p:cNvSpPr>
          <p:nvPr/>
        </p:nvSpPr>
        <p:spPr bwMode="auto">
          <a:xfrm>
            <a:off x="2136775" y="2565400"/>
            <a:ext cx="0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2" name="Line 28"/>
          <p:cNvSpPr>
            <a:spLocks noChangeShapeType="1"/>
          </p:cNvSpPr>
          <p:nvPr/>
        </p:nvSpPr>
        <p:spPr bwMode="auto">
          <a:xfrm>
            <a:off x="1487488" y="260508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53" name="Freeform 29"/>
          <p:cNvSpPr>
            <a:spLocks/>
          </p:cNvSpPr>
          <p:nvPr/>
        </p:nvSpPr>
        <p:spPr bwMode="auto">
          <a:xfrm>
            <a:off x="1633538" y="2571750"/>
            <a:ext cx="174625" cy="74613"/>
          </a:xfrm>
          <a:custGeom>
            <a:avLst/>
            <a:gdLst>
              <a:gd name="T0" fmla="*/ 2147483647 w 110"/>
              <a:gd name="T1" fmla="*/ 2147483647 h 47"/>
              <a:gd name="T2" fmla="*/ 0 w 110"/>
              <a:gd name="T3" fmla="*/ 0 h 47"/>
              <a:gd name="T4" fmla="*/ 0 w 110"/>
              <a:gd name="T5" fmla="*/ 2147483647 h 47"/>
              <a:gd name="T6" fmla="*/ 2147483647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109" y="21"/>
                </a:moveTo>
                <a:lnTo>
                  <a:pt x="0" y="0"/>
                </a:lnTo>
                <a:lnTo>
                  <a:pt x="0" y="46"/>
                </a:lnTo>
                <a:lnTo>
                  <a:pt x="109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54" name="Freeform 30"/>
          <p:cNvSpPr>
            <a:spLocks/>
          </p:cNvSpPr>
          <p:nvPr/>
        </p:nvSpPr>
        <p:spPr bwMode="auto">
          <a:xfrm>
            <a:off x="2141538" y="2571750"/>
            <a:ext cx="173037" cy="74613"/>
          </a:xfrm>
          <a:custGeom>
            <a:avLst/>
            <a:gdLst>
              <a:gd name="T0" fmla="*/ 0 w 109"/>
              <a:gd name="T1" fmla="*/ 2147483647 h 47"/>
              <a:gd name="T2" fmla="*/ 2147483647 w 109"/>
              <a:gd name="T3" fmla="*/ 0 h 47"/>
              <a:gd name="T4" fmla="*/ 2147483647 w 109"/>
              <a:gd name="T5" fmla="*/ 2147483647 h 47"/>
              <a:gd name="T6" fmla="*/ 0 w 10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7"/>
              <a:gd name="T14" fmla="*/ 109 w 10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7">
                <a:moveTo>
                  <a:pt x="0" y="21"/>
                </a:moveTo>
                <a:lnTo>
                  <a:pt x="108" y="0"/>
                </a:lnTo>
                <a:lnTo>
                  <a:pt x="108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73755" name="Group 31"/>
          <p:cNvGrpSpPr>
            <a:grpSpLocks/>
          </p:cNvGrpSpPr>
          <p:nvPr/>
        </p:nvGrpSpPr>
        <p:grpSpPr bwMode="auto">
          <a:xfrm>
            <a:off x="1708150" y="3028950"/>
            <a:ext cx="6602413" cy="1266825"/>
            <a:chOff x="892" y="1174"/>
            <a:chExt cx="4159" cy="798"/>
          </a:xfrm>
        </p:grpSpPr>
        <p:sp>
          <p:nvSpPr>
            <p:cNvPr id="73792" name="Line 32"/>
            <p:cNvSpPr>
              <a:spLocks noChangeShapeType="1"/>
            </p:cNvSpPr>
            <p:nvPr/>
          </p:nvSpPr>
          <p:spPr bwMode="auto">
            <a:xfrm>
              <a:off x="892" y="1174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93" name="Line 33"/>
            <p:cNvSpPr>
              <a:spLocks noChangeShapeType="1"/>
            </p:cNvSpPr>
            <p:nvPr/>
          </p:nvSpPr>
          <p:spPr bwMode="auto">
            <a:xfrm>
              <a:off x="892" y="1573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3794" name="Line 34"/>
            <p:cNvSpPr>
              <a:spLocks noChangeShapeType="1"/>
            </p:cNvSpPr>
            <p:nvPr/>
          </p:nvSpPr>
          <p:spPr bwMode="auto">
            <a:xfrm>
              <a:off x="892" y="1972"/>
              <a:ext cx="415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3756" name="Rectangle 35" descr="淺色右斜對角線"/>
          <p:cNvSpPr>
            <a:spLocks noChangeArrowheads="1"/>
          </p:cNvSpPr>
          <p:nvPr/>
        </p:nvSpPr>
        <p:spPr bwMode="auto">
          <a:xfrm>
            <a:off x="2581275" y="3973513"/>
            <a:ext cx="2652713" cy="322262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0000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57" name="Rectangle 36" descr="菱形外框線"/>
          <p:cNvSpPr>
            <a:spLocks noChangeArrowheads="1"/>
          </p:cNvSpPr>
          <p:nvPr/>
        </p:nvSpPr>
        <p:spPr bwMode="auto">
          <a:xfrm>
            <a:off x="3133725" y="4292600"/>
            <a:ext cx="2100263" cy="317500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00FFFF"/>
            </a:bgClr>
          </a:patt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58" name="AutoShape 37"/>
          <p:cNvSpPr>
            <a:spLocks noChangeArrowheads="1"/>
          </p:cNvSpPr>
          <p:nvPr/>
        </p:nvSpPr>
        <p:spPr bwMode="auto">
          <a:xfrm>
            <a:off x="3735388" y="4029075"/>
            <a:ext cx="860425" cy="220663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59" name="Rectangle 38"/>
          <p:cNvSpPr>
            <a:spLocks noChangeArrowheads="1"/>
          </p:cNvSpPr>
          <p:nvPr/>
        </p:nvSpPr>
        <p:spPr bwMode="auto">
          <a:xfrm>
            <a:off x="3675063" y="3990975"/>
            <a:ext cx="5667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73760" name="Freeform 39"/>
          <p:cNvSpPr>
            <a:spLocks/>
          </p:cNvSpPr>
          <p:nvPr/>
        </p:nvSpPr>
        <p:spPr bwMode="auto">
          <a:xfrm>
            <a:off x="6445250" y="3978275"/>
            <a:ext cx="884238" cy="319088"/>
          </a:xfrm>
          <a:custGeom>
            <a:avLst/>
            <a:gdLst>
              <a:gd name="T0" fmla="*/ 0 w 557"/>
              <a:gd name="T1" fmla="*/ 2147483647 h 201"/>
              <a:gd name="T2" fmla="*/ 2147483647 w 557"/>
              <a:gd name="T3" fmla="*/ 0 h 201"/>
              <a:gd name="T4" fmla="*/ 2147483647 w 557"/>
              <a:gd name="T5" fmla="*/ 0 h 201"/>
              <a:gd name="T6" fmla="*/ 0 60000 65536"/>
              <a:gd name="T7" fmla="*/ 0 60000 65536"/>
              <a:gd name="T8" fmla="*/ 0 60000 65536"/>
              <a:gd name="T9" fmla="*/ 0 w 557"/>
              <a:gd name="T10" fmla="*/ 0 h 201"/>
              <a:gd name="T11" fmla="*/ 557 w 557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201">
                <a:moveTo>
                  <a:pt x="0" y="200"/>
                </a:moveTo>
                <a:lnTo>
                  <a:pt x="69" y="0"/>
                </a:lnTo>
                <a:lnTo>
                  <a:pt x="556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1" name="Freeform 40"/>
          <p:cNvSpPr>
            <a:spLocks/>
          </p:cNvSpPr>
          <p:nvPr/>
        </p:nvSpPr>
        <p:spPr bwMode="auto">
          <a:xfrm>
            <a:off x="6408738" y="3825875"/>
            <a:ext cx="173037" cy="73025"/>
          </a:xfrm>
          <a:custGeom>
            <a:avLst/>
            <a:gdLst>
              <a:gd name="T0" fmla="*/ 2147483647 w 109"/>
              <a:gd name="T1" fmla="*/ 2147483647 h 46"/>
              <a:gd name="T2" fmla="*/ 0 w 109"/>
              <a:gd name="T3" fmla="*/ 0 h 46"/>
              <a:gd name="T4" fmla="*/ 0 w 109"/>
              <a:gd name="T5" fmla="*/ 2147483647 h 46"/>
              <a:gd name="T6" fmla="*/ 2147483647 w 10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6"/>
              <a:gd name="T14" fmla="*/ 109 w 10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6">
                <a:moveTo>
                  <a:pt x="108" y="20"/>
                </a:moveTo>
                <a:lnTo>
                  <a:pt x="0" y="0"/>
                </a:lnTo>
                <a:lnTo>
                  <a:pt x="0" y="45"/>
                </a:lnTo>
                <a:lnTo>
                  <a:pt x="108" y="2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2" name="Rectangle 41"/>
          <p:cNvSpPr>
            <a:spLocks noChangeArrowheads="1"/>
          </p:cNvSpPr>
          <p:nvPr/>
        </p:nvSpPr>
        <p:spPr bwMode="auto">
          <a:xfrm>
            <a:off x="6575425" y="3984625"/>
            <a:ext cx="1114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Next MPDU</a:t>
            </a:r>
          </a:p>
        </p:txBody>
      </p:sp>
      <p:sp>
        <p:nvSpPr>
          <p:cNvPr id="73763" name="Freeform 42"/>
          <p:cNvSpPr>
            <a:spLocks/>
          </p:cNvSpPr>
          <p:nvPr/>
        </p:nvSpPr>
        <p:spPr bwMode="auto">
          <a:xfrm>
            <a:off x="5562600" y="3978275"/>
            <a:ext cx="1435100" cy="319088"/>
          </a:xfrm>
          <a:custGeom>
            <a:avLst/>
            <a:gdLst>
              <a:gd name="T0" fmla="*/ 0 w 904"/>
              <a:gd name="T1" fmla="*/ 2147483647 h 201"/>
              <a:gd name="T2" fmla="*/ 2147483647 w 904"/>
              <a:gd name="T3" fmla="*/ 0 h 201"/>
              <a:gd name="T4" fmla="*/ 2147483647 w 904"/>
              <a:gd name="T5" fmla="*/ 0 h 201"/>
              <a:gd name="T6" fmla="*/ 0 60000 65536"/>
              <a:gd name="T7" fmla="*/ 0 60000 65536"/>
              <a:gd name="T8" fmla="*/ 0 60000 65536"/>
              <a:gd name="T9" fmla="*/ 0 w 904"/>
              <a:gd name="T10" fmla="*/ 0 h 201"/>
              <a:gd name="T11" fmla="*/ 904 w 90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201">
                <a:moveTo>
                  <a:pt x="0" y="200"/>
                </a:moveTo>
                <a:lnTo>
                  <a:pt x="69" y="0"/>
                </a:lnTo>
                <a:lnTo>
                  <a:pt x="903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64" name="Line 43"/>
          <p:cNvSpPr>
            <a:spLocks noChangeShapeType="1"/>
          </p:cNvSpPr>
          <p:nvPr/>
        </p:nvSpPr>
        <p:spPr bwMode="auto">
          <a:xfrm flipV="1">
            <a:off x="5678488" y="3971925"/>
            <a:ext cx="98425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5" name="Line 44"/>
          <p:cNvSpPr>
            <a:spLocks noChangeShapeType="1"/>
          </p:cNvSpPr>
          <p:nvPr/>
        </p:nvSpPr>
        <p:spPr bwMode="auto">
          <a:xfrm flipV="1">
            <a:off x="5899150" y="3971925"/>
            <a:ext cx="98425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6" name="Line 45"/>
          <p:cNvSpPr>
            <a:spLocks noChangeShapeType="1"/>
          </p:cNvSpPr>
          <p:nvPr/>
        </p:nvSpPr>
        <p:spPr bwMode="auto">
          <a:xfrm flipV="1">
            <a:off x="6010275" y="3971925"/>
            <a:ext cx="96838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7" name="Line 46"/>
          <p:cNvSpPr>
            <a:spLocks noChangeShapeType="1"/>
          </p:cNvSpPr>
          <p:nvPr/>
        </p:nvSpPr>
        <p:spPr bwMode="auto">
          <a:xfrm flipV="1">
            <a:off x="5789613" y="3971925"/>
            <a:ext cx="9683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68" name="Rectangle 47"/>
          <p:cNvSpPr>
            <a:spLocks noChangeArrowheads="1"/>
          </p:cNvSpPr>
          <p:nvPr/>
        </p:nvSpPr>
        <p:spPr bwMode="auto">
          <a:xfrm>
            <a:off x="1317625" y="2736850"/>
            <a:ext cx="492125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700" b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73769" name="Rectangle 48"/>
          <p:cNvSpPr>
            <a:spLocks noChangeArrowheads="1"/>
          </p:cNvSpPr>
          <p:nvPr/>
        </p:nvSpPr>
        <p:spPr bwMode="auto">
          <a:xfrm>
            <a:off x="1303338" y="3357563"/>
            <a:ext cx="587375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700" b="1">
                <a:solidFill>
                  <a:srgbClr val="000000"/>
                </a:solidFill>
              </a:rPr>
              <a:t>Dest</a:t>
            </a:r>
          </a:p>
        </p:txBody>
      </p:sp>
      <p:sp>
        <p:nvSpPr>
          <p:cNvPr id="73770" name="Rectangle 49"/>
          <p:cNvSpPr>
            <a:spLocks noChangeArrowheads="1"/>
          </p:cNvSpPr>
          <p:nvPr/>
        </p:nvSpPr>
        <p:spPr bwMode="auto">
          <a:xfrm>
            <a:off x="1344613" y="3984625"/>
            <a:ext cx="731837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700" b="1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73771" name="Rectangle 50"/>
          <p:cNvSpPr>
            <a:spLocks noChangeArrowheads="1"/>
          </p:cNvSpPr>
          <p:nvPr/>
        </p:nvSpPr>
        <p:spPr bwMode="auto">
          <a:xfrm>
            <a:off x="6196013" y="3635375"/>
            <a:ext cx="4222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100" b="1">
                <a:solidFill>
                  <a:srgbClr val="000000"/>
                </a:solidFill>
              </a:rPr>
              <a:t>CW</a:t>
            </a:r>
          </a:p>
        </p:txBody>
      </p:sp>
      <p:sp>
        <p:nvSpPr>
          <p:cNvPr id="73772" name="Line 51"/>
          <p:cNvSpPr>
            <a:spLocks noChangeShapeType="1"/>
          </p:cNvSpPr>
          <p:nvPr/>
        </p:nvSpPr>
        <p:spPr bwMode="auto">
          <a:xfrm>
            <a:off x="2584450" y="4195763"/>
            <a:ext cx="0" cy="831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3" name="Line 52"/>
          <p:cNvSpPr>
            <a:spLocks noChangeShapeType="1"/>
          </p:cNvSpPr>
          <p:nvPr/>
        </p:nvSpPr>
        <p:spPr bwMode="auto">
          <a:xfrm flipV="1">
            <a:off x="5562600" y="3760788"/>
            <a:ext cx="0" cy="1277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4" name="Line 53"/>
          <p:cNvSpPr>
            <a:spLocks noChangeShapeType="1"/>
          </p:cNvSpPr>
          <p:nvPr/>
        </p:nvSpPr>
        <p:spPr bwMode="auto">
          <a:xfrm flipV="1">
            <a:off x="2590800" y="4919663"/>
            <a:ext cx="4951413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75" name="Freeform 54"/>
          <p:cNvSpPr>
            <a:spLocks/>
          </p:cNvSpPr>
          <p:nvPr/>
        </p:nvSpPr>
        <p:spPr bwMode="auto">
          <a:xfrm>
            <a:off x="5389563" y="4892675"/>
            <a:ext cx="174625" cy="74613"/>
          </a:xfrm>
          <a:custGeom>
            <a:avLst/>
            <a:gdLst>
              <a:gd name="T0" fmla="*/ 2147483647 w 110"/>
              <a:gd name="T1" fmla="*/ 2147483647 h 47"/>
              <a:gd name="T2" fmla="*/ 0 w 110"/>
              <a:gd name="T3" fmla="*/ 0 h 47"/>
              <a:gd name="T4" fmla="*/ 0 w 110"/>
              <a:gd name="T5" fmla="*/ 2147483647 h 47"/>
              <a:gd name="T6" fmla="*/ 2147483647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109" y="21"/>
                </a:moveTo>
                <a:lnTo>
                  <a:pt x="0" y="0"/>
                </a:lnTo>
                <a:lnTo>
                  <a:pt x="0" y="46"/>
                </a:lnTo>
                <a:lnTo>
                  <a:pt x="109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6" name="Freeform 55"/>
          <p:cNvSpPr>
            <a:spLocks/>
          </p:cNvSpPr>
          <p:nvPr/>
        </p:nvSpPr>
        <p:spPr bwMode="auto">
          <a:xfrm>
            <a:off x="2595563" y="4892675"/>
            <a:ext cx="174625" cy="74613"/>
          </a:xfrm>
          <a:custGeom>
            <a:avLst/>
            <a:gdLst>
              <a:gd name="T0" fmla="*/ 0 w 110"/>
              <a:gd name="T1" fmla="*/ 2147483647 h 47"/>
              <a:gd name="T2" fmla="*/ 2147483647 w 110"/>
              <a:gd name="T3" fmla="*/ 0 h 47"/>
              <a:gd name="T4" fmla="*/ 2147483647 w 110"/>
              <a:gd name="T5" fmla="*/ 2147483647 h 47"/>
              <a:gd name="T6" fmla="*/ 0 w 110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47"/>
              <a:gd name="T14" fmla="*/ 110 w 110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47">
                <a:moveTo>
                  <a:pt x="0" y="21"/>
                </a:moveTo>
                <a:lnTo>
                  <a:pt x="109" y="0"/>
                </a:lnTo>
                <a:lnTo>
                  <a:pt x="109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7" name="Freeform 56"/>
          <p:cNvSpPr>
            <a:spLocks/>
          </p:cNvSpPr>
          <p:nvPr/>
        </p:nvSpPr>
        <p:spPr bwMode="auto">
          <a:xfrm>
            <a:off x="5567363" y="4892675"/>
            <a:ext cx="173037" cy="74613"/>
          </a:xfrm>
          <a:custGeom>
            <a:avLst/>
            <a:gdLst>
              <a:gd name="T0" fmla="*/ 0 w 109"/>
              <a:gd name="T1" fmla="*/ 2147483647 h 47"/>
              <a:gd name="T2" fmla="*/ 2147483647 w 109"/>
              <a:gd name="T3" fmla="*/ 0 h 47"/>
              <a:gd name="T4" fmla="*/ 2147483647 w 109"/>
              <a:gd name="T5" fmla="*/ 2147483647 h 47"/>
              <a:gd name="T6" fmla="*/ 0 w 10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47"/>
              <a:gd name="T14" fmla="*/ 109 w 10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47">
                <a:moveTo>
                  <a:pt x="0" y="21"/>
                </a:moveTo>
                <a:lnTo>
                  <a:pt x="108" y="0"/>
                </a:lnTo>
                <a:lnTo>
                  <a:pt x="108" y="46"/>
                </a:lnTo>
                <a:lnTo>
                  <a:pt x="0" y="21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78" name="Rectangle 57"/>
          <p:cNvSpPr>
            <a:spLocks noChangeArrowheads="1"/>
          </p:cNvSpPr>
          <p:nvPr/>
        </p:nvSpPr>
        <p:spPr bwMode="auto">
          <a:xfrm>
            <a:off x="3378200" y="4645025"/>
            <a:ext cx="11572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Defer Access</a:t>
            </a:r>
          </a:p>
        </p:txBody>
      </p:sp>
      <p:sp>
        <p:nvSpPr>
          <p:cNvPr id="73779" name="Rectangle 58"/>
          <p:cNvSpPr>
            <a:spLocks noChangeArrowheads="1"/>
          </p:cNvSpPr>
          <p:nvPr/>
        </p:nvSpPr>
        <p:spPr bwMode="auto">
          <a:xfrm>
            <a:off x="5802313" y="4645025"/>
            <a:ext cx="16525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Backoff after Defer</a:t>
            </a:r>
          </a:p>
        </p:txBody>
      </p:sp>
      <p:sp>
        <p:nvSpPr>
          <p:cNvPr id="73780" name="AutoShape 59"/>
          <p:cNvSpPr>
            <a:spLocks noChangeArrowheads="1"/>
          </p:cNvSpPr>
          <p:nvPr/>
        </p:nvSpPr>
        <p:spPr bwMode="auto">
          <a:xfrm>
            <a:off x="3743325" y="4344988"/>
            <a:ext cx="836613" cy="204787"/>
          </a:xfrm>
          <a:prstGeom prst="roundRect">
            <a:avLst>
              <a:gd name="adj" fmla="val 12495"/>
            </a:avLst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3781" name="Rectangle 60"/>
          <p:cNvSpPr>
            <a:spLocks noChangeArrowheads="1"/>
          </p:cNvSpPr>
          <p:nvPr/>
        </p:nvSpPr>
        <p:spPr bwMode="auto">
          <a:xfrm>
            <a:off x="3687763" y="4300538"/>
            <a:ext cx="5667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400" b="1">
                <a:solidFill>
                  <a:srgbClr val="000000"/>
                </a:solidFill>
              </a:rPr>
              <a:t>NAV</a:t>
            </a:r>
          </a:p>
        </p:txBody>
      </p:sp>
      <p:sp>
        <p:nvSpPr>
          <p:cNvPr id="73782" name="Rectangle 61"/>
          <p:cNvSpPr>
            <a:spLocks noChangeArrowheads="1"/>
          </p:cNvSpPr>
          <p:nvPr/>
        </p:nvSpPr>
        <p:spPr bwMode="auto">
          <a:xfrm>
            <a:off x="4081463" y="4013200"/>
            <a:ext cx="546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zh-TW" altLang="en-US" sz="1100" b="1">
                <a:solidFill>
                  <a:srgbClr val="000000"/>
                </a:solidFill>
              </a:rPr>
              <a:t>(</a:t>
            </a:r>
            <a:r>
              <a:rPr lang="en-US" altLang="zh-TW" sz="1100" b="1">
                <a:solidFill>
                  <a:srgbClr val="000000"/>
                </a:solidFill>
              </a:rPr>
              <a:t>RTS)</a:t>
            </a:r>
          </a:p>
        </p:txBody>
      </p:sp>
      <p:sp>
        <p:nvSpPr>
          <p:cNvPr id="73783" name="Rectangle 62"/>
          <p:cNvSpPr>
            <a:spLocks noChangeArrowheads="1"/>
          </p:cNvSpPr>
          <p:nvPr/>
        </p:nvSpPr>
        <p:spPr bwMode="auto">
          <a:xfrm>
            <a:off x="4102100" y="4329113"/>
            <a:ext cx="546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zh-TW" altLang="en-US" sz="1100" b="1">
                <a:solidFill>
                  <a:srgbClr val="000000"/>
                </a:solidFill>
              </a:rPr>
              <a:t>(</a:t>
            </a:r>
            <a:r>
              <a:rPr lang="en-US" altLang="zh-TW" sz="1100" b="1">
                <a:solidFill>
                  <a:srgbClr val="000000"/>
                </a:solidFill>
              </a:rPr>
              <a:t>CTS)</a:t>
            </a:r>
          </a:p>
        </p:txBody>
      </p:sp>
      <p:sp>
        <p:nvSpPr>
          <p:cNvPr id="73784" name="Rectangle 63"/>
          <p:cNvSpPr>
            <a:spLocks noChangeArrowheads="1"/>
          </p:cNvSpPr>
          <p:nvPr/>
        </p:nvSpPr>
        <p:spPr bwMode="auto">
          <a:xfrm>
            <a:off x="1724025" y="2332038"/>
            <a:ext cx="5000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altLang="zh-TW" sz="1100" b="1">
                <a:solidFill>
                  <a:srgbClr val="000000"/>
                </a:solidFill>
              </a:rPr>
              <a:t>DIFS</a:t>
            </a:r>
          </a:p>
        </p:txBody>
      </p:sp>
      <p:sp>
        <p:nvSpPr>
          <p:cNvPr id="73785" name="Freeform 64"/>
          <p:cNvSpPr>
            <a:spLocks/>
          </p:cNvSpPr>
          <p:nvPr/>
        </p:nvSpPr>
        <p:spPr bwMode="auto">
          <a:xfrm>
            <a:off x="2474913" y="3240088"/>
            <a:ext cx="331787" cy="1587"/>
          </a:xfrm>
          <a:custGeom>
            <a:avLst/>
            <a:gdLst>
              <a:gd name="T0" fmla="*/ 0 w 209"/>
              <a:gd name="T1" fmla="*/ 0 h 1"/>
              <a:gd name="T2" fmla="*/ 2147483647 w 209"/>
              <a:gd name="T3" fmla="*/ 0 h 1"/>
              <a:gd name="T4" fmla="*/ 0 60000 65536"/>
              <a:gd name="T5" fmla="*/ 0 60000 65536"/>
              <a:gd name="T6" fmla="*/ 0 w 209"/>
              <a:gd name="T7" fmla="*/ 0 h 1"/>
              <a:gd name="T8" fmla="*/ 209 w 20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" h="1">
                <a:moveTo>
                  <a:pt x="0" y="0"/>
                </a:moveTo>
                <a:lnTo>
                  <a:pt x="208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3786" name="Line 65"/>
          <p:cNvSpPr>
            <a:spLocks noChangeShapeType="1"/>
          </p:cNvSpPr>
          <p:nvPr/>
        </p:nvSpPr>
        <p:spPr bwMode="auto">
          <a:xfrm>
            <a:off x="3032125" y="3240088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87" name="Line 66"/>
          <p:cNvSpPr>
            <a:spLocks noChangeShapeType="1"/>
          </p:cNvSpPr>
          <p:nvPr/>
        </p:nvSpPr>
        <p:spPr bwMode="auto">
          <a:xfrm>
            <a:off x="4686300" y="3240088"/>
            <a:ext cx="3190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3788" name="Text Box 67"/>
          <p:cNvSpPr txBox="1">
            <a:spLocks noChangeArrowheads="1"/>
          </p:cNvSpPr>
          <p:nvPr/>
        </p:nvSpPr>
        <p:spPr bwMode="auto">
          <a:xfrm>
            <a:off x="2598738" y="30130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/>
              <a:t>SIFS</a:t>
            </a:r>
          </a:p>
        </p:txBody>
      </p:sp>
      <p:sp>
        <p:nvSpPr>
          <p:cNvPr id="73789" name="Text Box 68"/>
          <p:cNvSpPr txBox="1">
            <a:spLocks noChangeArrowheads="1"/>
          </p:cNvSpPr>
          <p:nvPr/>
        </p:nvSpPr>
        <p:spPr bwMode="auto">
          <a:xfrm>
            <a:off x="4773613" y="30130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/>
              <a:t>SIFS</a:t>
            </a:r>
          </a:p>
        </p:txBody>
      </p:sp>
      <p:sp>
        <p:nvSpPr>
          <p:cNvPr id="73790" name="Text Box 69"/>
          <p:cNvSpPr txBox="1">
            <a:spLocks noChangeArrowheads="1"/>
          </p:cNvSpPr>
          <p:nvPr/>
        </p:nvSpPr>
        <p:spPr bwMode="auto">
          <a:xfrm>
            <a:off x="3084513" y="32924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/>
              <a:t>SIFS</a:t>
            </a:r>
          </a:p>
        </p:txBody>
      </p:sp>
      <p:sp>
        <p:nvSpPr>
          <p:cNvPr id="73791" name="Line 70"/>
          <p:cNvSpPr>
            <a:spLocks noChangeShapeType="1"/>
          </p:cNvSpPr>
          <p:nvPr/>
        </p:nvSpPr>
        <p:spPr bwMode="auto">
          <a:xfrm>
            <a:off x="4884738" y="390207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Interference Issue for CSMA/CA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70000"/>
            <a:ext cx="8886825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QoS issue for 802.11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076325"/>
            <a:ext cx="7343775" cy="50371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What kind of multiple access environments?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4876800" y="4114800"/>
            <a:ext cx="3279775" cy="1828800"/>
            <a:chOff x="91" y="897"/>
            <a:chExt cx="2857" cy="1728"/>
          </a:xfrm>
        </p:grpSpPr>
        <p:pic>
          <p:nvPicPr>
            <p:cNvPr id="2069" name="Picture 1029" descr="2boy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" y="897"/>
              <a:ext cx="157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0" name="Text Box 1030"/>
            <p:cNvSpPr txBox="1">
              <a:spLocks noChangeArrowheads="1"/>
            </p:cNvSpPr>
            <p:nvPr/>
          </p:nvSpPr>
          <p:spPr bwMode="auto">
            <a:xfrm>
              <a:off x="91" y="1052"/>
              <a:ext cx="160" cy="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762000">
                <a:lnSpc>
                  <a:spcPct val="90000"/>
                </a:lnSpc>
                <a:buClr>
                  <a:srgbClr val="063DE8"/>
                </a:buClr>
                <a:buSzPct val="125000"/>
              </a:pPr>
              <a:endParaRPr lang="zh-TW" altLang="en-US" b="1">
                <a:latin typeface="Arial" charset="0"/>
              </a:endParaRPr>
            </a:p>
          </p:txBody>
        </p:sp>
      </p:grpSp>
      <p:graphicFrame>
        <p:nvGraphicFramePr>
          <p:cNvPr id="2050" name="Object 1024"/>
          <p:cNvGraphicFramePr>
            <a:graphicFrameLocks/>
          </p:cNvGraphicFramePr>
          <p:nvPr/>
        </p:nvGraphicFramePr>
        <p:xfrm>
          <a:off x="7239000" y="1524000"/>
          <a:ext cx="914400" cy="690563"/>
        </p:xfrm>
        <a:graphic>
          <a:graphicData uri="http://schemas.openxmlformats.org/presentationml/2006/ole">
            <p:oleObj spid="_x0000_s2050" name="多媒體項目" r:id="rId5" imgW="3657600" imgH="3105000" progId="MS_ClipArt_Gallery.2">
              <p:embed/>
            </p:oleObj>
          </a:graphicData>
        </a:graphic>
      </p:graphicFrame>
      <p:grpSp>
        <p:nvGrpSpPr>
          <p:cNvPr id="2056" name="Group 1032"/>
          <p:cNvGrpSpPr>
            <a:grpSpLocks/>
          </p:cNvGrpSpPr>
          <p:nvPr/>
        </p:nvGrpSpPr>
        <p:grpSpPr bwMode="auto">
          <a:xfrm>
            <a:off x="8001000" y="1600200"/>
            <a:ext cx="304800" cy="381000"/>
            <a:chOff x="2544" y="3504"/>
            <a:chExt cx="240" cy="240"/>
          </a:xfrm>
        </p:grpSpPr>
        <p:sp>
          <p:nvSpPr>
            <p:cNvPr id="2066" name="Line 1033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7" name="Line 1034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8" name="Freeform 1035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1" name="Object 1025"/>
          <p:cNvGraphicFramePr>
            <a:graphicFrameLocks/>
          </p:cNvGraphicFramePr>
          <p:nvPr/>
        </p:nvGraphicFramePr>
        <p:xfrm>
          <a:off x="6096000" y="2438400"/>
          <a:ext cx="914400" cy="690563"/>
        </p:xfrm>
        <a:graphic>
          <a:graphicData uri="http://schemas.openxmlformats.org/presentationml/2006/ole">
            <p:oleObj spid="_x0000_s2051" name="多媒體項目" r:id="rId6" imgW="3657600" imgH="3105000" progId="MS_ClipArt_Gallery.2">
              <p:embed/>
            </p:oleObj>
          </a:graphicData>
        </a:graphic>
      </p:graphicFrame>
      <p:grpSp>
        <p:nvGrpSpPr>
          <p:cNvPr id="2057" name="Group 1037"/>
          <p:cNvGrpSpPr>
            <a:grpSpLocks/>
          </p:cNvGrpSpPr>
          <p:nvPr/>
        </p:nvGrpSpPr>
        <p:grpSpPr bwMode="auto">
          <a:xfrm>
            <a:off x="6858000" y="2514600"/>
            <a:ext cx="304800" cy="381000"/>
            <a:chOff x="2544" y="3504"/>
            <a:chExt cx="240" cy="240"/>
          </a:xfrm>
        </p:grpSpPr>
        <p:sp>
          <p:nvSpPr>
            <p:cNvPr id="2063" name="Line 1038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4" name="Line 1039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5" name="Freeform 1040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2" name="Object 1026"/>
          <p:cNvGraphicFramePr>
            <a:graphicFrameLocks/>
          </p:cNvGraphicFramePr>
          <p:nvPr/>
        </p:nvGraphicFramePr>
        <p:xfrm>
          <a:off x="5791200" y="1371600"/>
          <a:ext cx="914400" cy="690563"/>
        </p:xfrm>
        <a:graphic>
          <a:graphicData uri="http://schemas.openxmlformats.org/presentationml/2006/ole">
            <p:oleObj spid="_x0000_s2052" name="多媒體項目" r:id="rId7" imgW="3657600" imgH="3105000" progId="MS_ClipArt_Gallery.2">
              <p:embed/>
            </p:oleObj>
          </a:graphicData>
        </a:graphic>
      </p:graphicFrame>
      <p:grpSp>
        <p:nvGrpSpPr>
          <p:cNvPr id="2058" name="Group 1042"/>
          <p:cNvGrpSpPr>
            <a:grpSpLocks/>
          </p:cNvGrpSpPr>
          <p:nvPr/>
        </p:nvGrpSpPr>
        <p:grpSpPr bwMode="auto">
          <a:xfrm>
            <a:off x="6553200" y="1447800"/>
            <a:ext cx="304800" cy="381000"/>
            <a:chOff x="2544" y="3504"/>
            <a:chExt cx="240" cy="240"/>
          </a:xfrm>
        </p:grpSpPr>
        <p:sp>
          <p:nvSpPr>
            <p:cNvPr id="2060" name="Line 1043"/>
            <p:cNvSpPr>
              <a:spLocks noChangeShapeType="1"/>
            </p:cNvSpPr>
            <p:nvPr/>
          </p:nvSpPr>
          <p:spPr bwMode="auto">
            <a:xfrm>
              <a:off x="2544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1" name="Line 1044"/>
            <p:cNvSpPr>
              <a:spLocks noChangeShapeType="1"/>
            </p:cNvSpPr>
            <p:nvPr/>
          </p:nvSpPr>
          <p:spPr bwMode="auto">
            <a:xfrm flipV="1">
              <a:off x="2736" y="355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62" name="Freeform 1045"/>
            <p:cNvSpPr>
              <a:spLocks/>
            </p:cNvSpPr>
            <p:nvPr/>
          </p:nvSpPr>
          <p:spPr bwMode="auto">
            <a:xfrm>
              <a:off x="2688" y="3504"/>
              <a:ext cx="96" cy="48"/>
            </a:xfrm>
            <a:custGeom>
              <a:avLst/>
              <a:gdLst>
                <a:gd name="T0" fmla="*/ 48 w 96"/>
                <a:gd name="T1" fmla="*/ 48 h 48"/>
                <a:gd name="T2" fmla="*/ 0 w 96"/>
                <a:gd name="T3" fmla="*/ 0 h 48"/>
                <a:gd name="T4" fmla="*/ 96 w 96"/>
                <a:gd name="T5" fmla="*/ 0 h 48"/>
                <a:gd name="T6" fmla="*/ 48 w 9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48" y="4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2053" name="Object 1027"/>
          <p:cNvGraphicFramePr>
            <a:graphicFrameLocks noChangeAspect="1"/>
          </p:cNvGraphicFramePr>
          <p:nvPr>
            <p:ph type="body" idx="1"/>
          </p:nvPr>
        </p:nvGraphicFramePr>
        <p:xfrm>
          <a:off x="914400" y="3810000"/>
          <a:ext cx="3325813" cy="2273300"/>
        </p:xfrm>
        <a:graphic>
          <a:graphicData uri="http://schemas.openxmlformats.org/presentationml/2006/ole">
            <p:oleObj spid="_x0000_s2053" name="點陣圖影像" r:id="rId8" imgW="4629796" imgH="2905531" progId="Paint.Picture">
              <p:embed/>
            </p:oleObj>
          </a:graphicData>
        </a:graphic>
      </p:graphicFrame>
      <p:pic>
        <p:nvPicPr>
          <p:cNvPr id="2059" name="Picture 1047" descr="3G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1219200"/>
            <a:ext cx="26971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802.11 PHY</a:t>
            </a:r>
            <a:endParaRPr lang="en-US" dirty="0"/>
          </a:p>
        </p:txBody>
      </p:sp>
      <p:sp>
        <p:nvSpPr>
          <p:cNvPr id="7680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29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802.11 MAC</a:t>
            </a:r>
            <a:endParaRPr lang="en-US" dirty="0"/>
          </a:p>
        </p:txBody>
      </p:sp>
      <p:sp>
        <p:nvSpPr>
          <p:cNvPr id="77827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8929688" cy="521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Further Issues</a:t>
            </a:r>
            <a:endParaRPr lang="zh-TW" altLang="en-US" dirty="0"/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/>
              <a:t>QoS (Quality of Services)</a:t>
            </a:r>
          </a:p>
          <a:p>
            <a:pPr lvl="1"/>
            <a:r>
              <a:rPr lang="en-US" altLang="zh-TW" sz="2400" smtClean="0"/>
              <a:t>Blackburst</a:t>
            </a:r>
          </a:p>
          <a:p>
            <a:pPr lvl="1"/>
            <a:r>
              <a:rPr lang="en-US" altLang="zh-TW" sz="2400" smtClean="0"/>
              <a:t>Backoff</a:t>
            </a:r>
          </a:p>
          <a:p>
            <a:r>
              <a:rPr lang="en-US" altLang="zh-TW" sz="2400" smtClean="0"/>
              <a:t>Efficiency</a:t>
            </a:r>
          </a:p>
          <a:p>
            <a:pPr lvl="1"/>
            <a:r>
              <a:rPr lang="en-US" altLang="zh-TW" sz="2000" smtClean="0"/>
              <a:t>Dynamic Carrier Sense</a:t>
            </a:r>
          </a:p>
          <a:p>
            <a:pPr lvl="1"/>
            <a:r>
              <a:rPr lang="en-US" altLang="zh-TW" sz="2000" smtClean="0"/>
              <a:t>RTS/CTS false blocking issue</a:t>
            </a:r>
          </a:p>
          <a:p>
            <a:r>
              <a:rPr lang="en-US" altLang="zh-TW" sz="2400" smtClean="0"/>
              <a:t>Broadcast Protocol</a:t>
            </a:r>
          </a:p>
          <a:p>
            <a:r>
              <a:rPr lang="en-US" altLang="zh-TW" sz="2400" smtClean="0"/>
              <a:t>Collision Detection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High-Density (HD) WLAN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In HD-WLAN, its overall capacity can be expressed as             .</a:t>
            </a:r>
          </a:p>
          <a:p>
            <a:pPr lvl="1"/>
            <a:r>
              <a:rPr lang="en-US" altLang="zh-TW" sz="1800" smtClean="0"/>
              <a:t>L – per link capacity</a:t>
            </a:r>
          </a:p>
          <a:p>
            <a:pPr lvl="1"/>
            <a:r>
              <a:rPr lang="en-US" altLang="zh-TW" sz="1800" smtClean="0"/>
              <a:t>C – number of simultaneous trans. Per channel.</a:t>
            </a:r>
          </a:p>
          <a:p>
            <a:pPr lvl="1"/>
            <a:r>
              <a:rPr lang="en-US" altLang="zh-TW" sz="1800" smtClean="0"/>
              <a:t>S – the number of non-interfering channels</a:t>
            </a:r>
          </a:p>
          <a:p>
            <a:r>
              <a:rPr lang="en-US" altLang="zh-TW" sz="1800" smtClean="0"/>
              <a:t>Hence, the issues of HD-WLAN is</a:t>
            </a:r>
          </a:p>
          <a:p>
            <a:pPr lvl="1"/>
            <a:r>
              <a:rPr lang="en-US" altLang="zh-TW" sz="1800" smtClean="0"/>
              <a:t>How to increase the performance of S.</a:t>
            </a:r>
          </a:p>
          <a:p>
            <a:r>
              <a:rPr lang="en-US" altLang="zh-TW" sz="1800" smtClean="0"/>
              <a:t>Co-Channel Inference (CCI)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877050" y="1196975"/>
          <a:ext cx="1435100" cy="373063"/>
        </p:xfrm>
        <a:graphic>
          <a:graphicData uri="http://schemas.openxmlformats.org/presentationml/2006/ole">
            <p:oleObj spid="_x0000_s16386" name="Equation" r:id="rId4" imgW="13716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Clear Channel Assessment (CCA)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A station performs CCA before a data trans. to simple the energy in the channel.</a:t>
            </a:r>
          </a:p>
          <a:p>
            <a:r>
              <a:rPr lang="en-US" altLang="zh-TW" sz="1800" smtClean="0"/>
              <a:t>The station will proceed only if the sampled energy is below a threshold known as the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CCA threshold</a:t>
            </a:r>
            <a:r>
              <a:rPr lang="en-US" altLang="zh-TW" sz="1800" smtClean="0"/>
              <a:t>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38200" y="5715000"/>
            <a:ext cx="1905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743200" y="5486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8382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80010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114800" y="5257800"/>
            <a:ext cx="3886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685800" y="56388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14400" y="52578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Tahoma" pitchFamily="34" charset="0"/>
              </a:rPr>
              <a:t>CCA threshold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2743200" y="5029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724400" y="4648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Tahoma" pitchFamily="34" charset="0"/>
              </a:rPr>
              <a:t>busy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447800" y="44958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Verdana" pitchFamily="34" charset="0"/>
              </a:rPr>
              <a:t>idle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Receiving Sensitivity (RS)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Today’s consumer 802.11 radios are often not a le to preempt a receiving process to capture a newly-arrived strong signal.</a:t>
            </a:r>
          </a:p>
          <a:p>
            <a:r>
              <a:rPr lang="en-US" altLang="zh-TW" sz="1800" smtClean="0"/>
              <a:t>This issue called “stronger-last” collision”.</a:t>
            </a:r>
          </a:p>
        </p:txBody>
      </p:sp>
      <p:pic>
        <p:nvPicPr>
          <p:cNvPr id="80900" name="Picture 4" descr="a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5814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Analytical Model for RS/CCA Adapt.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In 802.11 WLAN research, the logarithm path loss model is widely used to show </a:t>
            </a:r>
            <a:r>
              <a:rPr lang="en-US" altLang="zh-TW" sz="1800" smtClean="0">
                <a:solidFill>
                  <a:schemeClr val="hlink"/>
                </a:solidFill>
              </a:rPr>
              <a:t>average</a:t>
            </a:r>
            <a:r>
              <a:rPr lang="en-US" altLang="zh-TW" sz="1800" smtClean="0"/>
              <a:t> SS at receiver.</a:t>
            </a:r>
          </a:p>
        </p:txBody>
      </p:sp>
      <p:pic>
        <p:nvPicPr>
          <p:cNvPr id="17413" name="Picture 4" descr="a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847975"/>
            <a:ext cx="3781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0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119188" y="3165475"/>
          <a:ext cx="3789362" cy="2627313"/>
        </p:xfrm>
        <a:graphic>
          <a:graphicData uri="http://schemas.openxmlformats.org/presentationml/2006/ole">
            <p:oleObj spid="_x0000_s17410" name="Equation" r:id="rId5" imgW="3644640" imgH="2336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Only Strong signals triggers Recv.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most of the weak signal that causes strong-last collision will be from device in </a:t>
            </a:r>
            <a:r>
              <a:rPr lang="en-US" altLang="zh-TW" sz="1800" smtClean="0">
                <a:solidFill>
                  <a:schemeClr val="hlink"/>
                </a:solidFill>
              </a:rPr>
              <a:t>co-channel cells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Hence, let               be the </a:t>
            </a:r>
            <a:r>
              <a:rPr lang="en-US" altLang="zh-TW" sz="1800" smtClean="0">
                <a:solidFill>
                  <a:schemeClr val="hlink"/>
                </a:solidFill>
              </a:rPr>
              <a:t>RS threshold</a:t>
            </a:r>
            <a:r>
              <a:rPr lang="en-US" altLang="zh-TW" sz="1800" smtClean="0"/>
              <a:t>, and RSSI stands for </a:t>
            </a:r>
            <a:r>
              <a:rPr lang="en-US" altLang="zh-TW" sz="1800" smtClean="0">
                <a:solidFill>
                  <a:schemeClr val="hlink"/>
                </a:solidFill>
              </a:rPr>
              <a:t>receive signal strength indicator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However, signal strength is not constant.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051050" y="1989138"/>
          <a:ext cx="742950" cy="231775"/>
        </p:xfrm>
        <a:graphic>
          <a:graphicData uri="http://schemas.openxmlformats.org/presentationml/2006/ole">
            <p:oleObj spid="_x0000_s18434" name="Equation" r:id="rId4" imgW="1536480" imgH="444240" progId="Equation.DSMT4">
              <p:embed/>
            </p:oleObj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835150" y="3068638"/>
          <a:ext cx="1511300" cy="520700"/>
        </p:xfrm>
        <a:graphic>
          <a:graphicData uri="http://schemas.openxmlformats.org/presentationml/2006/ole">
            <p:oleObj spid="_x0000_s18435" name="Equation" r:id="rId5" imgW="151128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 algorithm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The maximum of measured PER values is used with a simple linear adaptation algorithm.</a:t>
            </a:r>
          </a:p>
        </p:txBody>
      </p:sp>
      <p:pic>
        <p:nvPicPr>
          <p:cNvPr id="19461" name="Picture 4" descr="a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420938"/>
            <a:ext cx="50339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50825" y="2492375"/>
          <a:ext cx="4648200" cy="3289300"/>
        </p:xfrm>
        <a:graphic>
          <a:graphicData uri="http://schemas.openxmlformats.org/presentationml/2006/ole">
            <p:oleObj spid="_x0000_s19458" name="Equation" r:id="rId5" imgW="4647960" imgH="3288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Experimental Topology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Testbed Setup</a:t>
            </a:r>
          </a:p>
          <a:p>
            <a:pPr lvl="1"/>
            <a:r>
              <a:rPr lang="en-US" altLang="zh-TW" sz="1800" smtClean="0"/>
              <a:t>8APs, (cisco Aironet 1130 802.11ABG)</a:t>
            </a:r>
          </a:p>
          <a:p>
            <a:pPr lvl="1"/>
            <a:r>
              <a:rPr lang="en-US" altLang="zh-TW" sz="1800" smtClean="0"/>
              <a:t>N clients with Centrino 2200 and WAG511(11a)</a:t>
            </a:r>
          </a:p>
        </p:txBody>
      </p:sp>
      <p:pic>
        <p:nvPicPr>
          <p:cNvPr id="81924" name="Picture 4" descr="a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89275"/>
            <a:ext cx="8305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Reading list for This Lecture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914400"/>
            <a:ext cx="837088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600" smtClean="0"/>
              <a:t>Required Reading: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(Bharghavan94) V. Bharghavan, A. Demers, S. Shenker, L. Zhang,”MACAW: A Medium Access Protocol for Wireless LANs, Proceedings of SIGCOMM’94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(J.J.97) L. Fullmer and J.J. Garcia-Luna-Aceves, Solutions to Hidden Terminal Problems in Wireless Networks, Proceedings of SIGCOMM’97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(Jing 2006) J. Zhu, B. Metzler, X. Guo, Y. Liu, “Adaptive CSMA for Scalable Network Capacity in High-Density WLAN: A Hardware Prototyping Aprroach”, Proceedings of Infocom 2006.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600" smtClean="0"/>
              <a:t>Further Reading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(David 95) David D. Falconer, F. Adachi, and B. Gudmundson,”Time Division Multiple Access Methods for Wireless Personal Communications”,IEEE Communication Magazine January 1995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(Vadu2000) Vaduvur Bharghavan,”Achieving MAC Layer Fairness in Wireless Packet Networks”. IEEE MobileCom2000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(Songwu Lu2000) Haiyun Luo, Songwu Lu, Vaduvur Bharghavan,”A New Model for Packet Scheduling in Multihop Wireless Networks”. IEEE MobileCom2000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(J.J.2001) L. Bao A New Approach to Channel Access Scheduling for Ad hoc Networks, IEEE MobileCom2001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(Alex2001) A. Woo, David E. Culler,”A Transmission Control Scheme for Media Access in Sensor Networks”, IEEE MobileCom2001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zh-TW" sz="1600" smtClean="0"/>
              <a:t>(Gavin2001) G. Holland, N. Vaidya, P. Bahl,”A Rate-Adaptive MAC Protocol for Multi-Hop Wireless Network, IEEE MobileCom2001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400" smtClean="0"/>
              <a:t>Experimental – Channel Characterization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76800"/>
          </a:xfrm>
        </p:spPr>
        <p:txBody>
          <a:bodyPr/>
          <a:lstStyle/>
          <a:p>
            <a:r>
              <a:rPr lang="en-US" altLang="zh-TW" sz="1800" smtClean="0">
                <a:solidFill>
                  <a:schemeClr val="hlink"/>
                </a:solidFill>
              </a:rPr>
              <a:t>6 clients</a:t>
            </a:r>
            <a:r>
              <a:rPr lang="en-US" altLang="zh-TW" sz="1800" smtClean="0"/>
              <a:t> are deployed, one in </a:t>
            </a:r>
            <a:r>
              <a:rPr lang="en-US" altLang="zh-TW" sz="1800" smtClean="0">
                <a:solidFill>
                  <a:schemeClr val="hlink"/>
                </a:solidFill>
              </a:rPr>
              <a:t>each corner</a:t>
            </a:r>
            <a:r>
              <a:rPr lang="en-US" altLang="zh-TW" sz="1800" smtClean="0"/>
              <a:t> of the network.</a:t>
            </a:r>
          </a:p>
          <a:p>
            <a:r>
              <a:rPr lang="en-US" altLang="zh-TW" sz="1800" smtClean="0"/>
              <a:t>HD-WLAN is config.</a:t>
            </a:r>
            <a:br>
              <a:rPr lang="en-US" altLang="zh-TW" sz="1800" smtClean="0"/>
            </a:br>
            <a:r>
              <a:rPr lang="en-US" altLang="zh-TW" sz="1800" smtClean="0"/>
              <a:t>in 802.11g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channel 1</a:t>
            </a:r>
            <a:r>
              <a:rPr lang="en-US" altLang="zh-TW" sz="1800" smtClean="0"/>
              <a:t> using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11dbm</a:t>
            </a:r>
            <a:r>
              <a:rPr lang="en-US" altLang="zh-TW" sz="1800" smtClean="0"/>
              <a:t> as</a:t>
            </a:r>
            <a:br>
              <a:rPr lang="en-US" altLang="zh-TW" sz="1800" smtClean="0"/>
            </a:br>
            <a:r>
              <a:rPr lang="en-US" altLang="zh-TW" sz="1800" smtClean="0"/>
              <a:t>trans. power.</a:t>
            </a:r>
          </a:p>
          <a:p>
            <a:r>
              <a:rPr lang="en-US" altLang="zh-TW" sz="1800" smtClean="0"/>
              <a:t>CL: 3.3, 3.9, 3.3,</a:t>
            </a:r>
            <a:br>
              <a:rPr lang="en-US" altLang="zh-TW" sz="1800" smtClean="0"/>
            </a:br>
            <a:r>
              <a:rPr lang="en-US" altLang="zh-TW" sz="1800" smtClean="0"/>
              <a:t>      3.6, 3.9, 3.5.</a:t>
            </a:r>
          </a:p>
        </p:txBody>
      </p:sp>
      <p:pic>
        <p:nvPicPr>
          <p:cNvPr id="82948" name="Picture 4" descr="a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667000"/>
            <a:ext cx="4419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Channel Characterization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Next, </a:t>
            </a:r>
            <a:r>
              <a:rPr lang="en-US" altLang="zh-TW" sz="1800" smtClean="0">
                <a:solidFill>
                  <a:schemeClr val="hlink"/>
                </a:solidFill>
              </a:rPr>
              <a:t>CL1-</a:t>
            </a:r>
            <a:r>
              <a:rPr lang="en-US" altLang="zh-TW" sz="1800" smtClean="0"/>
              <a:t>8 are deployed to measure the RSSI between </a:t>
            </a:r>
            <a:r>
              <a:rPr lang="en-US" altLang="zh-TW" sz="1800" smtClean="0">
                <a:solidFill>
                  <a:schemeClr val="hlink"/>
                </a:solidFill>
              </a:rPr>
              <a:t>AP1</a:t>
            </a:r>
            <a:r>
              <a:rPr lang="en-US" altLang="zh-TW" sz="1800" smtClean="0"/>
              <a:t> and </a:t>
            </a:r>
            <a:r>
              <a:rPr lang="en-US" altLang="zh-TW" sz="1800" smtClean="0">
                <a:solidFill>
                  <a:schemeClr val="hlink"/>
                </a:solidFill>
              </a:rPr>
              <a:t>AP4</a:t>
            </a:r>
            <a:r>
              <a:rPr lang="en-US" altLang="zh-TW" sz="1800" smtClean="0"/>
              <a:t>.</a:t>
            </a:r>
          </a:p>
          <a:p>
            <a:r>
              <a:rPr lang="en-US" altLang="zh-TW" sz="1800" smtClean="0"/>
              <a:t>In each run, CL samples RSSI received from AP1 and AP4 with a </a:t>
            </a:r>
            <a:r>
              <a:rPr lang="en-US" altLang="zh-TW" sz="1800" smtClean="0">
                <a:solidFill>
                  <a:schemeClr val="hlink"/>
                </a:solidFill>
              </a:rPr>
              <a:t>10-second</a:t>
            </a:r>
            <a:r>
              <a:rPr lang="en-US" altLang="zh-TW" sz="1800" smtClean="0"/>
              <a:t> interval from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4000seconds</a:t>
            </a:r>
            <a:r>
              <a:rPr lang="en-US" altLang="zh-TW" sz="1800" smtClean="0"/>
              <a:t>.</a:t>
            </a:r>
          </a:p>
        </p:txBody>
      </p:sp>
      <p:pic>
        <p:nvPicPr>
          <p:cNvPr id="83972" name="Picture 4" descr="a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886200"/>
            <a:ext cx="3505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Results of Channel Characterization</a:t>
            </a:r>
          </a:p>
        </p:txBody>
      </p:sp>
      <p:pic>
        <p:nvPicPr>
          <p:cNvPr id="84995" name="Picture 3" descr="a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133600"/>
            <a:ext cx="416877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a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133600"/>
            <a:ext cx="39401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RS Adaptation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>
                <a:solidFill>
                  <a:schemeClr val="hlink"/>
                </a:solidFill>
              </a:rPr>
              <a:t>Downlink</a:t>
            </a:r>
            <a:r>
              <a:rPr lang="en-US" altLang="zh-TW" sz="1800" smtClean="0"/>
              <a:t>, </a:t>
            </a:r>
            <a:r>
              <a:rPr lang="en-US" altLang="zh-TW" sz="1800" smtClean="0">
                <a:solidFill>
                  <a:schemeClr val="hlink"/>
                </a:solidFill>
              </a:rPr>
              <a:t>UDP</a:t>
            </a:r>
            <a:r>
              <a:rPr lang="en-US" altLang="zh-TW" sz="1800" smtClean="0"/>
              <a:t> traffic to</a:t>
            </a:r>
            <a:br>
              <a:rPr lang="en-US" altLang="zh-TW" sz="1800" smtClean="0"/>
            </a:br>
            <a:r>
              <a:rPr lang="en-US" altLang="zh-TW" sz="1800" smtClean="0">
                <a:solidFill>
                  <a:schemeClr val="hlink"/>
                </a:solidFill>
              </a:rPr>
              <a:t>all active CLs</a:t>
            </a:r>
            <a:r>
              <a:rPr lang="en-US" altLang="zh-TW" sz="1800" smtClean="0"/>
              <a:t> with packet</a:t>
            </a:r>
            <a:br>
              <a:rPr lang="en-US" altLang="zh-TW" sz="1800" smtClean="0"/>
            </a:br>
            <a:r>
              <a:rPr lang="en-US" altLang="zh-TW" sz="1800" smtClean="0"/>
              <a:t>size </a:t>
            </a:r>
            <a:r>
              <a:rPr lang="en-US" altLang="zh-TW" sz="1800" smtClean="0">
                <a:solidFill>
                  <a:schemeClr val="hlink"/>
                </a:solidFill>
              </a:rPr>
              <a:t>1400bytes</a:t>
            </a:r>
            <a:r>
              <a:rPr lang="en-US" altLang="zh-TW" sz="1800" smtClean="0"/>
              <a:t>.</a:t>
            </a:r>
          </a:p>
        </p:txBody>
      </p:sp>
      <p:pic>
        <p:nvPicPr>
          <p:cNvPr id="86020" name="Picture 4" descr="a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143000"/>
            <a:ext cx="3190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a0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505200"/>
            <a:ext cx="7086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RS Adaptation Results</a:t>
            </a:r>
          </a:p>
        </p:txBody>
      </p:sp>
      <p:pic>
        <p:nvPicPr>
          <p:cNvPr id="87043" name="Picture 3" descr="a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09800"/>
            <a:ext cx="411956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a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286000"/>
            <a:ext cx="40862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3048000" y="2819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3886200" y="27432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6858000" y="2819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7772400" y="2971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smtClean="0"/>
              <a:t>Next, we investigate the effect of the Pm target with CCA adaptation.</a:t>
            </a:r>
          </a:p>
          <a:p>
            <a:r>
              <a:rPr lang="en-US" altLang="zh-TW" sz="1800" smtClean="0"/>
              <a:t>Four targets</a:t>
            </a:r>
          </a:p>
          <a:p>
            <a:pPr lvl="1"/>
            <a:r>
              <a:rPr lang="en-US" altLang="zh-TW" sz="1800" smtClean="0">
                <a:solidFill>
                  <a:schemeClr val="hlink"/>
                </a:solidFill>
              </a:rPr>
              <a:t>(pmax, pmin) = {(0.2, 0.1), (0.3, 0.2), (0.4, 0.3), (0.5, 0.4)}</a:t>
            </a:r>
            <a:r>
              <a:rPr lang="en-US" altLang="zh-TW" sz="1800" smtClean="0"/>
              <a:t> are tested in sequence</a:t>
            </a:r>
          </a:p>
          <a:p>
            <a:pPr lvl="1"/>
            <a:r>
              <a:rPr lang="en-US" altLang="zh-TW" sz="1800" smtClean="0"/>
              <a:t>with total </a:t>
            </a:r>
            <a:r>
              <a:rPr lang="en-US" altLang="zh-TW" sz="1800" smtClean="0">
                <a:solidFill>
                  <a:schemeClr val="hlink"/>
                </a:solidFill>
              </a:rPr>
              <a:t>160 iterations</a:t>
            </a:r>
            <a:r>
              <a:rPr lang="en-US" altLang="zh-TW" sz="1800" smtClean="0"/>
              <a:t> and</a:t>
            </a:r>
          </a:p>
          <a:p>
            <a:pPr lvl="1"/>
            <a:r>
              <a:rPr lang="en-US" altLang="zh-TW" sz="1800" smtClean="0"/>
              <a:t>each one staying </a:t>
            </a:r>
            <a:r>
              <a:rPr lang="en-US" altLang="zh-TW" sz="1800" smtClean="0">
                <a:solidFill>
                  <a:schemeClr val="hlink"/>
                </a:solidFill>
              </a:rPr>
              <a:t>40 iterations</a:t>
            </a:r>
            <a:r>
              <a:rPr lang="en-US" altLang="zh-TW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CCA Adaptation results</a:t>
            </a:r>
          </a:p>
        </p:txBody>
      </p:sp>
      <p:pic>
        <p:nvPicPr>
          <p:cNvPr id="89091" name="Picture 3" descr="a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806575"/>
            <a:ext cx="40767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a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866900"/>
            <a:ext cx="404971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Oval 5"/>
          <p:cNvSpPr>
            <a:spLocks noChangeArrowheads="1"/>
          </p:cNvSpPr>
          <p:nvPr/>
        </p:nvSpPr>
        <p:spPr bwMode="auto">
          <a:xfrm>
            <a:off x="6172200" y="23622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6781800" y="25146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>
            <a:off x="2743200" y="26670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828800" y="2971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429000" y="35814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Dynamic CSMA Scheme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17575"/>
            <a:ext cx="6265862" cy="5503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z="2100" smtClean="0"/>
              <a:t>RTS-CTS-Based</a:t>
            </a:r>
            <a:endParaRPr lang="zh-TW" altLang="en-US" sz="2100" smtClean="0"/>
          </a:p>
        </p:txBody>
      </p:sp>
      <p:sp>
        <p:nvSpPr>
          <p:cNvPr id="91139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5057775" cy="4826000"/>
          </a:xfrm>
        </p:spPr>
        <p:txBody>
          <a:bodyPr lIns="91440" tIns="45720" rIns="91440" bIns="45720"/>
          <a:lstStyle/>
          <a:p>
            <a:r>
              <a:rPr lang="en-US" altLang="zh-TW" sz="1400" smtClean="0"/>
              <a:t>RTS-CTS-Based means </a:t>
            </a:r>
            <a:r>
              <a:rPr lang="en-US" altLang="zh-TW" sz="1400" smtClean="0">
                <a:solidFill>
                  <a:srgbClr val="FF0000"/>
                </a:solidFill>
              </a:rPr>
              <a:t>RTS-CTS-DATA-ACK</a:t>
            </a:r>
            <a:r>
              <a:rPr lang="en-US" altLang="zh-TW" sz="1400" smtClean="0"/>
              <a:t> 4 way handshaking mechanism</a:t>
            </a:r>
          </a:p>
          <a:p>
            <a:r>
              <a:rPr lang="en-US" altLang="zh-TW" sz="1400" smtClean="0"/>
              <a:t>RTS (Request-to-Send)</a:t>
            </a:r>
          </a:p>
          <a:p>
            <a:r>
              <a:rPr lang="en-US" altLang="zh-TW" sz="1400" smtClean="0"/>
              <a:t>CTS (Clear-to-Send)</a:t>
            </a:r>
          </a:p>
          <a:p>
            <a:r>
              <a:rPr lang="en-US" altLang="zh-TW" sz="1400" smtClean="0"/>
              <a:t>ACK (acknowledgement)</a:t>
            </a:r>
          </a:p>
          <a:p>
            <a:r>
              <a:rPr lang="en-US" altLang="zh-TW" sz="1400" smtClean="0"/>
              <a:t>NAV (Network Allocation Vector)</a:t>
            </a:r>
          </a:p>
        </p:txBody>
      </p:sp>
      <p:sp>
        <p:nvSpPr>
          <p:cNvPr id="5" name="橢圓 4"/>
          <p:cNvSpPr/>
          <p:nvPr/>
        </p:nvSpPr>
        <p:spPr>
          <a:xfrm>
            <a:off x="5546725" y="2055813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7" name="橢圓 6"/>
          <p:cNvSpPr/>
          <p:nvPr/>
        </p:nvSpPr>
        <p:spPr>
          <a:xfrm>
            <a:off x="6249988" y="2781300"/>
            <a:ext cx="142875" cy="14287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" name="橢圓 7"/>
          <p:cNvSpPr/>
          <p:nvPr/>
        </p:nvSpPr>
        <p:spPr>
          <a:xfrm>
            <a:off x="6091238" y="2055813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" name="橢圓 8"/>
          <p:cNvSpPr/>
          <p:nvPr/>
        </p:nvSpPr>
        <p:spPr>
          <a:xfrm>
            <a:off x="6794500" y="2781300"/>
            <a:ext cx="142875" cy="14287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0" name="橢圓 9"/>
          <p:cNvSpPr/>
          <p:nvPr/>
        </p:nvSpPr>
        <p:spPr>
          <a:xfrm>
            <a:off x="6640513" y="2066925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1" name="橢圓 10"/>
          <p:cNvSpPr/>
          <p:nvPr/>
        </p:nvSpPr>
        <p:spPr>
          <a:xfrm>
            <a:off x="7343775" y="2792413"/>
            <a:ext cx="142875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2" name="橢圓 11"/>
          <p:cNvSpPr/>
          <p:nvPr/>
        </p:nvSpPr>
        <p:spPr>
          <a:xfrm>
            <a:off x="7189788" y="2066925"/>
            <a:ext cx="1571625" cy="15716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3" name="橢圓 12"/>
          <p:cNvSpPr/>
          <p:nvPr/>
        </p:nvSpPr>
        <p:spPr>
          <a:xfrm>
            <a:off x="7893050" y="2792413"/>
            <a:ext cx="142875" cy="142875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6962775" y="2862263"/>
            <a:ext cx="357188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869113" y="2554288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5495925" y="2584450"/>
            <a:ext cx="858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blocked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0800000">
            <a:off x="6940550" y="2878138"/>
            <a:ext cx="355600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6872288" y="2566988"/>
            <a:ext cx="542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CTS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7962900" y="2576513"/>
            <a:ext cx="860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blocked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6819900" y="2544763"/>
            <a:ext cx="65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DATA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6843713" y="2566988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solidFill>
                  <a:srgbClr val="0070C0"/>
                </a:solidFill>
                <a:latin typeface="Arial" charset="0"/>
              </a:rPr>
              <a:t>ACK</a:t>
            </a:r>
            <a:endParaRPr kumimoji="1" lang="zh-TW" altLang="en-US" sz="1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1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75" y="3924300"/>
            <a:ext cx="3657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7" name="文字方塊 29"/>
          <p:cNvSpPr txBox="1">
            <a:spLocks noChangeArrowheads="1"/>
          </p:cNvSpPr>
          <p:nvPr/>
        </p:nvSpPr>
        <p:spPr bwMode="auto">
          <a:xfrm>
            <a:off x="6708775" y="2876550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latin typeface="Arial" charset="0"/>
              </a:rPr>
              <a:t>A</a:t>
            </a:r>
            <a:endParaRPr kumimoji="1" lang="zh-TW" altLang="en-US" sz="1400" b="1">
              <a:latin typeface="Arial" charset="0"/>
            </a:endParaRPr>
          </a:p>
        </p:txBody>
      </p:sp>
      <p:sp>
        <p:nvSpPr>
          <p:cNvPr id="91158" name="文字方塊 30"/>
          <p:cNvSpPr txBox="1">
            <a:spLocks noChangeArrowheads="1"/>
          </p:cNvSpPr>
          <p:nvPr/>
        </p:nvSpPr>
        <p:spPr bwMode="auto">
          <a:xfrm>
            <a:off x="7253288" y="2879725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latin typeface="Arial" charset="0"/>
              </a:rPr>
              <a:t>B</a:t>
            </a:r>
            <a:endParaRPr kumimoji="1" lang="zh-TW" altLang="en-US" sz="1400" b="1">
              <a:latin typeface="Arial" charset="0"/>
            </a:endParaRPr>
          </a:p>
        </p:txBody>
      </p:sp>
      <p:sp>
        <p:nvSpPr>
          <p:cNvPr id="91159" name="文字方塊 31"/>
          <p:cNvSpPr txBox="1">
            <a:spLocks noChangeArrowheads="1"/>
          </p:cNvSpPr>
          <p:nvPr/>
        </p:nvSpPr>
        <p:spPr bwMode="auto">
          <a:xfrm>
            <a:off x="6164263" y="2879725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latin typeface="Arial" charset="0"/>
              </a:rPr>
              <a:t>C</a:t>
            </a:r>
            <a:endParaRPr kumimoji="1" lang="zh-TW" altLang="en-US" sz="1400" b="1">
              <a:latin typeface="Arial" charset="0"/>
            </a:endParaRPr>
          </a:p>
        </p:txBody>
      </p:sp>
      <p:sp>
        <p:nvSpPr>
          <p:cNvPr id="91160" name="文字方塊 32"/>
          <p:cNvSpPr txBox="1">
            <a:spLocks noChangeArrowheads="1"/>
          </p:cNvSpPr>
          <p:nvPr/>
        </p:nvSpPr>
        <p:spPr bwMode="auto">
          <a:xfrm>
            <a:off x="7824788" y="2901950"/>
            <a:ext cx="31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400" b="1">
                <a:latin typeface="Arial" charset="0"/>
              </a:rPr>
              <a:t>D</a:t>
            </a:r>
            <a:endParaRPr kumimoji="1" lang="zh-TW" altLang="en-US" sz="1400" b="1">
              <a:latin typeface="Arial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rot="5400000">
            <a:off x="5751512" y="5392738"/>
            <a:ext cx="500063" cy="287338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rot="16200000" flipH="1">
            <a:off x="7847013" y="5418138"/>
            <a:ext cx="428625" cy="307975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63" name="文字方塊 36"/>
          <p:cNvSpPr txBox="1">
            <a:spLocks noChangeArrowheads="1"/>
          </p:cNvSpPr>
          <p:nvPr/>
        </p:nvSpPr>
        <p:spPr bwMode="auto">
          <a:xfrm>
            <a:off x="5286375" y="5786438"/>
            <a:ext cx="1060450" cy="3079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1400">
                <a:solidFill>
                  <a:srgbClr val="7030A0"/>
                </a:solidFill>
                <a:latin typeface="Arial" charset="0"/>
              </a:rPr>
              <a:t>Defer time</a:t>
            </a:r>
            <a:endParaRPr kumimoji="1" lang="zh-TW" altLang="en-US" sz="14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1164" name="文字方塊 37"/>
          <p:cNvSpPr txBox="1">
            <a:spLocks noChangeArrowheads="1"/>
          </p:cNvSpPr>
          <p:nvPr/>
        </p:nvSpPr>
        <p:spPr bwMode="auto">
          <a:xfrm>
            <a:off x="7786688" y="5786438"/>
            <a:ext cx="1060450" cy="3079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TW" sz="1400">
                <a:solidFill>
                  <a:srgbClr val="7030A0"/>
                </a:solidFill>
                <a:latin typeface="Arial" charset="0"/>
              </a:rPr>
              <a:t>Defer time</a:t>
            </a:r>
            <a:endParaRPr kumimoji="1" lang="zh-TW" altLang="en-US" sz="1400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5" grpId="0"/>
      <p:bldP spid="25" grpId="1"/>
      <p:bldP spid="26" grpId="0"/>
      <p:bldP spid="26" grpId="1"/>
      <p:bldP spid="27" grpId="0"/>
      <p:bldP spid="27" grpId="1"/>
      <p:bldP spid="28" grpId="0" build="allAtOnce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Blocking</a:t>
            </a:r>
            <a:endParaRPr lang="zh-TW" altLang="en-US" smtClean="0"/>
          </a:p>
        </p:txBody>
      </p:sp>
      <p:sp>
        <p:nvSpPr>
          <p:cNvPr id="92163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4621212" cy="4826000"/>
          </a:xfrm>
        </p:spPr>
        <p:txBody>
          <a:bodyPr lIns="91440" tIns="45720" rIns="91440" bIns="45720"/>
          <a:lstStyle/>
          <a:p>
            <a:r>
              <a:rPr lang="en-US" altLang="zh-TW" sz="1400" smtClean="0"/>
              <a:t>Node C is blocked due to the communication between node A and node B.</a:t>
            </a:r>
          </a:p>
          <a:p>
            <a:r>
              <a:rPr lang="en-US" altLang="zh-TW" sz="1400" smtClean="0"/>
              <a:t>Node D does not get any response to the RTS packets it sends and enters backoff.</a:t>
            </a:r>
          </a:p>
          <a:p>
            <a:r>
              <a:rPr lang="en-US" altLang="zh-TW" sz="1400" smtClean="0"/>
              <a:t>Due to node C </a:t>
            </a:r>
            <a:r>
              <a:rPr lang="en-US" altLang="zh-TW" sz="1400" smtClean="0">
                <a:solidFill>
                  <a:srgbClr val="FF0000"/>
                </a:solidFill>
              </a:rPr>
              <a:t>neither a hidden node nor an exposed node</a:t>
            </a:r>
            <a:r>
              <a:rPr lang="en-US" altLang="zh-TW" sz="1400" smtClean="0"/>
              <a:t>, so this paper call the problem is </a:t>
            </a:r>
            <a:r>
              <a:rPr lang="en-US" altLang="zh-TW" sz="1400" smtClean="0">
                <a:solidFill>
                  <a:srgbClr val="FF0000"/>
                </a:solidFill>
              </a:rPr>
              <a:t>blocking problem</a:t>
            </a:r>
            <a:r>
              <a:rPr lang="en-US" altLang="zh-TW" sz="1400" smtClean="0"/>
              <a:t>.</a:t>
            </a:r>
            <a:endParaRPr lang="zh-TW" altLang="en-US" sz="1400" smtClean="0"/>
          </a:p>
        </p:txBody>
      </p:sp>
      <p:pic>
        <p:nvPicPr>
          <p:cNvPr id="92164" name="Picture 2" descr="C:\Documents and Settings\Aix\桌面\report\FalseBlocking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071688"/>
            <a:ext cx="3609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文字方塊 4"/>
          <p:cNvSpPr txBox="1">
            <a:spLocks noChangeArrowheads="1"/>
          </p:cNvSpPr>
          <p:nvPr/>
        </p:nvSpPr>
        <p:spPr bwMode="auto">
          <a:xfrm>
            <a:off x="7215188" y="5072063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2000">
                <a:solidFill>
                  <a:srgbClr val="FF0000"/>
                </a:solidFill>
                <a:latin typeface="Arial" charset="0"/>
              </a:rPr>
              <a:t>Enter backoff</a:t>
            </a:r>
            <a:endParaRPr kumimoji="1" lang="zh-TW" altLang="en-US" sz="20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Pervasive Computing Projects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altLang="zh-TW" sz="1800" smtClean="0"/>
              <a:t>Packet Oriented -&gt; Multimedia Traffic</a:t>
            </a:r>
          </a:p>
        </p:txBody>
      </p:sp>
      <p:pic>
        <p:nvPicPr>
          <p:cNvPr id="27652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2667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952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False Blocking(1)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4911725" cy="4826000"/>
          </a:xfrm>
        </p:spPr>
        <p:txBody>
          <a:bodyPr lIns="91440" tIns="45720" rIns="91440" bIns="45720"/>
          <a:lstStyle/>
          <a:p>
            <a:r>
              <a:rPr lang="en-US" altLang="zh-TW" sz="1200" smtClean="0"/>
              <a:t>For short, an RTS packet, destined to a blocked node, </a:t>
            </a:r>
            <a:r>
              <a:rPr lang="en-US" altLang="zh-TW" sz="1200" smtClean="0">
                <a:solidFill>
                  <a:srgbClr val="FF0000"/>
                </a:solidFill>
              </a:rPr>
              <a:t>forces</a:t>
            </a:r>
            <a:r>
              <a:rPr lang="en-US" altLang="zh-TW" sz="1200" smtClean="0"/>
              <a:t> every other node that </a:t>
            </a:r>
            <a:r>
              <a:rPr lang="en-US" altLang="zh-TW" sz="1200" smtClean="0">
                <a:solidFill>
                  <a:srgbClr val="FF0000"/>
                </a:solidFill>
              </a:rPr>
              <a:t>receives the RTS to inhibit itself </a:t>
            </a:r>
            <a:r>
              <a:rPr lang="en-US" altLang="zh-TW" sz="1200" smtClean="0"/>
              <a:t>even though the blocked destination does not respond, and thus, </a:t>
            </a:r>
            <a:r>
              <a:rPr lang="en-US" altLang="zh-TW" sz="1200" smtClean="0">
                <a:solidFill>
                  <a:srgbClr val="FF0000"/>
                </a:solidFill>
              </a:rPr>
              <a:t>no DATA packet transmission takes place</a:t>
            </a:r>
            <a:r>
              <a:rPr lang="en-US" altLang="zh-TW" sz="1200" smtClean="0"/>
              <a:t>. We call this problem the false blocking problem.</a:t>
            </a:r>
          </a:p>
          <a:p>
            <a:r>
              <a:rPr lang="en-US" altLang="zh-TW" sz="1400" smtClean="0">
                <a:solidFill>
                  <a:srgbClr val="00B050"/>
                </a:solidFill>
              </a:rPr>
              <a:t>Because D and F are not really  transmitting data.</a:t>
            </a:r>
            <a:endParaRPr lang="zh-TW" altLang="en-US" sz="1400" smtClean="0">
              <a:solidFill>
                <a:srgbClr val="00B05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215063" y="1643063"/>
            <a:ext cx="1928812" cy="185737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" name="橢圓 7"/>
          <p:cNvSpPr/>
          <p:nvPr/>
        </p:nvSpPr>
        <p:spPr>
          <a:xfrm>
            <a:off x="7116763" y="25225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" name="橢圓 8"/>
          <p:cNvSpPr/>
          <p:nvPr/>
        </p:nvSpPr>
        <p:spPr>
          <a:xfrm>
            <a:off x="6858000" y="1643063"/>
            <a:ext cx="1928813" cy="185737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0" name="橢圓 9"/>
          <p:cNvSpPr/>
          <p:nvPr/>
        </p:nvSpPr>
        <p:spPr>
          <a:xfrm>
            <a:off x="7759700" y="25225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1" name="橢圓 10"/>
          <p:cNvSpPr/>
          <p:nvPr/>
        </p:nvSpPr>
        <p:spPr>
          <a:xfrm>
            <a:off x="6929438" y="3000375"/>
            <a:ext cx="1928812" cy="1857375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2" name="橢圓 11"/>
          <p:cNvSpPr/>
          <p:nvPr/>
        </p:nvSpPr>
        <p:spPr>
          <a:xfrm>
            <a:off x="7831138" y="3879850"/>
            <a:ext cx="142875" cy="142875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3" name="橢圓 12"/>
          <p:cNvSpPr/>
          <p:nvPr/>
        </p:nvSpPr>
        <p:spPr>
          <a:xfrm>
            <a:off x="7429500" y="31432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4" name="橢圓 13"/>
          <p:cNvSpPr/>
          <p:nvPr/>
        </p:nvSpPr>
        <p:spPr>
          <a:xfrm>
            <a:off x="6357938" y="3071813"/>
            <a:ext cx="1928812" cy="1857375"/>
          </a:xfrm>
          <a:prstGeom prst="ellipse">
            <a:avLst/>
          </a:prstGeom>
          <a:noFill/>
          <a:ln>
            <a:solidFill>
              <a:schemeClr val="accent5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5" name="橢圓 14"/>
          <p:cNvSpPr/>
          <p:nvPr/>
        </p:nvSpPr>
        <p:spPr>
          <a:xfrm>
            <a:off x="7259638" y="3951288"/>
            <a:ext cx="142875" cy="142875"/>
          </a:xfrm>
          <a:prstGeom prst="ellipse">
            <a:avLst/>
          </a:prstGeom>
          <a:solidFill>
            <a:schemeClr val="accent5">
              <a:lumMod val="1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6" name="橢圓 15"/>
          <p:cNvSpPr/>
          <p:nvPr/>
        </p:nvSpPr>
        <p:spPr>
          <a:xfrm>
            <a:off x="5715000" y="3143250"/>
            <a:ext cx="1928813" cy="1857375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7" name="橢圓 16"/>
          <p:cNvSpPr/>
          <p:nvPr/>
        </p:nvSpPr>
        <p:spPr>
          <a:xfrm>
            <a:off x="6616700" y="402272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8" name="橢圓 17"/>
          <p:cNvSpPr/>
          <p:nvPr/>
        </p:nvSpPr>
        <p:spPr>
          <a:xfrm>
            <a:off x="5214938" y="3714750"/>
            <a:ext cx="1928812" cy="1857375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9" name="橢圓 18"/>
          <p:cNvSpPr/>
          <p:nvPr/>
        </p:nvSpPr>
        <p:spPr>
          <a:xfrm>
            <a:off x="6116638" y="4594225"/>
            <a:ext cx="142875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3201" name="文字方塊 19"/>
          <p:cNvSpPr txBox="1">
            <a:spLocks noChangeArrowheads="1"/>
          </p:cNvSpPr>
          <p:nvPr/>
        </p:nvSpPr>
        <p:spPr bwMode="auto">
          <a:xfrm>
            <a:off x="7019925" y="2246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A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2" name="文字方塊 20"/>
          <p:cNvSpPr txBox="1">
            <a:spLocks noChangeArrowheads="1"/>
          </p:cNvSpPr>
          <p:nvPr/>
        </p:nvSpPr>
        <p:spPr bwMode="auto">
          <a:xfrm>
            <a:off x="7662863" y="22145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B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3" name="文字方塊 21"/>
          <p:cNvSpPr txBox="1">
            <a:spLocks noChangeArrowheads="1"/>
          </p:cNvSpPr>
          <p:nvPr/>
        </p:nvSpPr>
        <p:spPr bwMode="auto">
          <a:xfrm>
            <a:off x="7327900" y="2786063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C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4" name="文字方塊 22"/>
          <p:cNvSpPr txBox="1">
            <a:spLocks noChangeArrowheads="1"/>
          </p:cNvSpPr>
          <p:nvPr/>
        </p:nvSpPr>
        <p:spPr bwMode="auto">
          <a:xfrm>
            <a:off x="7737475" y="35814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D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5" name="文字方塊 23"/>
          <p:cNvSpPr txBox="1">
            <a:spLocks noChangeArrowheads="1"/>
          </p:cNvSpPr>
          <p:nvPr/>
        </p:nvSpPr>
        <p:spPr bwMode="auto">
          <a:xfrm>
            <a:off x="7154863" y="3643313"/>
            <a:ext cx="34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E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6" name="文字方塊 24"/>
          <p:cNvSpPr txBox="1">
            <a:spLocks noChangeArrowheads="1"/>
          </p:cNvSpPr>
          <p:nvPr/>
        </p:nvSpPr>
        <p:spPr bwMode="auto">
          <a:xfrm>
            <a:off x="6519863" y="37258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F</a:t>
            </a:r>
            <a:endParaRPr kumimoji="1" lang="zh-TW" altLang="en-US" sz="1800">
              <a:latin typeface="Arial" charset="0"/>
            </a:endParaRPr>
          </a:p>
        </p:txBody>
      </p:sp>
      <p:sp>
        <p:nvSpPr>
          <p:cNvPr id="93207" name="文字方塊 25"/>
          <p:cNvSpPr txBox="1">
            <a:spLocks noChangeArrowheads="1"/>
          </p:cNvSpPr>
          <p:nvPr/>
        </p:nvSpPr>
        <p:spPr bwMode="auto">
          <a:xfrm>
            <a:off x="6016625" y="4329113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en-US" altLang="zh-TW" sz="1800">
                <a:latin typeface="Arial" charset="0"/>
              </a:rPr>
              <a:t>G</a:t>
            </a:r>
            <a:endParaRPr kumimoji="1" lang="zh-TW" altLang="en-US" sz="1800">
              <a:latin typeface="Arial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rot="10800000">
            <a:off x="7286625" y="2593975"/>
            <a:ext cx="428625" cy="1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7572375" y="3000375"/>
            <a:ext cx="1182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b="1">
                <a:solidFill>
                  <a:srgbClr val="7030A0"/>
                </a:solidFill>
                <a:latin typeface="Arial" charset="0"/>
              </a:rPr>
              <a:t>Blocked</a:t>
            </a:r>
            <a:endParaRPr kumimoji="1" lang="zh-TW" altLang="en-US" sz="2000" b="1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rot="16200000" flipV="1">
            <a:off x="7404894" y="3426619"/>
            <a:ext cx="582612" cy="32385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7072313" y="4071938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b="1">
                <a:solidFill>
                  <a:srgbClr val="00B050"/>
                </a:solidFill>
                <a:latin typeface="Arial" charset="0"/>
              </a:rPr>
              <a:t>Blocked</a:t>
            </a:r>
            <a:endParaRPr kumimoji="1" lang="zh-TW" altLang="en-US" sz="2000" b="1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6815138" y="4071938"/>
            <a:ext cx="428625" cy="158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5643563" y="4643438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b="1">
                <a:solidFill>
                  <a:srgbClr val="00B050"/>
                </a:solidFill>
                <a:latin typeface="Arial" charset="0"/>
              </a:rPr>
              <a:t>Blocked</a:t>
            </a:r>
            <a:endParaRPr kumimoji="1" lang="zh-TW" altLang="en-US" sz="2000" b="1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 rot="16200000" flipH="1">
            <a:off x="6555581" y="4983957"/>
            <a:ext cx="1571625" cy="33338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rot="5400000">
            <a:off x="5688806" y="5298282"/>
            <a:ext cx="1000125" cy="1588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書卷 (水平) 55"/>
          <p:cNvSpPr/>
          <p:nvPr/>
        </p:nvSpPr>
        <p:spPr>
          <a:xfrm>
            <a:off x="5715000" y="5715000"/>
            <a:ext cx="2928938" cy="785813"/>
          </a:xfrm>
          <a:prstGeom prst="horizontalScroll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TW" sz="3200" dirty="0">
                <a:solidFill>
                  <a:srgbClr val="00B050"/>
                </a:solidFill>
              </a:rPr>
              <a:t>False Blocking</a:t>
            </a:r>
            <a:endParaRPr kumimoji="1"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7643813" y="3438525"/>
            <a:ext cx="48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2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6731000" y="3775075"/>
            <a:ext cx="488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200" b="1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6" grpId="0"/>
      <p:bldP spid="56" grpId="0" animBg="1"/>
      <p:bldP spid="33" grpId="0"/>
      <p:bldP spid="3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False Blocking(2)</a:t>
            </a:r>
            <a:endParaRPr lang="zh-TW" altLang="en-US" smtClean="0"/>
          </a:p>
        </p:txBody>
      </p:sp>
      <p:sp>
        <p:nvSpPr>
          <p:cNvPr id="94211" name="內容版面配置區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r>
              <a:rPr lang="en-US" altLang="zh-TW" sz="1400" smtClean="0"/>
              <a:t>False blocking, however, may </a:t>
            </a:r>
            <a:r>
              <a:rPr lang="en-US" altLang="zh-TW" sz="1400" smtClean="0">
                <a:solidFill>
                  <a:srgbClr val="FF0000"/>
                </a:solidFill>
              </a:rPr>
              <a:t>propagate</a:t>
            </a:r>
            <a:r>
              <a:rPr lang="en-US" altLang="zh-TW" sz="1400" smtClean="0"/>
              <a:t> through the network, one node may become false blocked due to a node that itself is false blocked.</a:t>
            </a:r>
          </a:p>
          <a:p>
            <a:endParaRPr lang="en-US" altLang="zh-TW" sz="1400" smtClean="0"/>
          </a:p>
          <a:p>
            <a:r>
              <a:rPr lang="en-US" altLang="zh-TW" sz="1400" smtClean="0"/>
              <a:t>False blocking may affect the network </a:t>
            </a:r>
            <a:r>
              <a:rPr lang="en-US" altLang="zh-TW" sz="1400" smtClean="0">
                <a:solidFill>
                  <a:srgbClr val="FF0000"/>
                </a:solidFill>
              </a:rPr>
              <a:t>performance </a:t>
            </a:r>
            <a:r>
              <a:rPr lang="en-US" altLang="zh-TW" sz="1400" smtClean="0"/>
              <a:t>seriously due to unnecessary block.</a:t>
            </a:r>
          </a:p>
          <a:p>
            <a:endParaRPr lang="en-US" altLang="zh-TW" sz="1400" smtClean="0"/>
          </a:p>
          <a:p>
            <a:r>
              <a:rPr lang="en-US" altLang="zh-TW" sz="1400" smtClean="0"/>
              <a:t>The worst case of the false blocking will decrease the throughput down to zero. This paper call the worst case “</a:t>
            </a:r>
            <a:r>
              <a:rPr lang="en-US" altLang="zh-TW" sz="1400" smtClean="0">
                <a:solidFill>
                  <a:srgbClr val="FF0000"/>
                </a:solidFill>
              </a:rPr>
              <a:t>Pseudo Deadlock</a:t>
            </a:r>
            <a:r>
              <a:rPr lang="en-US" altLang="zh-TW" sz="1400" smtClean="0"/>
              <a:t>”.</a:t>
            </a:r>
            <a:endParaRPr lang="zh-TW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標題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US" altLang="zh-TW" smtClean="0"/>
              <a:t>Pseudo Deadlock(1)</a:t>
            </a:r>
            <a:endParaRPr lang="zh-TW" altLang="en-US" smtClean="0"/>
          </a:p>
        </p:txBody>
      </p:sp>
      <p:sp>
        <p:nvSpPr>
          <p:cNvPr id="95235" name="內容版面配置區 2"/>
          <p:cNvSpPr>
            <a:spLocks noGrp="1"/>
          </p:cNvSpPr>
          <p:nvPr>
            <p:ph idx="4294967295"/>
          </p:nvPr>
        </p:nvSpPr>
        <p:spPr>
          <a:xfrm>
            <a:off x="515938" y="1270000"/>
            <a:ext cx="8255000" cy="4826000"/>
          </a:xfrm>
        </p:spPr>
        <p:txBody>
          <a:bodyPr lIns="91440" tIns="45720" rIns="91440" bIns="45720"/>
          <a:lstStyle/>
          <a:p>
            <a:endParaRPr lang="zh-TW" altLang="en-US" sz="1200" smtClean="0"/>
          </a:p>
        </p:txBody>
      </p:sp>
      <p:sp>
        <p:nvSpPr>
          <p:cNvPr id="18" name="橢圓 17"/>
          <p:cNvSpPr/>
          <p:nvPr/>
        </p:nvSpPr>
        <p:spPr>
          <a:xfrm>
            <a:off x="1481138" y="1857375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19" name="橢圓 18"/>
          <p:cNvSpPr/>
          <p:nvPr/>
        </p:nvSpPr>
        <p:spPr>
          <a:xfrm>
            <a:off x="2432050" y="27749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0" name="橢圓 19"/>
          <p:cNvSpPr/>
          <p:nvPr/>
        </p:nvSpPr>
        <p:spPr>
          <a:xfrm>
            <a:off x="1909763" y="2500313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1" name="橢圓 20"/>
          <p:cNvSpPr/>
          <p:nvPr/>
        </p:nvSpPr>
        <p:spPr>
          <a:xfrm>
            <a:off x="2860675" y="3417888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2" name="橢圓 21"/>
          <p:cNvSpPr/>
          <p:nvPr/>
        </p:nvSpPr>
        <p:spPr>
          <a:xfrm>
            <a:off x="1695450" y="3214688"/>
            <a:ext cx="2071688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3" name="橢圓 22"/>
          <p:cNvSpPr/>
          <p:nvPr/>
        </p:nvSpPr>
        <p:spPr>
          <a:xfrm>
            <a:off x="2646363" y="4132263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4" name="橢圓 23"/>
          <p:cNvSpPr/>
          <p:nvPr/>
        </p:nvSpPr>
        <p:spPr>
          <a:xfrm>
            <a:off x="838200" y="3214688"/>
            <a:ext cx="2071688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5" name="橢圓 24"/>
          <p:cNvSpPr/>
          <p:nvPr/>
        </p:nvSpPr>
        <p:spPr>
          <a:xfrm>
            <a:off x="1789113" y="4132263"/>
            <a:ext cx="142875" cy="1428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6" name="橢圓 25"/>
          <p:cNvSpPr/>
          <p:nvPr/>
        </p:nvSpPr>
        <p:spPr>
          <a:xfrm>
            <a:off x="481013" y="2500313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7" name="橢圓 26"/>
          <p:cNvSpPr/>
          <p:nvPr/>
        </p:nvSpPr>
        <p:spPr>
          <a:xfrm>
            <a:off x="1431925" y="3417888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8" name="橢圓 27"/>
          <p:cNvSpPr/>
          <p:nvPr/>
        </p:nvSpPr>
        <p:spPr>
          <a:xfrm>
            <a:off x="766763" y="1857375"/>
            <a:ext cx="2071687" cy="200025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29" name="橢圓 28"/>
          <p:cNvSpPr/>
          <p:nvPr/>
        </p:nvSpPr>
        <p:spPr>
          <a:xfrm>
            <a:off x="1717675" y="2774950"/>
            <a:ext cx="142875" cy="142875"/>
          </a:xfrm>
          <a:prstGeom prst="ellipse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31" name="橢圓 30"/>
          <p:cNvSpPr/>
          <p:nvPr/>
        </p:nvSpPr>
        <p:spPr>
          <a:xfrm>
            <a:off x="2909888" y="2143125"/>
            <a:ext cx="142875" cy="1428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cxnSp>
        <p:nvCxnSpPr>
          <p:cNvPr id="33" name="直線單箭頭接點 32"/>
          <p:cNvCxnSpPr/>
          <p:nvPr/>
        </p:nvCxnSpPr>
        <p:spPr>
          <a:xfrm rot="5400000">
            <a:off x="2516981" y="2393157"/>
            <a:ext cx="439737" cy="32385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431925" y="2859088"/>
            <a:ext cx="717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blocked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2695575" y="2452688"/>
            <a:ext cx="577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DATA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5400000" flipH="1" flipV="1">
            <a:off x="1473200" y="3146425"/>
            <a:ext cx="323850" cy="16510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1195388" y="3121025"/>
            <a:ext cx="468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3" name="文字方塊 42"/>
          <p:cNvSpPr txBox="1">
            <a:spLocks noChangeArrowheads="1"/>
          </p:cNvSpPr>
          <p:nvPr/>
        </p:nvSpPr>
        <p:spPr bwMode="auto">
          <a:xfrm>
            <a:off x="1511300" y="4230688"/>
            <a:ext cx="7191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blocked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 rot="10800000">
            <a:off x="1981200" y="4214813"/>
            <a:ext cx="642938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2081213" y="3995738"/>
            <a:ext cx="468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932113" y="3286125"/>
            <a:ext cx="1339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blocked depends</a:t>
            </a:r>
          </a:p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on node A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2947988" y="3286125"/>
            <a:ext cx="13382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blocked depends</a:t>
            </a:r>
            <a:br>
              <a:rPr kumimoji="1" lang="en-US" altLang="zh-TW" sz="1100" b="1">
                <a:solidFill>
                  <a:srgbClr val="0070C0"/>
                </a:solidFill>
                <a:latin typeface="Arial" charset="0"/>
              </a:rPr>
            </a:br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on </a:t>
            </a:r>
            <a:r>
              <a:rPr kumimoji="1" lang="en-US" altLang="zh-TW" sz="1100" b="1">
                <a:solidFill>
                  <a:srgbClr val="FF0000"/>
                </a:solidFill>
                <a:latin typeface="Arial" charset="0"/>
              </a:rPr>
              <a:t>node C. </a:t>
            </a:r>
            <a:br>
              <a:rPr kumimoji="1" lang="en-US" altLang="zh-TW" sz="1100" b="1">
                <a:solidFill>
                  <a:srgbClr val="FF0000"/>
                </a:solidFill>
                <a:latin typeface="Arial" charset="0"/>
              </a:rPr>
            </a:br>
            <a:r>
              <a:rPr kumimoji="1" lang="en-US" altLang="zh-TW" sz="1100" b="1">
                <a:solidFill>
                  <a:srgbClr val="FF0000"/>
                </a:solidFill>
                <a:latin typeface="Arial" charset="0"/>
              </a:rPr>
              <a:t>NAV is extended.</a:t>
            </a:r>
            <a:endParaRPr kumimoji="1" lang="zh-TW" altLang="en-US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" name="文字方塊 50"/>
          <p:cNvSpPr txBox="1">
            <a:spLocks noChangeArrowheads="1"/>
          </p:cNvSpPr>
          <p:nvPr/>
        </p:nvSpPr>
        <p:spPr bwMode="auto">
          <a:xfrm>
            <a:off x="382588" y="3370263"/>
            <a:ext cx="1069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2532063" y="4254500"/>
            <a:ext cx="10683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2292350" y="1917700"/>
            <a:ext cx="13985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C00000"/>
                </a:solidFill>
                <a:latin typeface="Arial" charset="0"/>
              </a:rPr>
              <a:t>transmission over</a:t>
            </a:r>
            <a:endParaRPr kumimoji="1" lang="zh-TW" altLang="en-US" sz="1100" b="1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rot="16200000" flipH="1">
            <a:off x="2550319" y="3013869"/>
            <a:ext cx="357188" cy="28575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>
            <a:spLocks noChangeArrowheads="1"/>
          </p:cNvSpPr>
          <p:nvPr/>
        </p:nvSpPr>
        <p:spPr bwMode="auto">
          <a:xfrm>
            <a:off x="2619375" y="2924175"/>
            <a:ext cx="4683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0070C0"/>
                </a:solidFill>
                <a:latin typeface="Arial" charset="0"/>
              </a:rPr>
              <a:t>RTS</a:t>
            </a:r>
            <a:endParaRPr kumimoji="1" lang="zh-TW" altLang="en-US" sz="11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0" name="文字方塊 59"/>
          <p:cNvSpPr txBox="1">
            <a:spLocks noChangeArrowheads="1"/>
          </p:cNvSpPr>
          <p:nvPr/>
        </p:nvSpPr>
        <p:spPr bwMode="auto">
          <a:xfrm>
            <a:off x="450850" y="3297238"/>
            <a:ext cx="1054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FF0000"/>
                </a:solidFill>
                <a:latin typeface="Arial" charset="0"/>
              </a:rPr>
              <a:t>next RTS </a:t>
            </a:r>
          </a:p>
          <a:p>
            <a:pPr eaLnBrk="1" hangingPunct="1"/>
            <a:r>
              <a:rPr kumimoji="1" lang="en-US" altLang="zh-TW" sz="1100" b="1">
                <a:solidFill>
                  <a:srgbClr val="FF0000"/>
                </a:solidFill>
                <a:latin typeface="Arial" charset="0"/>
              </a:rPr>
              <a:t>also no reply</a:t>
            </a:r>
            <a:endParaRPr kumimoji="1" lang="zh-TW" altLang="en-US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4" name="書卷 (水平) 63"/>
          <p:cNvSpPr/>
          <p:nvPr/>
        </p:nvSpPr>
        <p:spPr>
          <a:xfrm>
            <a:off x="909638" y="5286375"/>
            <a:ext cx="2928937" cy="785813"/>
          </a:xfrm>
          <a:prstGeom prst="horizontalScroll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TW" sz="3200" dirty="0">
                <a:solidFill>
                  <a:srgbClr val="00B050"/>
                </a:solidFill>
              </a:rPr>
              <a:t>Into the cycle</a:t>
            </a:r>
            <a:endParaRPr kumimoji="1" lang="zh-TW" altLang="en-US" sz="3200" dirty="0">
              <a:solidFill>
                <a:srgbClr val="00B050"/>
              </a:solidFill>
            </a:endParaRPr>
          </a:p>
        </p:txBody>
      </p:sp>
      <p:sp>
        <p:nvSpPr>
          <p:cNvPr id="95266" name="文字方塊 65"/>
          <p:cNvSpPr txBox="1">
            <a:spLocks noChangeArrowheads="1"/>
          </p:cNvSpPr>
          <p:nvPr/>
        </p:nvSpPr>
        <p:spPr bwMode="auto">
          <a:xfrm>
            <a:off x="2355850" y="2562225"/>
            <a:ext cx="2873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A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67" name="文字方塊 66"/>
          <p:cNvSpPr txBox="1">
            <a:spLocks noChangeArrowheads="1"/>
          </p:cNvSpPr>
          <p:nvPr/>
        </p:nvSpPr>
        <p:spPr bwMode="auto">
          <a:xfrm>
            <a:off x="2738438" y="3535363"/>
            <a:ext cx="2873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B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68" name="文字方塊 67"/>
          <p:cNvSpPr txBox="1">
            <a:spLocks noChangeArrowheads="1"/>
          </p:cNvSpPr>
          <p:nvPr/>
        </p:nvSpPr>
        <p:spPr bwMode="auto">
          <a:xfrm>
            <a:off x="2574925" y="3925888"/>
            <a:ext cx="287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C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69" name="文字方塊 68"/>
          <p:cNvSpPr txBox="1">
            <a:spLocks noChangeArrowheads="1"/>
          </p:cNvSpPr>
          <p:nvPr/>
        </p:nvSpPr>
        <p:spPr bwMode="auto">
          <a:xfrm>
            <a:off x="1704975" y="3925888"/>
            <a:ext cx="287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D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70" name="文字方塊 69"/>
          <p:cNvSpPr txBox="1">
            <a:spLocks noChangeArrowheads="1"/>
          </p:cNvSpPr>
          <p:nvPr/>
        </p:nvSpPr>
        <p:spPr bwMode="auto">
          <a:xfrm>
            <a:off x="1349375" y="3533775"/>
            <a:ext cx="279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E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71" name="文字方塊 70"/>
          <p:cNvSpPr txBox="1">
            <a:spLocks noChangeArrowheads="1"/>
          </p:cNvSpPr>
          <p:nvPr/>
        </p:nvSpPr>
        <p:spPr bwMode="auto">
          <a:xfrm>
            <a:off x="1635125" y="2560638"/>
            <a:ext cx="271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F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95272" name="文字方塊 71"/>
          <p:cNvSpPr txBox="1">
            <a:spLocks noChangeArrowheads="1"/>
          </p:cNvSpPr>
          <p:nvPr/>
        </p:nvSpPr>
        <p:spPr bwMode="auto">
          <a:xfrm>
            <a:off x="3000375" y="2092325"/>
            <a:ext cx="2936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latin typeface="Arial" charset="0"/>
              </a:rPr>
              <a:t>G</a:t>
            </a:r>
            <a:endParaRPr kumimoji="1" lang="zh-TW" altLang="en-US" sz="1100" b="1">
              <a:latin typeface="Arial" charset="0"/>
            </a:endParaRPr>
          </a:p>
        </p:txBody>
      </p:sp>
      <p:sp>
        <p:nvSpPr>
          <p:cNvPr id="61" name="文字方塊 9"/>
          <p:cNvSpPr txBox="1">
            <a:spLocks noChangeArrowheads="1"/>
          </p:cNvSpPr>
          <p:nvPr/>
        </p:nvSpPr>
        <p:spPr bwMode="auto">
          <a:xfrm>
            <a:off x="5591175" y="3538538"/>
            <a:ext cx="1166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2" name="文字方塊 10"/>
          <p:cNvSpPr txBox="1">
            <a:spLocks noChangeArrowheads="1"/>
          </p:cNvSpPr>
          <p:nvPr/>
        </p:nvSpPr>
        <p:spPr bwMode="auto">
          <a:xfrm>
            <a:off x="5608638" y="4254500"/>
            <a:ext cx="1166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5" name="文字方塊 14"/>
          <p:cNvSpPr txBox="1">
            <a:spLocks noChangeArrowheads="1"/>
          </p:cNvSpPr>
          <p:nvPr/>
        </p:nvSpPr>
        <p:spPr bwMode="auto">
          <a:xfrm>
            <a:off x="5691188" y="2724150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68" name="直線單箭頭接點 67"/>
          <p:cNvCxnSpPr/>
          <p:nvPr/>
        </p:nvCxnSpPr>
        <p:spPr>
          <a:xfrm>
            <a:off x="4803775" y="2973388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4852988" y="375920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>
            <a:off x="4826000" y="3402013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827588" y="4135438"/>
            <a:ext cx="3857625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4827588" y="4483100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4827588" y="4829175"/>
            <a:ext cx="3857625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4791075" y="2759075"/>
            <a:ext cx="506413" cy="203200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79" name="矩形 78"/>
          <p:cNvSpPr/>
          <p:nvPr/>
        </p:nvSpPr>
        <p:spPr>
          <a:xfrm>
            <a:off x="4799013" y="3198813"/>
            <a:ext cx="3822700" cy="195262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0" name="矩形 79"/>
          <p:cNvSpPr/>
          <p:nvPr/>
        </p:nvSpPr>
        <p:spPr>
          <a:xfrm>
            <a:off x="5062538" y="3457575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1" name="矩形 80"/>
          <p:cNvSpPr/>
          <p:nvPr/>
        </p:nvSpPr>
        <p:spPr>
          <a:xfrm>
            <a:off x="4926013" y="4187825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2" name="矩形 81"/>
          <p:cNvSpPr/>
          <p:nvPr/>
        </p:nvSpPr>
        <p:spPr>
          <a:xfrm>
            <a:off x="4984750" y="3913188"/>
            <a:ext cx="3621088" cy="2127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3" name="矩形 82"/>
          <p:cNvSpPr/>
          <p:nvPr/>
        </p:nvSpPr>
        <p:spPr>
          <a:xfrm>
            <a:off x="4797425" y="4627563"/>
            <a:ext cx="631825" cy="1873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4" name="矩形 83"/>
          <p:cNvSpPr/>
          <p:nvPr/>
        </p:nvSpPr>
        <p:spPr>
          <a:xfrm>
            <a:off x="5357813" y="2671763"/>
            <a:ext cx="71437" cy="28575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5" name="矩形 84"/>
          <p:cNvSpPr/>
          <p:nvPr/>
        </p:nvSpPr>
        <p:spPr>
          <a:xfrm>
            <a:off x="5594350" y="2676525"/>
            <a:ext cx="71438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87" name="矩形 86"/>
          <p:cNvSpPr/>
          <p:nvPr/>
        </p:nvSpPr>
        <p:spPr>
          <a:xfrm>
            <a:off x="5665788" y="4643438"/>
            <a:ext cx="2951162" cy="187325"/>
          </a:xfrm>
          <a:prstGeom prst="rect">
            <a:avLst/>
          </a:prstGeom>
          <a:solidFill>
            <a:srgbClr val="FFCC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0" name="矩形 89"/>
          <p:cNvSpPr/>
          <p:nvPr/>
        </p:nvSpPr>
        <p:spPr>
          <a:xfrm>
            <a:off x="6996113" y="3473450"/>
            <a:ext cx="71437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1" name="矩形 90"/>
          <p:cNvSpPr/>
          <p:nvPr/>
        </p:nvSpPr>
        <p:spPr>
          <a:xfrm>
            <a:off x="6880225" y="4183063"/>
            <a:ext cx="71438" cy="28575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 sz="3200"/>
          </a:p>
        </p:txBody>
      </p:sp>
      <p:sp>
        <p:nvSpPr>
          <p:cNvPr id="95293" name="文字方塊 91"/>
          <p:cNvSpPr txBox="1">
            <a:spLocks noChangeArrowheads="1"/>
          </p:cNvSpPr>
          <p:nvPr/>
        </p:nvSpPr>
        <p:spPr bwMode="auto">
          <a:xfrm>
            <a:off x="4792663" y="461168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blocked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4" name="文字方塊 92"/>
          <p:cNvSpPr txBox="1">
            <a:spLocks noChangeArrowheads="1"/>
          </p:cNvSpPr>
          <p:nvPr/>
        </p:nvSpPr>
        <p:spPr bwMode="auto">
          <a:xfrm>
            <a:off x="4789488" y="2754313"/>
            <a:ext cx="541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DATA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5" name="文字方塊 94"/>
          <p:cNvSpPr txBox="1">
            <a:spLocks noChangeArrowheads="1"/>
          </p:cNvSpPr>
          <p:nvPr/>
        </p:nvSpPr>
        <p:spPr bwMode="auto">
          <a:xfrm>
            <a:off x="6762750" y="461168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blocked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6" name="文字方塊 95"/>
          <p:cNvSpPr txBox="1">
            <a:spLocks noChangeArrowheads="1"/>
          </p:cNvSpPr>
          <p:nvPr/>
        </p:nvSpPr>
        <p:spPr bwMode="auto">
          <a:xfrm>
            <a:off x="6454775" y="3906838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blocked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7" name="文字方塊 96"/>
          <p:cNvSpPr txBox="1">
            <a:spLocks noChangeArrowheads="1"/>
          </p:cNvSpPr>
          <p:nvPr/>
        </p:nvSpPr>
        <p:spPr bwMode="auto">
          <a:xfrm>
            <a:off x="6432550" y="3187700"/>
            <a:ext cx="666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blocked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8" name="文字方塊 97"/>
          <p:cNvSpPr txBox="1">
            <a:spLocks noChangeArrowheads="1"/>
          </p:cNvSpPr>
          <p:nvPr/>
        </p:nvSpPr>
        <p:spPr bwMode="auto">
          <a:xfrm>
            <a:off x="4927600" y="4198938"/>
            <a:ext cx="441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RTS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299" name="文字方塊 98"/>
          <p:cNvSpPr txBox="1">
            <a:spLocks noChangeArrowheads="1"/>
          </p:cNvSpPr>
          <p:nvPr/>
        </p:nvSpPr>
        <p:spPr bwMode="auto">
          <a:xfrm>
            <a:off x="5094288" y="3473450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RTS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300" name="文字方塊 99"/>
          <p:cNvSpPr txBox="1">
            <a:spLocks noChangeArrowheads="1"/>
          </p:cNvSpPr>
          <p:nvPr/>
        </p:nvSpPr>
        <p:spPr bwMode="auto">
          <a:xfrm>
            <a:off x="5597525" y="2611438"/>
            <a:ext cx="441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RTS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301" name="文字方塊 100"/>
          <p:cNvSpPr txBox="1">
            <a:spLocks noChangeArrowheads="1"/>
          </p:cNvSpPr>
          <p:nvPr/>
        </p:nvSpPr>
        <p:spPr bwMode="auto">
          <a:xfrm>
            <a:off x="7008813" y="3495675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RTS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302" name="文字方塊 101"/>
          <p:cNvSpPr txBox="1">
            <a:spLocks noChangeArrowheads="1"/>
          </p:cNvSpPr>
          <p:nvPr/>
        </p:nvSpPr>
        <p:spPr bwMode="auto">
          <a:xfrm>
            <a:off x="6915150" y="4216400"/>
            <a:ext cx="441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RTS</a:t>
            </a:r>
            <a:endParaRPr kumimoji="1" lang="zh-TW" altLang="en-US" sz="1000" b="1">
              <a:latin typeface="Arial" charset="0"/>
            </a:endParaRPr>
          </a:p>
        </p:txBody>
      </p:sp>
      <p:sp>
        <p:nvSpPr>
          <p:cNvPr id="95303" name="文字方塊 102"/>
          <p:cNvSpPr txBox="1">
            <a:spLocks noChangeArrowheads="1"/>
          </p:cNvSpPr>
          <p:nvPr/>
        </p:nvSpPr>
        <p:spPr bwMode="auto">
          <a:xfrm>
            <a:off x="5180013" y="24796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000" b="1">
                <a:latin typeface="Arial" charset="0"/>
              </a:rPr>
              <a:t>ACK</a:t>
            </a:r>
            <a:endParaRPr kumimoji="1" lang="zh-TW" altLang="en-US" sz="1000" b="1">
              <a:latin typeface="Arial" charset="0"/>
            </a:endParaRPr>
          </a:p>
        </p:txBody>
      </p:sp>
      <p:cxnSp>
        <p:nvCxnSpPr>
          <p:cNvPr id="105" name="直線單箭頭接點 104"/>
          <p:cNvCxnSpPr/>
          <p:nvPr/>
        </p:nvCxnSpPr>
        <p:spPr>
          <a:xfrm rot="16200000" flipH="1">
            <a:off x="3718718" y="3783807"/>
            <a:ext cx="2163763" cy="635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305" name="文字方塊 105"/>
          <p:cNvSpPr txBox="1">
            <a:spLocks noChangeArrowheads="1"/>
          </p:cNvSpPr>
          <p:nvPr/>
        </p:nvSpPr>
        <p:spPr bwMode="auto">
          <a:xfrm>
            <a:off x="4503738" y="2714625"/>
            <a:ext cx="32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A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95306" name="文字方塊 106"/>
          <p:cNvSpPr txBox="1">
            <a:spLocks noChangeArrowheads="1"/>
          </p:cNvSpPr>
          <p:nvPr/>
        </p:nvSpPr>
        <p:spPr bwMode="auto">
          <a:xfrm>
            <a:off x="4500563" y="3106738"/>
            <a:ext cx="32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B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95307" name="文字方塊 107"/>
          <p:cNvSpPr txBox="1">
            <a:spLocks noChangeArrowheads="1"/>
          </p:cNvSpPr>
          <p:nvPr/>
        </p:nvSpPr>
        <p:spPr bwMode="auto">
          <a:xfrm>
            <a:off x="4495800" y="3478213"/>
            <a:ext cx="331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C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95308" name="文字方塊 108"/>
          <p:cNvSpPr txBox="1">
            <a:spLocks noChangeArrowheads="1"/>
          </p:cNvSpPr>
          <p:nvPr/>
        </p:nvSpPr>
        <p:spPr bwMode="auto">
          <a:xfrm>
            <a:off x="4498975" y="3832225"/>
            <a:ext cx="331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D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95309" name="文字方塊 109"/>
          <p:cNvSpPr txBox="1">
            <a:spLocks noChangeArrowheads="1"/>
          </p:cNvSpPr>
          <p:nvPr/>
        </p:nvSpPr>
        <p:spPr bwMode="auto">
          <a:xfrm>
            <a:off x="4500563" y="4179888"/>
            <a:ext cx="32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E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95310" name="文字方塊 110"/>
          <p:cNvSpPr txBox="1">
            <a:spLocks noChangeArrowheads="1"/>
          </p:cNvSpPr>
          <p:nvPr/>
        </p:nvSpPr>
        <p:spPr bwMode="auto">
          <a:xfrm>
            <a:off x="4500563" y="4564063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600">
                <a:latin typeface="Arial" charset="0"/>
              </a:rPr>
              <a:t>F</a:t>
            </a:r>
            <a:endParaRPr kumimoji="1" lang="zh-TW" altLang="en-US" sz="1600">
              <a:latin typeface="Arial" charset="0"/>
            </a:endParaRPr>
          </a:p>
        </p:txBody>
      </p:sp>
      <p:sp>
        <p:nvSpPr>
          <p:cNvPr id="112" name="文字方塊 9"/>
          <p:cNvSpPr txBox="1">
            <a:spLocks noChangeArrowheads="1"/>
          </p:cNvSpPr>
          <p:nvPr/>
        </p:nvSpPr>
        <p:spPr bwMode="auto">
          <a:xfrm>
            <a:off x="7405688" y="3525838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3" name="文字方塊 9"/>
          <p:cNvSpPr txBox="1">
            <a:spLocks noChangeArrowheads="1"/>
          </p:cNvSpPr>
          <p:nvPr/>
        </p:nvSpPr>
        <p:spPr bwMode="auto">
          <a:xfrm>
            <a:off x="7402513" y="4224338"/>
            <a:ext cx="1166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2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2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5" name="文字方塊 114"/>
          <p:cNvSpPr txBox="1">
            <a:spLocks noChangeArrowheads="1"/>
          </p:cNvSpPr>
          <p:nvPr/>
        </p:nvSpPr>
        <p:spPr bwMode="auto">
          <a:xfrm>
            <a:off x="2549525" y="2714625"/>
            <a:ext cx="10683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1100" b="1">
                <a:solidFill>
                  <a:srgbClr val="7030A0"/>
                </a:solidFill>
                <a:latin typeface="Arial" charset="0"/>
              </a:rPr>
              <a:t>enter backoff</a:t>
            </a:r>
            <a:endParaRPr kumimoji="1" lang="zh-TW" altLang="en-US" sz="1100" b="1">
              <a:solidFill>
                <a:srgbClr val="7030A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2048 -0.00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3.33333E-6 L 0.0375 0.000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3.33333E-6 L 0.06944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3.33333E-6 L 0.09375 -3.33333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0.00047 L 0.2349 0.0004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38" grpId="0"/>
      <p:bldP spid="38" grpId="1"/>
      <p:bldP spid="42" grpId="0"/>
      <p:bldP spid="42" grpId="1"/>
      <p:bldP spid="43" grpId="0"/>
      <p:bldP spid="48" grpId="0"/>
      <p:bldP spid="48" grpId="1"/>
      <p:bldP spid="49" grpId="0"/>
      <p:bldP spid="49" grpId="1"/>
      <p:bldP spid="50" grpId="0"/>
      <p:bldP spid="51" grpId="0"/>
      <p:bldP spid="51" grpId="1"/>
      <p:bldP spid="51" grpId="2"/>
      <p:bldP spid="52" grpId="0"/>
      <p:bldP spid="53" grpId="0"/>
      <p:bldP spid="53" grpId="1"/>
      <p:bldP spid="58" grpId="0"/>
      <p:bldP spid="58" grpId="1"/>
      <p:bldP spid="60" grpId="0"/>
      <p:bldP spid="60" grpId="1"/>
      <p:bldP spid="64" grpId="0" animBg="1"/>
      <p:bldP spid="61" grpId="0"/>
      <p:bldP spid="62" grpId="0"/>
      <p:bldP spid="65" grpId="0"/>
      <p:bldP spid="112" grpId="0"/>
      <p:bldP spid="113" grpId="0"/>
      <p:bldP spid="11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543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000066"/>
                </a:solidFill>
              </a:rPr>
              <a:t>MAC Reliable broadcast in ad-hoc networks,  K. Tang and M. Gerla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000066"/>
                </a:solidFill>
              </a:rPr>
              <a:t>MILCOM, Oct 2001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0033"/>
                </a:solidFill>
              </a:rPr>
              <a:t>Broadcast Medium Window protocol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6477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Reliably transmit each packet to each neighbor in a round robin fashion through RTS/CTS exchange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Neighbor list is updated on reception of any of (RTS/CTS/DATA/ACK/HELLO) frames.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Each node maintains 3 buffers :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Input buffer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Send buffer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2000"/>
              <a:t>Receive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895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1910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19812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24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2286000" y="3429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495800" y="3429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3434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4343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4196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A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1600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B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D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4196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E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572000" y="144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C</a:t>
            </a:r>
          </a:p>
        </p:txBody>
      </p: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2667000" y="2514600"/>
            <a:ext cx="1295400" cy="7127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RTS Seq:0-0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/>
              <a:t>Node :B</a:t>
            </a:r>
          </a:p>
        </p:txBody>
      </p:sp>
      <p:sp>
        <p:nvSpPr>
          <p:cNvPr id="753682" name="Text Box 18"/>
          <p:cNvSpPr txBox="1">
            <a:spLocks noChangeArrowheads="1"/>
          </p:cNvSpPr>
          <p:nvPr/>
        </p:nvSpPr>
        <p:spPr bwMode="auto">
          <a:xfrm>
            <a:off x="2667000" y="1905000"/>
            <a:ext cx="1143000" cy="346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CTS Seq:0 </a:t>
            </a:r>
          </a:p>
        </p:txBody>
      </p:sp>
      <p:sp>
        <p:nvSpPr>
          <p:cNvPr id="753683" name="Text Box 19"/>
          <p:cNvSpPr txBox="1">
            <a:spLocks noChangeArrowheads="1"/>
          </p:cNvSpPr>
          <p:nvPr/>
        </p:nvSpPr>
        <p:spPr bwMode="auto">
          <a:xfrm>
            <a:off x="2743200" y="4191000"/>
            <a:ext cx="685800" cy="3460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ACK</a:t>
            </a:r>
          </a:p>
        </p:txBody>
      </p:sp>
      <p:sp>
        <p:nvSpPr>
          <p:cNvPr id="753684" name="Text Box 20"/>
          <p:cNvSpPr txBox="1">
            <a:spLocks noChangeArrowheads="1"/>
          </p:cNvSpPr>
          <p:nvPr/>
        </p:nvSpPr>
        <p:spPr bwMode="auto">
          <a:xfrm>
            <a:off x="2743200" y="3657600"/>
            <a:ext cx="990600" cy="346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DATA </a:t>
            </a:r>
          </a:p>
        </p:txBody>
      </p:sp>
      <p:graphicFrame>
        <p:nvGraphicFramePr>
          <p:cNvPr id="753685" name="Group 21"/>
          <p:cNvGraphicFramePr>
            <a:graphicFrameLocks noGrp="1"/>
          </p:cNvGraphicFramePr>
          <p:nvPr/>
        </p:nvGraphicFramePr>
        <p:xfrm>
          <a:off x="5029200" y="4114800"/>
          <a:ext cx="25146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01" name="Group 37"/>
          <p:cNvGraphicFramePr>
            <a:graphicFrameLocks noGrp="1"/>
          </p:cNvGraphicFramePr>
          <p:nvPr/>
        </p:nvGraphicFramePr>
        <p:xfrm>
          <a:off x="228600" y="26670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13" name="Group 49"/>
          <p:cNvGraphicFramePr>
            <a:graphicFrameLocks noGrp="1"/>
          </p:cNvGraphicFramePr>
          <p:nvPr/>
        </p:nvGraphicFramePr>
        <p:xfrm>
          <a:off x="5105400" y="5105400"/>
          <a:ext cx="2133600" cy="228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457200"/>
                <a:gridCol w="609600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4953000" y="3657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Send Buffer</a:t>
            </a:r>
          </a:p>
        </p:txBody>
      </p: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5029200" y="4648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Neighbor list</a:t>
            </a:r>
          </a:p>
        </p:txBody>
      </p:sp>
      <p:sp>
        <p:nvSpPr>
          <p:cNvPr id="97343" name="Text Box 63"/>
          <p:cNvSpPr txBox="1">
            <a:spLocks noChangeArrowheads="1"/>
          </p:cNvSpPr>
          <p:nvPr/>
        </p:nvSpPr>
        <p:spPr bwMode="auto">
          <a:xfrm>
            <a:off x="457200" y="213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graphicFrame>
        <p:nvGraphicFramePr>
          <p:cNvPr id="753728" name="Group 64"/>
          <p:cNvGraphicFramePr>
            <a:graphicFrameLocks noGrp="1"/>
          </p:cNvGraphicFramePr>
          <p:nvPr/>
        </p:nvGraphicFramePr>
        <p:xfrm>
          <a:off x="6553200" y="27432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40" name="Group 76"/>
          <p:cNvGraphicFramePr>
            <a:graphicFrameLocks noGrp="1"/>
          </p:cNvGraphicFramePr>
          <p:nvPr/>
        </p:nvGraphicFramePr>
        <p:xfrm>
          <a:off x="5029200" y="14478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3752" name="Group 88"/>
          <p:cNvGraphicFramePr>
            <a:graphicFrameLocks noGrp="1"/>
          </p:cNvGraphicFramePr>
          <p:nvPr/>
        </p:nvGraphicFramePr>
        <p:xfrm>
          <a:off x="2286000" y="5257800"/>
          <a:ext cx="1752600" cy="3048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97380" name="Text Box 100"/>
          <p:cNvSpPr txBox="1">
            <a:spLocks noChangeArrowheads="1"/>
          </p:cNvSpPr>
          <p:nvPr/>
        </p:nvSpPr>
        <p:spPr bwMode="auto">
          <a:xfrm>
            <a:off x="4876800" y="99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sp>
        <p:nvSpPr>
          <p:cNvPr id="97381" name="Text Box 101"/>
          <p:cNvSpPr txBox="1">
            <a:spLocks noChangeArrowheads="1"/>
          </p:cNvSpPr>
          <p:nvPr/>
        </p:nvSpPr>
        <p:spPr bwMode="auto">
          <a:xfrm>
            <a:off x="6400800" y="228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sp>
        <p:nvSpPr>
          <p:cNvPr id="97382" name="Text Box 102"/>
          <p:cNvSpPr txBox="1">
            <a:spLocks noChangeArrowheads="1"/>
          </p:cNvSpPr>
          <p:nvPr/>
        </p:nvSpPr>
        <p:spPr bwMode="auto">
          <a:xfrm>
            <a:off x="1600200" y="480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sp>
        <p:nvSpPr>
          <p:cNvPr id="753767" name="Line 103"/>
          <p:cNvSpPr>
            <a:spLocks noChangeShapeType="1"/>
          </p:cNvSpPr>
          <p:nvPr/>
        </p:nvSpPr>
        <p:spPr bwMode="auto">
          <a:xfrm flipH="1">
            <a:off x="21336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68" name="Line 104"/>
          <p:cNvSpPr>
            <a:spLocks noChangeShapeType="1"/>
          </p:cNvSpPr>
          <p:nvPr/>
        </p:nvSpPr>
        <p:spPr bwMode="auto">
          <a:xfrm>
            <a:off x="21336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69" name="Line 105"/>
          <p:cNvSpPr>
            <a:spLocks noChangeShapeType="1"/>
          </p:cNvSpPr>
          <p:nvPr/>
        </p:nvSpPr>
        <p:spPr bwMode="auto">
          <a:xfrm>
            <a:off x="220980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70" name="Line 106"/>
          <p:cNvSpPr>
            <a:spLocks noChangeShapeType="1"/>
          </p:cNvSpPr>
          <p:nvPr/>
        </p:nvSpPr>
        <p:spPr bwMode="auto">
          <a:xfrm flipH="1">
            <a:off x="21336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3771" name="Text Box 107"/>
          <p:cNvSpPr txBox="1">
            <a:spLocks noChangeArrowheads="1"/>
          </p:cNvSpPr>
          <p:nvPr/>
        </p:nvSpPr>
        <p:spPr bwMode="auto">
          <a:xfrm>
            <a:off x="2362200" y="5257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0</a:t>
            </a:r>
          </a:p>
        </p:txBody>
      </p:sp>
      <p:sp>
        <p:nvSpPr>
          <p:cNvPr id="753772" name="Text Box 108"/>
          <p:cNvSpPr txBox="1">
            <a:spLocks noChangeArrowheads="1"/>
          </p:cNvSpPr>
          <p:nvPr/>
        </p:nvSpPr>
        <p:spPr bwMode="auto">
          <a:xfrm>
            <a:off x="304800" y="2667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0</a:t>
            </a:r>
          </a:p>
        </p:txBody>
      </p:sp>
      <p:sp>
        <p:nvSpPr>
          <p:cNvPr id="753773" name="Text Box 109"/>
          <p:cNvSpPr txBox="1">
            <a:spLocks noChangeArrowheads="1"/>
          </p:cNvSpPr>
          <p:nvPr/>
        </p:nvSpPr>
        <p:spPr bwMode="auto">
          <a:xfrm>
            <a:off x="5029200" y="1447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0</a:t>
            </a:r>
          </a:p>
        </p:txBody>
      </p:sp>
      <p:sp>
        <p:nvSpPr>
          <p:cNvPr id="753774" name="Text Box 110"/>
          <p:cNvSpPr txBox="1">
            <a:spLocks noChangeArrowheads="1"/>
          </p:cNvSpPr>
          <p:nvPr/>
        </p:nvSpPr>
        <p:spPr bwMode="auto">
          <a:xfrm>
            <a:off x="6629400" y="2743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5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5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5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5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1" grpId="0" animBg="1"/>
      <p:bldP spid="753682" grpId="0" animBg="1"/>
      <p:bldP spid="753683" grpId="0" animBg="1"/>
      <p:bldP spid="753684" grpId="0" animBg="1"/>
      <p:bldP spid="753767" grpId="0" animBg="1"/>
      <p:bldP spid="753768" grpId="0" animBg="1"/>
      <p:bldP spid="753769" grpId="0" animBg="1"/>
      <p:bldP spid="753770" grpId="0" animBg="1"/>
      <p:bldP spid="753771" grpId="0"/>
      <p:bldP spid="753772" grpId="0"/>
      <p:bldP spid="753773" grpId="0"/>
      <p:bldP spid="75377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4191000" y="160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1371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62484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1676400" y="3429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4495800" y="3429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43434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V="1">
            <a:off x="4343400" y="1905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419600" y="2895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A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9906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B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629400" y="3200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D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4419600" y="5486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E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4572000" y="1447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zh-TW"/>
              <a:t>C</a:t>
            </a:r>
          </a:p>
        </p:txBody>
      </p:sp>
      <p:sp>
        <p:nvSpPr>
          <p:cNvPr id="754704" name="Text Box 16"/>
          <p:cNvSpPr txBox="1">
            <a:spLocks noChangeArrowheads="1"/>
          </p:cNvSpPr>
          <p:nvPr/>
        </p:nvSpPr>
        <p:spPr bwMode="auto">
          <a:xfrm>
            <a:off x="3048000" y="4114800"/>
            <a:ext cx="1143000" cy="633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RTS Seq:0-3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/>
              <a:t>Node :E</a:t>
            </a:r>
          </a:p>
        </p:txBody>
      </p:sp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4572000" y="3886200"/>
            <a:ext cx="990600" cy="3143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CTS Seq:1</a:t>
            </a:r>
          </a:p>
        </p:txBody>
      </p:sp>
      <p:sp>
        <p:nvSpPr>
          <p:cNvPr id="754706" name="Text Box 18"/>
          <p:cNvSpPr txBox="1">
            <a:spLocks noChangeArrowheads="1"/>
          </p:cNvSpPr>
          <p:nvPr/>
        </p:nvSpPr>
        <p:spPr bwMode="auto">
          <a:xfrm>
            <a:off x="4572000" y="4343400"/>
            <a:ext cx="609600" cy="314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ACK</a:t>
            </a:r>
          </a:p>
        </p:txBody>
      </p:sp>
      <p:sp>
        <p:nvSpPr>
          <p:cNvPr id="754707" name="Text Box 19"/>
          <p:cNvSpPr txBox="1">
            <a:spLocks noChangeArrowheads="1"/>
          </p:cNvSpPr>
          <p:nvPr/>
        </p:nvSpPr>
        <p:spPr bwMode="auto">
          <a:xfrm>
            <a:off x="2895600" y="3657600"/>
            <a:ext cx="1447800" cy="376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DATA (seq no:1)</a:t>
            </a:r>
            <a:r>
              <a:rPr lang="en-US" altLang="zh-TW" sz="1800"/>
              <a:t> </a:t>
            </a:r>
          </a:p>
        </p:txBody>
      </p:sp>
      <p:graphicFrame>
        <p:nvGraphicFramePr>
          <p:cNvPr id="754708" name="Group 20"/>
          <p:cNvGraphicFramePr>
            <a:graphicFrameLocks noGrp="1"/>
          </p:cNvGraphicFramePr>
          <p:nvPr/>
        </p:nvGraphicFramePr>
        <p:xfrm>
          <a:off x="4800600" y="2362200"/>
          <a:ext cx="2514600" cy="2286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24" name="Group 36"/>
          <p:cNvGraphicFramePr>
            <a:graphicFrameLocks noGrp="1"/>
          </p:cNvGraphicFramePr>
          <p:nvPr/>
        </p:nvGraphicFramePr>
        <p:xfrm>
          <a:off x="4876800" y="2819400"/>
          <a:ext cx="2133600" cy="2286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457200"/>
                <a:gridCol w="60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7391400" y="2286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Send Buffer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7086600" y="2819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Neighbor list</a:t>
            </a:r>
          </a:p>
        </p:txBody>
      </p:sp>
      <p:sp>
        <p:nvSpPr>
          <p:cNvPr id="98354" name="Text Box 50"/>
          <p:cNvSpPr txBox="1">
            <a:spLocks noChangeArrowheads="1"/>
          </p:cNvSpPr>
          <p:nvPr/>
        </p:nvSpPr>
        <p:spPr bwMode="auto">
          <a:xfrm>
            <a:off x="457200" y="213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graphicFrame>
        <p:nvGraphicFramePr>
          <p:cNvPr id="754739" name="Group 51"/>
          <p:cNvGraphicFramePr>
            <a:graphicFrameLocks noGrp="1"/>
          </p:cNvGraphicFramePr>
          <p:nvPr/>
        </p:nvGraphicFramePr>
        <p:xfrm>
          <a:off x="7010400" y="35814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51" name="Group 63"/>
          <p:cNvGraphicFramePr>
            <a:graphicFrameLocks noGrp="1"/>
          </p:cNvGraphicFramePr>
          <p:nvPr/>
        </p:nvGraphicFramePr>
        <p:xfrm>
          <a:off x="2362200" y="13716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4763" name="Group 75"/>
          <p:cNvGraphicFramePr>
            <a:graphicFrameLocks noGrp="1"/>
          </p:cNvGraphicFramePr>
          <p:nvPr/>
        </p:nvGraphicFramePr>
        <p:xfrm>
          <a:off x="2133600" y="5410200"/>
          <a:ext cx="1752600" cy="3048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98391" name="Text Box 87"/>
          <p:cNvSpPr txBox="1">
            <a:spLocks noChangeArrowheads="1"/>
          </p:cNvSpPr>
          <p:nvPr/>
        </p:nvSpPr>
        <p:spPr bwMode="auto">
          <a:xfrm>
            <a:off x="7010400" y="3200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sp>
        <p:nvSpPr>
          <p:cNvPr id="98392" name="Text Box 88"/>
          <p:cNvSpPr txBox="1">
            <a:spLocks noChangeArrowheads="1"/>
          </p:cNvSpPr>
          <p:nvPr/>
        </p:nvSpPr>
        <p:spPr bwMode="auto">
          <a:xfrm>
            <a:off x="3810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sp>
        <p:nvSpPr>
          <p:cNvPr id="98393" name="Text Box 89"/>
          <p:cNvSpPr txBox="1">
            <a:spLocks noChangeArrowheads="1"/>
          </p:cNvSpPr>
          <p:nvPr/>
        </p:nvSpPr>
        <p:spPr bwMode="auto">
          <a:xfrm>
            <a:off x="2895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D60093"/>
                </a:solidFill>
              </a:rPr>
              <a:t>Reliable Broadcast</a:t>
            </a:r>
          </a:p>
        </p:txBody>
      </p:sp>
      <p:sp>
        <p:nvSpPr>
          <p:cNvPr id="98394" name="Text Box 90"/>
          <p:cNvSpPr txBox="1">
            <a:spLocks noChangeArrowheads="1"/>
          </p:cNvSpPr>
          <p:nvPr/>
        </p:nvSpPr>
        <p:spPr bwMode="auto">
          <a:xfrm>
            <a:off x="22860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Receive Buffer</a:t>
            </a:r>
          </a:p>
        </p:txBody>
      </p:sp>
      <p:graphicFrame>
        <p:nvGraphicFramePr>
          <p:cNvPr id="754779" name="Group 91"/>
          <p:cNvGraphicFramePr>
            <a:graphicFrameLocks noGrp="1"/>
          </p:cNvGraphicFramePr>
          <p:nvPr/>
        </p:nvGraphicFramePr>
        <p:xfrm>
          <a:off x="457200" y="2590800"/>
          <a:ext cx="1752600" cy="228600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376238"/>
                <a:gridCol w="50006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25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54791" name="Text Box 103"/>
          <p:cNvSpPr txBox="1">
            <a:spLocks noChangeArrowheads="1"/>
          </p:cNvSpPr>
          <p:nvPr/>
        </p:nvSpPr>
        <p:spPr bwMode="auto">
          <a:xfrm>
            <a:off x="1600200" y="4191000"/>
            <a:ext cx="1143000" cy="6334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RTS Seq:0-3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/>
              <a:t>Node :E</a:t>
            </a:r>
          </a:p>
        </p:txBody>
      </p:sp>
      <p:sp>
        <p:nvSpPr>
          <p:cNvPr id="754792" name="Text Box 104"/>
          <p:cNvSpPr txBox="1">
            <a:spLocks noChangeArrowheads="1"/>
          </p:cNvSpPr>
          <p:nvPr/>
        </p:nvSpPr>
        <p:spPr bwMode="auto">
          <a:xfrm>
            <a:off x="1295400" y="3657600"/>
            <a:ext cx="1524000" cy="34607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DATA (seq no:3)</a:t>
            </a:r>
            <a:r>
              <a:rPr lang="en-US" altLang="zh-TW" sz="1600"/>
              <a:t> </a:t>
            </a:r>
          </a:p>
        </p:txBody>
      </p:sp>
      <p:sp>
        <p:nvSpPr>
          <p:cNvPr id="754793" name="Text Box 105"/>
          <p:cNvSpPr txBox="1">
            <a:spLocks noChangeArrowheads="1"/>
          </p:cNvSpPr>
          <p:nvPr/>
        </p:nvSpPr>
        <p:spPr bwMode="auto">
          <a:xfrm>
            <a:off x="5638800" y="3886200"/>
            <a:ext cx="990600" cy="31432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CTS Seq:3</a:t>
            </a:r>
          </a:p>
        </p:txBody>
      </p:sp>
      <p:sp>
        <p:nvSpPr>
          <p:cNvPr id="754794" name="Text Box 106"/>
          <p:cNvSpPr txBox="1">
            <a:spLocks noChangeArrowheads="1"/>
          </p:cNvSpPr>
          <p:nvPr/>
        </p:nvSpPr>
        <p:spPr bwMode="auto">
          <a:xfrm>
            <a:off x="5638800" y="4343400"/>
            <a:ext cx="685800" cy="314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400"/>
              <a:t>ACK</a:t>
            </a:r>
          </a:p>
        </p:txBody>
      </p:sp>
      <p:sp>
        <p:nvSpPr>
          <p:cNvPr id="98411" name="Line 107"/>
          <p:cNvSpPr>
            <a:spLocks noChangeShapeType="1"/>
          </p:cNvSpPr>
          <p:nvPr/>
        </p:nvSpPr>
        <p:spPr bwMode="auto">
          <a:xfrm>
            <a:off x="3962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412" name="Line 108"/>
          <p:cNvSpPr>
            <a:spLocks noChangeShapeType="1"/>
          </p:cNvSpPr>
          <p:nvPr/>
        </p:nvSpPr>
        <p:spPr bwMode="auto">
          <a:xfrm flipV="1">
            <a:off x="4724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4797" name="Text Box 109"/>
          <p:cNvSpPr txBox="1">
            <a:spLocks noChangeArrowheads="1"/>
          </p:cNvSpPr>
          <p:nvPr/>
        </p:nvSpPr>
        <p:spPr bwMode="auto">
          <a:xfrm>
            <a:off x="3048000" y="541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1</a:t>
            </a:r>
          </a:p>
        </p:txBody>
      </p:sp>
      <p:sp>
        <p:nvSpPr>
          <p:cNvPr id="754798" name="Text Box 110"/>
          <p:cNvSpPr txBox="1">
            <a:spLocks noChangeArrowheads="1"/>
          </p:cNvSpPr>
          <p:nvPr/>
        </p:nvSpPr>
        <p:spPr bwMode="auto">
          <a:xfrm>
            <a:off x="3429000" y="5410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3</a:t>
            </a:r>
          </a:p>
        </p:txBody>
      </p:sp>
      <p:sp>
        <p:nvSpPr>
          <p:cNvPr id="754799" name="Text Box 111"/>
          <p:cNvSpPr txBox="1">
            <a:spLocks noChangeArrowheads="1"/>
          </p:cNvSpPr>
          <p:nvPr/>
        </p:nvSpPr>
        <p:spPr bwMode="auto">
          <a:xfrm>
            <a:off x="1828800" y="2590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3</a:t>
            </a:r>
          </a:p>
        </p:txBody>
      </p:sp>
      <p:sp>
        <p:nvSpPr>
          <p:cNvPr id="754800" name="Text Box 112"/>
          <p:cNvSpPr txBox="1">
            <a:spLocks noChangeArrowheads="1"/>
          </p:cNvSpPr>
          <p:nvPr/>
        </p:nvSpPr>
        <p:spPr bwMode="auto">
          <a:xfrm>
            <a:off x="3657600" y="1371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3</a:t>
            </a:r>
          </a:p>
        </p:txBody>
      </p:sp>
      <p:sp>
        <p:nvSpPr>
          <p:cNvPr id="754801" name="Text Box 113"/>
          <p:cNvSpPr txBox="1">
            <a:spLocks noChangeArrowheads="1"/>
          </p:cNvSpPr>
          <p:nvPr/>
        </p:nvSpPr>
        <p:spPr bwMode="auto">
          <a:xfrm>
            <a:off x="83058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3</a:t>
            </a:r>
          </a:p>
        </p:txBody>
      </p:sp>
      <p:sp>
        <p:nvSpPr>
          <p:cNvPr id="98418" name="Text Box 114"/>
          <p:cNvSpPr txBox="1">
            <a:spLocks noChangeArrowheads="1"/>
          </p:cNvSpPr>
          <p:nvPr/>
        </p:nvSpPr>
        <p:spPr bwMode="auto">
          <a:xfrm>
            <a:off x="5105400" y="4876800"/>
            <a:ext cx="3657600" cy="16160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0033"/>
                </a:solidFill>
              </a:rPr>
              <a:t>In case a node has no knowledge of neighbors ,unreliable broadcasting is done using CSMA/CA until neighbors are detected</a:t>
            </a:r>
            <a:r>
              <a:rPr lang="en-US" altLang="zh-TW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5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5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5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5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4" grpId="0" animBg="1"/>
      <p:bldP spid="754705" grpId="0" animBg="1"/>
      <p:bldP spid="754706" grpId="0" animBg="1"/>
      <p:bldP spid="754707" grpId="0" animBg="1"/>
      <p:bldP spid="754791" grpId="0" animBg="1"/>
      <p:bldP spid="754792" grpId="0" animBg="1"/>
      <p:bldP spid="754793" grpId="0" animBg="1"/>
      <p:bldP spid="754794" grpId="0" animBg="1"/>
      <p:bldP spid="754797" grpId="0"/>
      <p:bldP spid="754798" grpId="0"/>
      <p:bldP spid="754799" grpId="0"/>
      <p:bldP spid="754800" grpId="0"/>
      <p:bldP spid="7548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819400" y="304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zh-TW" altLang="zh-TW" sz="180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zh-TW" altLang="zh-TW" sz="1800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>
                <a:solidFill>
                  <a:schemeClr val="tx2"/>
                </a:solidFill>
              </a:rPr>
              <a:t>The </a:t>
            </a:r>
            <a:r>
              <a:rPr lang="en-US" altLang="zh-TW" sz="1800" b="1">
                <a:solidFill>
                  <a:srgbClr val="000099"/>
                </a:solidFill>
              </a:rPr>
              <a:t>length of black-burst</a:t>
            </a:r>
            <a:r>
              <a:rPr lang="en-US" altLang="zh-TW" sz="1800">
                <a:solidFill>
                  <a:schemeClr val="tx2"/>
                </a:solidFill>
              </a:rPr>
              <a:t> for ith iteration</a:t>
            </a:r>
            <a:r>
              <a:rPr lang="en-US" altLang="zh-TW" sz="1800">
                <a:solidFill>
                  <a:srgbClr val="000099"/>
                </a:solidFill>
              </a:rPr>
              <a:t> :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295400" y="1524000"/>
            <a:ext cx="5540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zh-TW" sz="1800"/>
              <a:t>Li= </a:t>
            </a:r>
            <a:r>
              <a:rPr lang="it-IT" altLang="zh-TW" sz="1800">
                <a:sym typeface="Symbol" pitchFamily="18" charset="2"/>
              </a:rPr>
              <a:t></a:t>
            </a:r>
            <a:r>
              <a:rPr lang="it-IT" altLang="zh-TW" sz="1800"/>
              <a:t> (d-L</a:t>
            </a:r>
            <a:r>
              <a:rPr lang="it-IT" altLang="zh-TW" sz="1800" baseline="-25000">
                <a:sym typeface="Symbol" pitchFamily="18" charset="2"/>
              </a:rPr>
              <a:t>i-1</a:t>
            </a:r>
            <a:r>
              <a:rPr lang="it-IT" altLang="zh-TW" sz="1800" baseline="30000">
                <a:sym typeface="Symbol" pitchFamily="18" charset="2"/>
              </a:rPr>
              <a:t>longest</a:t>
            </a:r>
            <a:r>
              <a:rPr lang="it-IT" altLang="zh-TW" sz="1800">
                <a:sym typeface="Symbol" pitchFamily="18" charset="2"/>
              </a:rPr>
              <a:t> .W </a:t>
            </a:r>
            <a:r>
              <a:rPr lang="it-IT" altLang="zh-TW" sz="1800" baseline="-25000">
                <a:sym typeface="Symbol" pitchFamily="18" charset="2"/>
              </a:rPr>
              <a:t>i-1</a:t>
            </a:r>
            <a:r>
              <a:rPr lang="it-IT" altLang="zh-TW" sz="1800">
                <a:sym typeface="Symbol" pitchFamily="18" charset="2"/>
              </a:rPr>
              <a:t>).N</a:t>
            </a:r>
            <a:r>
              <a:rPr lang="it-IT" altLang="zh-TW" sz="1800" baseline="-25000">
                <a:sym typeface="Symbol" pitchFamily="18" charset="2"/>
              </a:rPr>
              <a:t>max</a:t>
            </a:r>
            <a:r>
              <a:rPr lang="it-IT" altLang="zh-TW" sz="1800">
                <a:sym typeface="Symbol" pitchFamily="18" charset="2"/>
              </a:rPr>
              <a:t> / W </a:t>
            </a:r>
            <a:r>
              <a:rPr lang="it-IT" altLang="zh-TW" sz="1800" baseline="-25000">
                <a:sym typeface="Symbol" pitchFamily="18" charset="2"/>
              </a:rPr>
              <a:t>i-1</a:t>
            </a:r>
            <a:r>
              <a:rPr lang="it-IT" altLang="zh-TW" sz="1800">
                <a:sym typeface="Symbol" pitchFamily="18" charset="2"/>
              </a:rPr>
              <a:t></a:t>
            </a:r>
            <a:r>
              <a:rPr lang="it-IT" altLang="zh-TW" sz="1800"/>
              <a:t> . SlotTime</a:t>
            </a:r>
            <a:endParaRPr lang="en-US" altLang="zh-TW" sz="1800">
              <a:sym typeface="Symbol" pitchFamily="18" charset="2"/>
            </a:endParaRPr>
          </a:p>
          <a:p>
            <a:pPr algn="ctr" eaLnBrk="1" hangingPunct="1"/>
            <a:r>
              <a:rPr lang="it-IT" altLang="zh-TW" sz="1800">
                <a:sym typeface="Symbol" pitchFamily="18" charset="2"/>
              </a:rPr>
              <a:t>	</a:t>
            </a:r>
            <a:endParaRPr lang="en-US" altLang="zh-TW" sz="1800">
              <a:sym typeface="Symbol" pitchFamily="18" charset="2"/>
            </a:endParaRPr>
          </a:p>
          <a:p>
            <a:pPr algn="ctr" eaLnBrk="1" hangingPunct="1"/>
            <a:r>
              <a:rPr lang="it-IT" altLang="zh-TW" sz="1800">
                <a:sym typeface="Symbol" pitchFamily="18" charset="2"/>
              </a:rPr>
              <a:t>	i=2,3,...,d</a:t>
            </a:r>
            <a:r>
              <a:rPr lang="it-IT" altLang="zh-TW" sz="1800" baseline="-25000">
                <a:sym typeface="Symbol" pitchFamily="18" charset="2"/>
              </a:rPr>
              <a:t>max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219200" y="2514600"/>
            <a:ext cx="7010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W</a:t>
            </a:r>
            <a:r>
              <a:rPr lang="en-US" altLang="zh-TW" sz="1800" baseline="-25000"/>
              <a:t>i</a:t>
            </a:r>
            <a:r>
              <a:rPr lang="en-US" altLang="zh-TW" sz="1800"/>
              <a:t>        :segment width in ith iteration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/>
              <a:t>L</a:t>
            </a:r>
            <a:r>
              <a:rPr lang="en-US" altLang="zh-TW" sz="1800" baseline="-25000"/>
              <a:t>i </a:t>
            </a:r>
            <a:r>
              <a:rPr lang="en-US" altLang="zh-TW" sz="1800" baseline="30000"/>
              <a:t>longest</a:t>
            </a:r>
            <a:r>
              <a:rPr lang="en-US" altLang="zh-TW" sz="1800"/>
              <a:t> : length of the longest black burst in ith iteration.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85800" y="3429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Fast decrease in </a:t>
            </a:r>
            <a:r>
              <a:rPr lang="en-US" altLang="zh-TW" sz="1800" b="1">
                <a:solidFill>
                  <a:srgbClr val="000099"/>
                </a:solidFill>
              </a:rPr>
              <a:t>segment width</a:t>
            </a:r>
            <a:r>
              <a:rPr lang="en-US" altLang="zh-TW" sz="1800"/>
              <a:t>:</a:t>
            </a:r>
          </a:p>
        </p:txBody>
      </p:sp>
      <p:sp>
        <p:nvSpPr>
          <p:cNvPr id="100362" name="Arc 10"/>
          <p:cNvSpPr>
            <a:spLocks/>
          </p:cNvSpPr>
          <p:nvPr/>
        </p:nvSpPr>
        <p:spPr bwMode="auto">
          <a:xfrm rot="2662029">
            <a:off x="1524000" y="4724400"/>
            <a:ext cx="1676400" cy="152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990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64" name="Arc 12"/>
          <p:cNvSpPr>
            <a:spLocks/>
          </p:cNvSpPr>
          <p:nvPr/>
        </p:nvSpPr>
        <p:spPr bwMode="auto">
          <a:xfrm rot="2559631">
            <a:off x="2362200" y="4572000"/>
            <a:ext cx="1752600" cy="1828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5" name="Arc 13"/>
          <p:cNvSpPr>
            <a:spLocks/>
          </p:cNvSpPr>
          <p:nvPr/>
        </p:nvSpPr>
        <p:spPr bwMode="auto">
          <a:xfrm rot="2118753">
            <a:off x="48006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28956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895600" y="4953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40m</a:t>
            </a:r>
          </a:p>
        </p:txBody>
      </p:sp>
      <p:sp>
        <p:nvSpPr>
          <p:cNvPr id="100368" name="Arc 16"/>
          <p:cNvSpPr>
            <a:spLocks/>
          </p:cNvSpPr>
          <p:nvPr/>
        </p:nvSpPr>
        <p:spPr bwMode="auto">
          <a:xfrm rot="2118753">
            <a:off x="50292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69" name="Arc 17"/>
          <p:cNvSpPr>
            <a:spLocks/>
          </p:cNvSpPr>
          <p:nvPr/>
        </p:nvSpPr>
        <p:spPr bwMode="auto">
          <a:xfrm rot="2118753">
            <a:off x="5943600" y="4495800"/>
            <a:ext cx="1673225" cy="2057400"/>
          </a:xfrm>
          <a:custGeom>
            <a:avLst/>
            <a:gdLst>
              <a:gd name="T0" fmla="*/ 0 w 21556"/>
              <a:gd name="T1" fmla="*/ 0 h 21600"/>
              <a:gd name="T2" fmla="*/ 2147483647 w 21556"/>
              <a:gd name="T3" fmla="*/ 2147483647 h 21600"/>
              <a:gd name="T4" fmla="*/ 0 w 215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56"/>
              <a:gd name="T10" fmla="*/ 0 h 21600"/>
              <a:gd name="T11" fmla="*/ 21556 w 215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6" h="21600" fill="none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</a:path>
              <a:path w="21556" h="21600" stroke="0" extrusionOk="0">
                <a:moveTo>
                  <a:pt x="-1" y="0"/>
                </a:moveTo>
                <a:cubicBezTo>
                  <a:pt x="11392" y="0"/>
                  <a:pt x="20825" y="8847"/>
                  <a:pt x="21555" y="20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>
            <a:off x="6172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57150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4m</a:t>
            </a:r>
          </a:p>
        </p:txBody>
      </p:sp>
      <p:sp>
        <p:nvSpPr>
          <p:cNvPr id="100372" name="Oval 20"/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3" name="Oval 21"/>
          <p:cNvSpPr>
            <a:spLocks noChangeArrowheads="1"/>
          </p:cNvSpPr>
          <p:nvPr/>
        </p:nvSpPr>
        <p:spPr bwMode="auto">
          <a:xfrm>
            <a:off x="19812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4" name="Oval 22"/>
          <p:cNvSpPr>
            <a:spLocks noChangeArrowheads="1"/>
          </p:cNvSpPr>
          <p:nvPr/>
        </p:nvSpPr>
        <p:spPr bwMode="auto">
          <a:xfrm>
            <a:off x="19050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5" name="Oval 23"/>
          <p:cNvSpPr>
            <a:spLocks noChangeArrowheads="1"/>
          </p:cNvSpPr>
          <p:nvPr/>
        </p:nvSpPr>
        <p:spPr bwMode="auto">
          <a:xfrm>
            <a:off x="31242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6" name="Oval 24"/>
          <p:cNvSpPr>
            <a:spLocks noChangeArrowheads="1"/>
          </p:cNvSpPr>
          <p:nvPr/>
        </p:nvSpPr>
        <p:spPr bwMode="auto">
          <a:xfrm>
            <a:off x="44196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7" name="Oval 25"/>
          <p:cNvSpPr>
            <a:spLocks noChangeArrowheads="1"/>
          </p:cNvSpPr>
          <p:nvPr/>
        </p:nvSpPr>
        <p:spPr bwMode="auto">
          <a:xfrm>
            <a:off x="4114800" y="586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8" name="Oval 26"/>
          <p:cNvSpPr>
            <a:spLocks noChangeArrowheads="1"/>
          </p:cNvSpPr>
          <p:nvPr/>
        </p:nvSpPr>
        <p:spPr bwMode="auto">
          <a:xfrm>
            <a:off x="52578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79" name="Oval 27"/>
          <p:cNvSpPr>
            <a:spLocks noChangeArrowheads="1"/>
          </p:cNvSpPr>
          <p:nvPr/>
        </p:nvSpPr>
        <p:spPr bwMode="auto">
          <a:xfrm>
            <a:off x="5867400" y="4419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80" name="Oval 28"/>
          <p:cNvSpPr>
            <a:spLocks noChangeArrowheads="1"/>
          </p:cNvSpPr>
          <p:nvPr/>
        </p:nvSpPr>
        <p:spPr bwMode="auto">
          <a:xfrm>
            <a:off x="64008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68580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6858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Source</a:t>
            </a:r>
          </a:p>
        </p:txBody>
      </p:sp>
      <p:sp>
        <p:nvSpPr>
          <p:cNvPr id="100383" name="Text Box 31"/>
          <p:cNvSpPr txBox="1">
            <a:spLocks noChangeArrowheads="1"/>
          </p:cNvSpPr>
          <p:nvPr/>
        </p:nvSpPr>
        <p:spPr bwMode="auto">
          <a:xfrm>
            <a:off x="6705600" y="5638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/>
              <a:t>40m</a:t>
            </a:r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>
            <a:off x="6096000" y="6096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0385" name="AutoShape 33"/>
          <p:cNvSpPr>
            <a:spLocks noChangeArrowheads="1"/>
          </p:cNvSpPr>
          <p:nvPr/>
        </p:nvSpPr>
        <p:spPr bwMode="auto">
          <a:xfrm>
            <a:off x="4191000" y="3505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4648200" y="3429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</a:rPr>
              <a:t>Few nodes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6553200" y="3429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1800" b="1">
                <a:solidFill>
                  <a:srgbClr val="000099"/>
                </a:solidFill>
              </a:rPr>
              <a:t>Few iterations</a:t>
            </a:r>
            <a:r>
              <a:rPr lang="en-US" altLang="zh-TW" sz="1800"/>
              <a:t>.</a:t>
            </a:r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5943600" y="3505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0033"/>
                </a:solidFill>
              </a:rPr>
              <a:t>Random </a:t>
            </a:r>
            <a:r>
              <a:rPr lang="en-US" altLang="zh-TW">
                <a:solidFill>
                  <a:srgbClr val="660033"/>
                </a:solidFill>
              </a:rPr>
              <a:t>Collision</a:t>
            </a:r>
            <a:r>
              <a:rPr lang="en-US" altLang="zh-TW" sz="2000">
                <a:solidFill>
                  <a:srgbClr val="660033"/>
                </a:solidFill>
              </a:rPr>
              <a:t> Resolution Phase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7772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Failure of collision resolution phase – start random phase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Random black burst lengths are chosen from [0, N</a:t>
            </a:r>
            <a:r>
              <a:rPr lang="en-US" altLang="zh-TW" sz="1800" baseline="-25000"/>
              <a:t>max</a:t>
            </a:r>
            <a:r>
              <a:rPr lang="en-US" altLang="zh-TW" sz="1800"/>
              <a:t>-1] slots.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This phase continues 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 b="1">
                <a:solidFill>
                  <a:srgbClr val="000099"/>
                </a:solidFill>
              </a:rPr>
              <a:t>until  successful CTB or  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 b="1">
                <a:solidFill>
                  <a:srgbClr val="000099"/>
                </a:solidFill>
              </a:rPr>
              <a:t>until a maximum no of random iterations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 More probability of success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 b="1">
                <a:solidFill>
                  <a:srgbClr val="000099"/>
                </a:solidFill>
              </a:rPr>
              <a:t>Because of short stripped segment at the start of random phase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0033"/>
                </a:solidFill>
              </a:rPr>
              <a:t>No Black-Burst Response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066800" y="5410200"/>
            <a:ext cx="670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Assumes loss of RTB packet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800"/>
              <a:t>Retransmits RTB after a random amount of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5410200" y="4648200"/>
            <a:ext cx="2362200" cy="533400"/>
          </a:xfrm>
          <a:prstGeom prst="wedgeRoundRectCallout">
            <a:avLst>
              <a:gd name="adj1" fmla="val -48185"/>
              <a:gd name="adj2" fmla="val 10208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zh-TW" altLang="zh-TW" sz="1800"/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5791200" y="3505200"/>
            <a:ext cx="2362200" cy="762000"/>
          </a:xfrm>
          <a:prstGeom prst="wedgeRoundRectCallout">
            <a:avLst>
              <a:gd name="adj1" fmla="val -43278"/>
              <a:gd name="adj2" fmla="val 918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zh-TW" altLang="zh-TW" sz="180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667000" y="3810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TW" sz="2800" b="1">
                <a:solidFill>
                  <a:srgbClr val="D60093"/>
                </a:solidFill>
              </a:rPr>
              <a:t>Directional Broadcast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0033"/>
                </a:solidFill>
              </a:rPr>
              <a:t>Transmission of DATA and ACK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3581400" y="3048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4800600" y="2286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4724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64770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10" name="Oval 10"/>
          <p:cNvSpPr>
            <a:spLocks noChangeArrowheads="1"/>
          </p:cNvSpPr>
          <p:nvPr/>
        </p:nvSpPr>
        <p:spPr bwMode="auto">
          <a:xfrm>
            <a:off x="5791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68580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6172200" y="3657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</a:rPr>
              <a:t>1. E sends CTB.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1219200" y="220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791200" y="4724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</a:rPr>
              <a:t>3. E sends ACK</a:t>
            </a:r>
          </a:p>
        </p:txBody>
      </p:sp>
      <p:sp>
        <p:nvSpPr>
          <p:cNvPr id="102415" name="AutoShape 15"/>
          <p:cNvSpPr>
            <a:spLocks noChangeArrowheads="1"/>
          </p:cNvSpPr>
          <p:nvPr/>
        </p:nvSpPr>
        <p:spPr bwMode="auto">
          <a:xfrm>
            <a:off x="381000" y="1905000"/>
            <a:ext cx="2971800" cy="1219200"/>
          </a:xfrm>
          <a:prstGeom prst="wedgeRoundRectCallout">
            <a:avLst>
              <a:gd name="adj1" fmla="val -41347"/>
              <a:gd name="adj2" fmla="val 5494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800" b="1">
                <a:solidFill>
                  <a:srgbClr val="000099"/>
                </a:solidFill>
              </a:rPr>
              <a:t>2</a:t>
            </a:r>
            <a:r>
              <a:rPr lang="en-US" altLang="zh-TW" sz="1800"/>
              <a:t>. </a:t>
            </a:r>
            <a:r>
              <a:rPr lang="en-US" altLang="zh-TW" sz="1800" b="1">
                <a:solidFill>
                  <a:srgbClr val="000099"/>
                </a:solidFill>
              </a:rPr>
              <a:t>Successful reception</a:t>
            </a:r>
          </a:p>
          <a:p>
            <a:pPr eaLnBrk="1" hangingPunct="1"/>
            <a:r>
              <a:rPr lang="en-US" altLang="zh-TW" sz="1800"/>
              <a:t>-collision resolution phase is over</a:t>
            </a:r>
          </a:p>
          <a:p>
            <a:pPr eaLnBrk="1" hangingPunct="1"/>
            <a:r>
              <a:rPr lang="en-US" altLang="zh-TW" sz="1800"/>
              <a:t>-A sends broadcast packet</a:t>
            </a:r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>
            <a:off x="533400" y="3581400"/>
            <a:ext cx="3429000" cy="1295400"/>
          </a:xfrm>
          <a:prstGeom prst="wedgeRoundRectCallout">
            <a:avLst>
              <a:gd name="adj1" fmla="val -28333"/>
              <a:gd name="adj2" fmla="val 561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sz="1800" b="1">
                <a:solidFill>
                  <a:srgbClr val="000099"/>
                </a:solidFill>
              </a:rPr>
              <a:t>4.Reception of ACK</a:t>
            </a:r>
          </a:p>
          <a:p>
            <a:pPr eaLnBrk="1" hangingPunct="1"/>
            <a:r>
              <a:rPr lang="en-US" altLang="zh-TW" sz="1800"/>
              <a:t>  -Reliable broadcast</a:t>
            </a:r>
          </a:p>
          <a:p>
            <a:pPr eaLnBrk="1" hangingPunct="1"/>
            <a:r>
              <a:rPr lang="en-US" altLang="zh-TW" sz="1800"/>
              <a:t> </a:t>
            </a:r>
            <a:r>
              <a:rPr lang="en-US" altLang="zh-TW" sz="1800" b="1">
                <a:solidFill>
                  <a:srgbClr val="000099"/>
                </a:solidFill>
              </a:rPr>
              <a:t>No ACK after timeout</a:t>
            </a:r>
          </a:p>
          <a:p>
            <a:pPr eaLnBrk="1" hangingPunct="1"/>
            <a:r>
              <a:rPr lang="en-US" altLang="zh-TW" sz="1800"/>
              <a:t>  -Random backoff</a:t>
            </a:r>
          </a:p>
          <a:p>
            <a:pPr algn="ctr" eaLnBrk="1" hangingPunct="1"/>
            <a:endParaRPr lang="en-US" altLang="zh-TW" sz="1800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3810000" y="2819400"/>
            <a:ext cx="11430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/>
              <a:t>A</a:t>
            </a:r>
            <a:r>
              <a:rPr lang="en-US" altLang="zh-TW" sz="1600"/>
              <a:t> (Source)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086600" y="2743200"/>
            <a:ext cx="3810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o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fox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CC"/>
            </a:gs>
            <a:gs pos="100000">
              <a:srgbClr val="CCECFF"/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f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o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o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Office\Templates\簡報設計範本\cfox.pot</Template>
  <TotalTime>5718</TotalTime>
  <Words>4499</Words>
  <Application>Microsoft Office PowerPoint</Application>
  <PresentationFormat>如螢幕大小 (4:3)</PresentationFormat>
  <Paragraphs>990</Paragraphs>
  <Slides>111</Slides>
  <Notes>88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111</vt:i4>
      </vt:variant>
    </vt:vector>
  </HeadingPairs>
  <TitlesOfParts>
    <vt:vector size="128" baseType="lpstr">
      <vt:lpstr>Times New Roman</vt:lpstr>
      <vt:lpstr>新細明體</vt:lpstr>
      <vt:lpstr>Arial</vt:lpstr>
      <vt:lpstr>Wingdings</vt:lpstr>
      <vt:lpstr>Symbol</vt:lpstr>
      <vt:lpstr>標楷體</vt:lpstr>
      <vt:lpstr>Tahoma</vt:lpstr>
      <vt:lpstr>Comic Sans MS</vt:lpstr>
      <vt:lpstr>Marlett</vt:lpstr>
      <vt:lpstr>Monotype Corsiva</vt:lpstr>
      <vt:lpstr>Verdana</vt:lpstr>
      <vt:lpstr>cfox</vt:lpstr>
      <vt:lpstr>Microsoft 多媒體藝廊</vt:lpstr>
      <vt:lpstr>點陣圖影像</vt:lpstr>
      <vt:lpstr>ClipArt</vt:lpstr>
      <vt:lpstr>Microsoft 方程式編輯器 3.0</vt:lpstr>
      <vt:lpstr>MathType 5.0 Equation</vt:lpstr>
      <vt:lpstr> Wireless Link I: Fundamental issues of Multiple Access  吳曉光博士　　 http://wmlab.csie.ncu.edu.tw/wms</vt:lpstr>
      <vt:lpstr>How to deal with Radio Propagation</vt:lpstr>
      <vt:lpstr>Where are you from?</vt:lpstr>
      <vt:lpstr>投影片 4</vt:lpstr>
      <vt:lpstr>Multiple Access &amp; Modulation</vt:lpstr>
      <vt:lpstr>Topic III Agenda</vt:lpstr>
      <vt:lpstr>What kind of multiple access environments?</vt:lpstr>
      <vt:lpstr>Reading list for This Lecture</vt:lpstr>
      <vt:lpstr>Pervasive Computing Projects</vt:lpstr>
      <vt:lpstr>Smart Kindergarten (UCLA)</vt:lpstr>
      <vt:lpstr>Cricket Location-Support System (MIT)</vt:lpstr>
      <vt:lpstr>Making Computer Disappear (Stanford) ADS (Appliance Data Services)</vt:lpstr>
      <vt:lpstr>M-Links (Xerox)</vt:lpstr>
      <vt:lpstr>Seamless Telecom Deployments</vt:lpstr>
      <vt:lpstr>2.5 G &amp; 3 G</vt:lpstr>
      <vt:lpstr>Wireless Networking Technology</vt:lpstr>
      <vt:lpstr>MAC Design Issues</vt:lpstr>
      <vt:lpstr>Circuit Switch (Static Technique) </vt:lpstr>
      <vt:lpstr>HOW about Data</vt:lpstr>
      <vt:lpstr>Packet Radio</vt:lpstr>
      <vt:lpstr>Multiple Access</vt:lpstr>
      <vt:lpstr>Cellular versus Ad hoc Models</vt:lpstr>
      <vt:lpstr>Approaches to Wireless Multiple Access</vt:lpstr>
      <vt:lpstr>Frequency Division &amp; Time Division Duplexing</vt:lpstr>
      <vt:lpstr>Frequency Division Multiple Access (FDMA)</vt:lpstr>
      <vt:lpstr>Example-AMPS Cellular System</vt:lpstr>
      <vt:lpstr>Time Division Multiple Access (TDMA)</vt:lpstr>
      <vt:lpstr>TDMA</vt:lpstr>
      <vt:lpstr>Packet Radio</vt:lpstr>
      <vt:lpstr>CSMA with Collision Detection/Avoidance</vt:lpstr>
      <vt:lpstr>CSMA with Collision Detection/Avoidance</vt:lpstr>
      <vt:lpstr>RANDOM Access</vt:lpstr>
      <vt:lpstr>Hawaii Story</vt:lpstr>
      <vt:lpstr>ALOHA System</vt:lpstr>
      <vt:lpstr>Pure ALOHA Throughput</vt:lpstr>
      <vt:lpstr>Slotted ALOHA Throughput</vt:lpstr>
      <vt:lpstr>Slotted ALOHA</vt:lpstr>
      <vt:lpstr>QoS &amp; Delay</vt:lpstr>
      <vt:lpstr>Whenever Users are many</vt:lpstr>
      <vt:lpstr>Reason</vt:lpstr>
      <vt:lpstr>CSMA</vt:lpstr>
      <vt:lpstr>CSMA</vt:lpstr>
      <vt:lpstr>CSMA</vt:lpstr>
      <vt:lpstr>Multimedia support? Integrated CSMA/TDMA MAC Protocol</vt:lpstr>
      <vt:lpstr>Can Support AP or Ad Hoc</vt:lpstr>
      <vt:lpstr>Challenge of Wireless Network</vt:lpstr>
      <vt:lpstr>Hidden Terminal</vt:lpstr>
      <vt:lpstr>Carrier Sense Multiple Access (CSMA)</vt:lpstr>
      <vt:lpstr>Multiple Access Collision Avoidance (MACA)</vt:lpstr>
      <vt:lpstr>投影片 50</vt:lpstr>
      <vt:lpstr>投影片 51</vt:lpstr>
      <vt:lpstr>投影片 52</vt:lpstr>
      <vt:lpstr>MACAW</vt:lpstr>
      <vt:lpstr>Backoff Algorithm</vt:lpstr>
      <vt:lpstr>投影片 55</vt:lpstr>
      <vt:lpstr>RTS/CTS/DATA/ACK</vt:lpstr>
      <vt:lpstr>Problems in Contention-based Wireless Multiple Access</vt:lpstr>
      <vt:lpstr>More on RTS/CTS</vt:lpstr>
      <vt:lpstr>Exposed Terminal Problem</vt:lpstr>
      <vt:lpstr>CSMA/CD?</vt:lpstr>
      <vt:lpstr>IEEE 802.11 MAC</vt:lpstr>
      <vt:lpstr>Enhanced MAC Techniques</vt:lpstr>
      <vt:lpstr>Basic Scenario</vt:lpstr>
      <vt:lpstr>Hidden and Exposed Stations</vt:lpstr>
      <vt:lpstr>Capture Effect/Near Far Problem</vt:lpstr>
      <vt:lpstr>802.11 E</vt:lpstr>
      <vt:lpstr>802.11</vt:lpstr>
      <vt:lpstr>Interference Issue for CSMA/CA</vt:lpstr>
      <vt:lpstr>QoS issue for 802.11</vt:lpstr>
      <vt:lpstr>802.11 PHY</vt:lpstr>
      <vt:lpstr>802.11 MAC</vt:lpstr>
      <vt:lpstr>Further Issues</vt:lpstr>
      <vt:lpstr>High-Density (HD) WLAN</vt:lpstr>
      <vt:lpstr>Clear Channel Assessment (CCA)</vt:lpstr>
      <vt:lpstr>Receiving Sensitivity (RS)</vt:lpstr>
      <vt:lpstr>Analytical Model for RS/CCA Adapt.</vt:lpstr>
      <vt:lpstr>Only Strong signals triggers Recv.</vt:lpstr>
      <vt:lpstr>CCA adaptation algorithm</vt:lpstr>
      <vt:lpstr>Experimental Topology</vt:lpstr>
      <vt:lpstr>Experimental – Channel Characterization</vt:lpstr>
      <vt:lpstr>Channel Characterization</vt:lpstr>
      <vt:lpstr>Results of Channel Characterization</vt:lpstr>
      <vt:lpstr>RS Adaptation</vt:lpstr>
      <vt:lpstr>RS Adaptation Results</vt:lpstr>
      <vt:lpstr>CCA Adaptation</vt:lpstr>
      <vt:lpstr>CCA Adaptation results</vt:lpstr>
      <vt:lpstr>Dynamic CSMA Scheme</vt:lpstr>
      <vt:lpstr>RTS-CTS-Based</vt:lpstr>
      <vt:lpstr>Blocking</vt:lpstr>
      <vt:lpstr>False Blocking(1)</vt:lpstr>
      <vt:lpstr>False Blocking(2)</vt:lpstr>
      <vt:lpstr>Pseudo Deadlock(1)</vt:lpstr>
      <vt:lpstr>投影片 93</vt:lpstr>
      <vt:lpstr>投影片 94</vt:lpstr>
      <vt:lpstr>投影片 95</vt:lpstr>
      <vt:lpstr>投影片 96</vt:lpstr>
      <vt:lpstr>投影片 97</vt:lpstr>
      <vt:lpstr>投影片 98</vt:lpstr>
      <vt:lpstr>投影片 99</vt:lpstr>
      <vt:lpstr>投影片 100</vt:lpstr>
      <vt:lpstr>投影片 101</vt:lpstr>
      <vt:lpstr>投影片 102</vt:lpstr>
      <vt:lpstr>Node Contention</vt:lpstr>
      <vt:lpstr>Collision Aware Rate Adaptation (CARA)</vt:lpstr>
      <vt:lpstr>CARA RTS Probing</vt:lpstr>
      <vt:lpstr>RTS Probing State Diagram</vt:lpstr>
      <vt:lpstr>RTS Probing</vt:lpstr>
      <vt:lpstr>RTS Probing</vt:lpstr>
      <vt:lpstr>ARF vs RTS Probing</vt:lpstr>
      <vt:lpstr>CCA Detection</vt:lpstr>
      <vt:lpstr>CARA-1 (with RTS Probing)</vt:lpstr>
    </vt:vector>
  </TitlesOfParts>
  <Company>無線網路多媒體實驗室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Sewai</dc:creator>
  <cp:lastModifiedBy>erichkwu</cp:lastModifiedBy>
  <cp:revision>534</cp:revision>
  <cp:lastPrinted>2000-06-19T12:41:29Z</cp:lastPrinted>
  <dcterms:created xsi:type="dcterms:W3CDTF">1998-09-11T11:07:00Z</dcterms:created>
  <dcterms:modified xsi:type="dcterms:W3CDTF">2011-10-25T10:46:59Z</dcterms:modified>
</cp:coreProperties>
</file>